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7004050" cy="92900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4" autoAdjust="0"/>
    <p:restoredTop sz="94629" autoAdjust="0"/>
  </p:normalViewPr>
  <p:slideViewPr>
    <p:cSldViewPr>
      <p:cViewPr varScale="1">
        <p:scale>
          <a:sx n="17" d="100"/>
          <a:sy n="17" d="100"/>
        </p:scale>
        <p:origin x="3912" y="240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2004000" y="0"/>
            <a:ext cx="914400" cy="438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" cy="438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918400" cy="5486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8404800"/>
            <a:ext cx="32918400" cy="54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nstructions"/>
          <p:cNvSpPr/>
          <p:nvPr userDrawn="1"/>
        </p:nvSpPr>
        <p:spPr>
          <a:xfrm>
            <a:off x="-13716000" y="0"/>
            <a:ext cx="12801600" cy="438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48” high by 36” wide. It can be used to print any poster with a 4:3 aspect ratio.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9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6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6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400"/>
              </a:spcAft>
            </a:pPr>
            <a:br>
              <a:rPr lang="en-US"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3832800" y="0"/>
            <a:ext cx="12801600" cy="438912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9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6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6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9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6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765" y="43476672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912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38912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package" Target="../embeddings/Microsoft_Word_Document1.docx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package" Target="../embeddings/Microsoft_Word_Document3.docx"/><Relationship Id="rId4" Type="http://schemas.openxmlformats.org/officeDocument/2006/relationships/package" Target="../embeddings/Microsoft_Word_Document.docx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059498" y="836722"/>
            <a:ext cx="24207664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The Influence of Emergency Physician Gender on Quantitative and Qualitative Patient Experience Surveys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0" y="3638376"/>
            <a:ext cx="32918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Sevet </a:t>
            </a:r>
            <a:r>
              <a:rPr lang="en-US" sz="4200" dirty="0" err="1">
                <a:solidFill>
                  <a:schemeClr val="bg1"/>
                </a:solidFill>
                <a:cs typeface="Arial" panose="020B0604020202020204" pitchFamily="34" charset="0"/>
              </a:rPr>
              <a:t>Assatormasihkhah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, BS</a:t>
            </a:r>
            <a:r>
              <a:rPr lang="en-US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,</a:t>
            </a:r>
            <a:r>
              <a:rPr lang="en-US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Angela </a:t>
            </a:r>
            <a:r>
              <a:rPr lang="en-US" sz="4200" dirty="0" err="1">
                <a:solidFill>
                  <a:schemeClr val="bg1"/>
                </a:solidFill>
                <a:cs typeface="Arial" panose="020B0604020202020204" pitchFamily="34" charset="0"/>
              </a:rPr>
              <a:t>Jarman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, MD, MPH</a:t>
            </a:r>
            <a:r>
              <a:rPr lang="en-US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, Bryn Mumma, MD, MAS</a:t>
            </a:r>
            <a:r>
              <a:rPr lang="en-US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School of Medicine, University of California-Davis, </a:t>
            </a:r>
            <a:r>
              <a:rPr lang="en-US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en-US" sz="4200" dirty="0">
                <a:solidFill>
                  <a:schemeClr val="bg1"/>
                </a:solidFill>
                <a:cs typeface="Arial" panose="020B0604020202020204" pitchFamily="34" charset="0"/>
              </a:rPr>
              <a:t>Department of Emergency Medicine, University of California-Davis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28800" y="40050719"/>
            <a:ext cx="18473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795272" y="38555079"/>
            <a:ext cx="57818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Abstract QR Code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831763" y="39572863"/>
            <a:ext cx="14173200" cy="2926080"/>
          </a:xfrm>
          <a:prstGeom prst="rect">
            <a:avLst/>
          </a:prstGeom>
          <a:noFill/>
        </p:spPr>
        <p:txBody>
          <a:bodyPr wrap="square" tIns="91440" bIns="91440" numCol="1" spcCol="457200" rtlCol="0">
            <a:noAutofit/>
          </a:bodyPr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Futura Std Book" charset="0"/>
                <a:cs typeface="Arial" panose="020B0604020202020204" pitchFamily="34" charset="0"/>
              </a:rPr>
              <a:t>Special thanks to Dr. </a:t>
            </a:r>
            <a:r>
              <a:rPr lang="en-US" sz="3200" dirty="0" err="1">
                <a:latin typeface="+mj-lt"/>
                <a:ea typeface="Futura Std Book" charset="0"/>
                <a:cs typeface="Arial" panose="020B0604020202020204" pitchFamily="34" charset="0"/>
              </a:rPr>
              <a:t>Jarman</a:t>
            </a:r>
            <a:r>
              <a:rPr lang="en-US" sz="3200" dirty="0">
                <a:latin typeface="+mj-lt"/>
                <a:ea typeface="Futura Std Book" charset="0"/>
                <a:cs typeface="Arial" panose="020B0604020202020204" pitchFamily="34" charset="0"/>
              </a:rPr>
              <a:t> and Dr. Mumma for their continuous support and guidance throughout this study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Futura Std Book" charset="0"/>
                <a:cs typeface="Arial" panose="020B0604020202020204" pitchFamily="34" charset="0"/>
              </a:rPr>
              <a:t>Thank you to Dr. Leece for her contribution to data coding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Futura Std Book" charset="0"/>
                <a:cs typeface="Arial" panose="020B0604020202020204" pitchFamily="34" charset="0"/>
              </a:rPr>
              <a:t>Thank you to AWAEM for funding a portion of this project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916400" y="38608337"/>
            <a:ext cx="6674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Acknowledgements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5768846"/>
            <a:ext cx="14173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27200" y="21717000"/>
            <a:ext cx="141732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6831763" y="35677103"/>
            <a:ext cx="14173200" cy="2339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Physician gender was associated with overall quantitative score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Women physicians were more likely to receive higher mean scores compared to men physicians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Physician gender was not associated with language used to describe physicians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831763" y="34740932"/>
            <a:ext cx="14173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795272" y="6705600"/>
            <a:ext cx="14173200" cy="28315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Patient experience surveys (PES) may be used to evaluate emergency department (ED) physician performance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PES quantitative scores may be subject to gender bias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Few studies have evaluated PES free-text comments </a:t>
            </a:r>
            <a:endParaRPr lang="en-US" sz="3200" dirty="0">
              <a:latin typeface="+mj-lt"/>
              <a:ea typeface="Futura Std Book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3200" b="1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831763" y="5791200"/>
            <a:ext cx="14173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A9A948-E78C-6A94-B497-CD35A705B0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0610" y="533434"/>
            <a:ext cx="5194014" cy="128334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D981AF-7110-758B-9B0B-46FA807DC453}"/>
              </a:ext>
            </a:extLst>
          </p:cNvPr>
          <p:cNvSpPr/>
          <p:nvPr/>
        </p:nvSpPr>
        <p:spPr>
          <a:xfrm>
            <a:off x="1752600" y="9829800"/>
            <a:ext cx="141732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Objectives</a:t>
            </a:r>
          </a:p>
        </p:txBody>
      </p:sp>
      <p:sp>
        <p:nvSpPr>
          <p:cNvPr id="16" name="Text Box 190">
            <a:extLst>
              <a:ext uri="{FF2B5EF4-FFF2-40B4-BE49-F238E27FC236}">
                <a16:creationId xmlns:a16="http://schemas.microsoft.com/office/drawing/2014/main" id="{AE989A2F-646B-532E-3288-D2BB931F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0820400"/>
            <a:ext cx="14173200" cy="18466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indent="-742950">
              <a:buAutoNum type="arabicPeriod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Quantify the association between ED physician gender and quantitative scores </a:t>
            </a:r>
          </a:p>
          <a:p>
            <a:pPr marL="742950" indent="-742950">
              <a:buAutoNum type="arabicPeriod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Quantify the association between ED physician gender and communal versus agentic descriptors used in free-text comments</a:t>
            </a:r>
          </a:p>
        </p:txBody>
      </p:sp>
      <p:sp>
        <p:nvSpPr>
          <p:cNvPr id="17" name="Text Box 190">
            <a:extLst>
              <a:ext uri="{FF2B5EF4-FFF2-40B4-BE49-F238E27FC236}">
                <a16:creationId xmlns:a16="http://schemas.microsoft.com/office/drawing/2014/main" id="{11378A4D-3D50-F56E-A8CB-50446EBE9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097000"/>
            <a:ext cx="14173200" cy="381642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Retrospective study in UC Davis ED from 2019-2021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ED encounters with completed physician sub-scores or free-text responses regarding ED physicians.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Primary outcomes: Mean quantitative physician score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Secondary outcomes: Use of positive communal and positive agentic descriptors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cs typeface="Arial" panose="020B0604020202020204" pitchFamily="34" charset="0"/>
              </a:rPr>
              <a:t>Data analyzed with descriptive statistics followed by multivariable regression models including patient factors, physician factors, and operational factors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AD32C3-DB3D-FB91-A25E-C48617F0D58F}"/>
              </a:ext>
            </a:extLst>
          </p:cNvPr>
          <p:cNvSpPr/>
          <p:nvPr/>
        </p:nvSpPr>
        <p:spPr>
          <a:xfrm>
            <a:off x="1752600" y="13081337"/>
            <a:ext cx="141732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</a:t>
            </a:r>
          </a:p>
        </p:txBody>
      </p:sp>
      <p:sp>
        <p:nvSpPr>
          <p:cNvPr id="19" name="Text Box 190">
            <a:extLst>
              <a:ext uri="{FF2B5EF4-FFF2-40B4-BE49-F238E27FC236}">
                <a16:creationId xmlns:a16="http://schemas.microsoft.com/office/drawing/2014/main" id="{8E0C69B0-69D6-9E4A-3B6F-D3745BE16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907000"/>
            <a:ext cx="14173200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Sample</a:t>
            </a:r>
            <a:r>
              <a:rPr lang="en-US" altLang="en-US" sz="3200" b="1" dirty="0">
                <a:latin typeface="+mj-lt"/>
                <a:cs typeface="Arial" panose="020B0604020202020204" pitchFamily="34" charset="0"/>
              </a:rPr>
              <a:t> Coding Guide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Communal Positive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: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caring, empathetic, friendly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Communal Negative</a:t>
            </a:r>
            <a:r>
              <a:rPr kumimoji="0" lang="en-US" altLang="en-US" sz="3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:</a:t>
            </a:r>
            <a:r>
              <a:rPr lang="en-US" altLang="en-US" sz="3200" dirty="0">
                <a:latin typeface="+mj-lt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condescending, disrespectful, insensitive, judgmental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Agentic Positive</a:t>
            </a:r>
            <a:r>
              <a:rPr kumimoji="0" lang="en-US" altLang="en-US" sz="3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: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competent, experienced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Agentic Negative</a:t>
            </a:r>
            <a:r>
              <a:rPr kumimoji="0" lang="en-US" altLang="en-US" sz="3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: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inexperienced, not knowledgeable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endParaRPr lang="en-US" sz="3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C0C9BE-8189-7D94-7F06-3DF4D291E2EE}"/>
              </a:ext>
            </a:extLst>
          </p:cNvPr>
          <p:cNvSpPr/>
          <p:nvPr/>
        </p:nvSpPr>
        <p:spPr bwMode="auto">
          <a:xfrm>
            <a:off x="17127917" y="7825629"/>
            <a:ext cx="5895727" cy="146817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99C01B-623C-A89E-EF83-F3CBCE4D53FA}"/>
              </a:ext>
            </a:extLst>
          </p:cNvPr>
          <p:cNvSpPr txBox="1"/>
          <p:nvPr/>
        </p:nvSpPr>
        <p:spPr>
          <a:xfrm>
            <a:off x="17140631" y="8094050"/>
            <a:ext cx="5875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PES returned during study period n=4694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935961-B5AF-A75C-1E47-4F65B6B7D784}"/>
              </a:ext>
            </a:extLst>
          </p:cNvPr>
          <p:cNvCxnSpPr>
            <a:cxnSpLocks/>
          </p:cNvCxnSpPr>
          <p:nvPr/>
        </p:nvCxnSpPr>
        <p:spPr bwMode="auto">
          <a:xfrm>
            <a:off x="20159965" y="9332414"/>
            <a:ext cx="0" cy="2272732"/>
          </a:xfrm>
          <a:prstGeom prst="straightConnector1">
            <a:avLst/>
          </a:prstGeom>
          <a:noFill/>
          <a:ln w="666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6B80E889-C839-5834-79FE-2BC6258C7C37}"/>
              </a:ext>
            </a:extLst>
          </p:cNvPr>
          <p:cNvSpPr/>
          <p:nvPr/>
        </p:nvSpPr>
        <p:spPr bwMode="auto">
          <a:xfrm>
            <a:off x="23271669" y="8488268"/>
            <a:ext cx="5875171" cy="37037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A6F64F-17DB-EED0-B966-9B2B461D0770}"/>
              </a:ext>
            </a:extLst>
          </p:cNvPr>
          <p:cNvSpPr txBox="1"/>
          <p:nvPr/>
        </p:nvSpPr>
        <p:spPr>
          <a:xfrm>
            <a:off x="23271669" y="8534400"/>
            <a:ext cx="5888850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ED disposition other than home (LWBT, eloped, transferred) (n= 497) </a:t>
            </a:r>
            <a:endParaRPr lang="en-US" sz="2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Treated by advanced practice provider (n= 214)</a:t>
            </a:r>
            <a:endParaRPr lang="en-US" sz="2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Treated by Trauma Surgery physician (n= 175)</a:t>
            </a:r>
            <a:endParaRPr lang="en-US" sz="2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 attending provider assigned (n=32)</a:t>
            </a:r>
            <a:endParaRPr lang="en-US" sz="2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466C60-9409-FB3A-5503-4898B27378F7}"/>
              </a:ext>
            </a:extLst>
          </p:cNvPr>
          <p:cNvSpPr txBox="1"/>
          <p:nvPr/>
        </p:nvSpPr>
        <p:spPr>
          <a:xfrm>
            <a:off x="23247854" y="13030200"/>
            <a:ext cx="58353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 Free-Text Comment in Patient Experience Survey (n=2,350)</a:t>
            </a:r>
            <a:endParaRPr lang="en-US" sz="2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Patient Experience Surveys with ineligible comments (n=577)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076252-1104-30D5-B1D8-27B38921D43F}"/>
              </a:ext>
            </a:extLst>
          </p:cNvPr>
          <p:cNvSpPr/>
          <p:nvPr/>
        </p:nvSpPr>
        <p:spPr bwMode="auto">
          <a:xfrm>
            <a:off x="17163330" y="14706600"/>
            <a:ext cx="5875171" cy="16459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DCAA00"/>
              </a:highlight>
              <a:latin typeface="+mj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BAB6E4-79F8-381A-574F-EAE3AF681D08}"/>
              </a:ext>
            </a:extLst>
          </p:cNvPr>
          <p:cNvSpPr/>
          <p:nvPr/>
        </p:nvSpPr>
        <p:spPr bwMode="auto">
          <a:xfrm>
            <a:off x="23241000" y="12954000"/>
            <a:ext cx="5875171" cy="20283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5FF3D229-65D5-6D5A-5A85-28AA8D9DE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3330" y="14859000"/>
            <a:ext cx="590693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Cohort for Secondary Outcome (Physician Descriptors)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n=849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A0B243-C544-FBF2-F738-CC13465C5116}"/>
              </a:ext>
            </a:extLst>
          </p:cNvPr>
          <p:cNvSpPr/>
          <p:nvPr/>
        </p:nvSpPr>
        <p:spPr bwMode="auto">
          <a:xfrm>
            <a:off x="17115814" y="11582400"/>
            <a:ext cx="5895727" cy="16459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C58024-A8D3-67FA-C160-4BE0530D5063}"/>
              </a:ext>
            </a:extLst>
          </p:cNvPr>
          <p:cNvSpPr txBox="1"/>
          <p:nvPr/>
        </p:nvSpPr>
        <p:spPr>
          <a:xfrm>
            <a:off x="17115815" y="11743897"/>
            <a:ext cx="5831966" cy="143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Arial" panose="020B0604020202020204" pitchFamily="34" charset="0"/>
              </a:rPr>
              <a:t>Cohort for Primary Outcome  (Physician Score)</a:t>
            </a:r>
            <a:endParaRPr lang="en-US" sz="2800" kern="1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+mj-lt"/>
                <a:cs typeface="Arial" panose="020B0604020202020204" pitchFamily="34" charset="0"/>
              </a:rPr>
              <a:t>n=3776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40C5AB6-92D3-0A49-D632-72B7FD2A3C37}"/>
              </a:ext>
            </a:extLst>
          </p:cNvPr>
          <p:cNvCxnSpPr>
            <a:cxnSpLocks/>
          </p:cNvCxnSpPr>
          <p:nvPr/>
        </p:nvCxnSpPr>
        <p:spPr bwMode="auto">
          <a:xfrm>
            <a:off x="20159965" y="10363200"/>
            <a:ext cx="3088006" cy="0"/>
          </a:xfrm>
          <a:prstGeom prst="straightConnector1">
            <a:avLst/>
          </a:prstGeom>
          <a:noFill/>
          <a:ln w="666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CE9A4E4-130E-0C54-8243-60763DBDB48B}"/>
              </a:ext>
            </a:extLst>
          </p:cNvPr>
          <p:cNvCxnSpPr>
            <a:cxnSpLocks/>
          </p:cNvCxnSpPr>
          <p:nvPr/>
        </p:nvCxnSpPr>
        <p:spPr bwMode="auto">
          <a:xfrm>
            <a:off x="20116799" y="13853717"/>
            <a:ext cx="3088006" cy="0"/>
          </a:xfrm>
          <a:prstGeom prst="straightConnector1">
            <a:avLst/>
          </a:prstGeom>
          <a:noFill/>
          <a:ln w="666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B52432BA-FB82-7EFC-8179-0F90DE5D1A05}"/>
              </a:ext>
            </a:extLst>
          </p:cNvPr>
          <p:cNvSpPr txBox="1"/>
          <p:nvPr/>
        </p:nvSpPr>
        <p:spPr>
          <a:xfrm>
            <a:off x="17069384" y="7111425"/>
            <a:ext cx="6757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</a:rPr>
              <a:t>Figure 1: Chart of Included Encounters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B01150-9F50-569F-8BE6-F84736AB1B1F}"/>
              </a:ext>
            </a:extLst>
          </p:cNvPr>
          <p:cNvSpPr/>
          <p:nvPr/>
        </p:nvSpPr>
        <p:spPr>
          <a:xfrm>
            <a:off x="16831763" y="30733663"/>
            <a:ext cx="14173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Limitations</a:t>
            </a:r>
          </a:p>
        </p:txBody>
      </p:sp>
      <p:sp>
        <p:nvSpPr>
          <p:cNvPr id="58" name="Text Box 193">
            <a:extLst>
              <a:ext uri="{FF2B5EF4-FFF2-40B4-BE49-F238E27FC236}">
                <a16:creationId xmlns:a16="http://schemas.microsoft.com/office/drawing/2014/main" id="{DF9BDBF1-E1BD-9C3E-103E-640807CE7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1763" y="31655220"/>
            <a:ext cx="14173200" cy="28315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Single-center study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PES questions emphasizing communal traits may prime respondents’ free-text comments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Unable to delineate to whom certain comments were directed to, resident vs attending, and thus attributed to attending</a:t>
            </a:r>
          </a:p>
        </p:txBody>
      </p:sp>
      <p:pic>
        <p:nvPicPr>
          <p:cNvPr id="59" name="Picture 5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63A219A-2B0C-8871-65D3-DFE566C56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109" y="39605869"/>
            <a:ext cx="3941514" cy="3941514"/>
          </a:xfrm>
          <a:prstGeom prst="rect">
            <a:avLst/>
          </a:prstGeom>
        </p:spPr>
      </p:pic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F9DD143A-CEFB-DDD8-F6FA-D92D056E05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442950"/>
              </p:ext>
            </p:extLst>
          </p:nvPr>
        </p:nvGraphicFramePr>
        <p:xfrm>
          <a:off x="1817181" y="23012400"/>
          <a:ext cx="13498403" cy="15081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43600" imgH="6642100" progId="Word.Document.12">
                  <p:embed/>
                </p:oleObj>
              </mc:Choice>
              <mc:Fallback>
                <p:oleObj name="Document" r:id="rId4" imgW="5943600" imgH="6642100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4088F54-6110-2D53-294F-FBBE162027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7181" y="23012400"/>
                        <a:ext cx="13498403" cy="15081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78A5B66A-D9DB-AABA-1808-A24AEA77AD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32060"/>
              </p:ext>
            </p:extLst>
          </p:nvPr>
        </p:nvGraphicFramePr>
        <p:xfrm>
          <a:off x="16831763" y="16841907"/>
          <a:ext cx="13180883" cy="2283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943600" imgH="1028700" progId="Word.Document.12">
                  <p:embed/>
                </p:oleObj>
              </mc:Choice>
              <mc:Fallback>
                <p:oleObj name="Document" r:id="rId6" imgW="5943600" imgH="1028700" progId="Word.Document.12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E559FB30-4378-547E-C575-9CC37E4251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31763" y="16841907"/>
                        <a:ext cx="13180883" cy="2283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268F02C8-1D03-F028-2D3C-1059F7D2D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130071"/>
              </p:ext>
            </p:extLst>
          </p:nvPr>
        </p:nvGraphicFramePr>
        <p:xfrm>
          <a:off x="16831763" y="19006913"/>
          <a:ext cx="15347737" cy="573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5943600" imgH="2222500" progId="Word.Document.12">
                  <p:embed/>
                </p:oleObj>
              </mc:Choice>
              <mc:Fallback>
                <p:oleObj name="Document" r:id="rId8" imgW="5943600" imgH="2222500" progId="Word.Document.12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7B21535E-61A5-48C6-D6D0-91575F1BC8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831763" y="19006913"/>
                        <a:ext cx="15347737" cy="573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DF174AF6-EA60-86AE-B582-56BC323C7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37011"/>
              </p:ext>
            </p:extLst>
          </p:nvPr>
        </p:nvGraphicFramePr>
        <p:xfrm>
          <a:off x="16831763" y="24741047"/>
          <a:ext cx="14569446" cy="572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0" imgW="5943600" imgH="2336800" progId="Word.Document.12">
                  <p:embed/>
                </p:oleObj>
              </mc:Choice>
              <mc:Fallback>
                <p:oleObj name="Document" r:id="rId10" imgW="5943600" imgH="2336800" progId="Word.Document.12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FCAEF105-1FC9-B259-AADC-5782BA8613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831763" y="24741047"/>
                        <a:ext cx="14569446" cy="5727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8FFDD39-751C-C7DB-3705-853F9D335652}"/>
              </a:ext>
            </a:extLst>
          </p:cNvPr>
          <p:cNvCxnSpPr>
            <a:cxnSpLocks/>
          </p:cNvCxnSpPr>
          <p:nvPr/>
        </p:nvCxnSpPr>
        <p:spPr bwMode="auto">
          <a:xfrm>
            <a:off x="20116800" y="13258800"/>
            <a:ext cx="0" cy="1459974"/>
          </a:xfrm>
          <a:prstGeom prst="straightConnector1">
            <a:avLst/>
          </a:prstGeom>
          <a:noFill/>
          <a:ln w="666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425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Document</vt:lpstr>
      <vt:lpstr>Microsoft Word Document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48x36</dc:title>
  <dc:creator>Jay Larson</dc:creator>
  <dc:description>Quality poster printing
www.genigraphics.com
1-800-790-4001</dc:description>
  <cp:lastModifiedBy>Sivot Assatormasihkhah</cp:lastModifiedBy>
  <cp:revision>67</cp:revision>
  <cp:lastPrinted>2013-02-12T02:21:55Z</cp:lastPrinted>
  <dcterms:created xsi:type="dcterms:W3CDTF">2013-02-10T21:14:48Z</dcterms:created>
  <dcterms:modified xsi:type="dcterms:W3CDTF">2024-02-23T07:17:52Z</dcterms:modified>
</cp:coreProperties>
</file>