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32735838"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5">
          <p15:clr>
            <a:srgbClr val="A4A3A4"/>
          </p15:clr>
        </p15:guide>
        <p15:guide id="2" orient="horz" pos="384">
          <p15:clr>
            <a:srgbClr val="A4A3A4"/>
          </p15:clr>
        </p15:guide>
        <p15:guide id="3" orient="horz" pos="26880">
          <p15:clr>
            <a:srgbClr val="A4A3A4"/>
          </p15:clr>
        </p15:guide>
        <p15:guide id="4" orient="horz">
          <p15:clr>
            <a:srgbClr val="A4A3A4"/>
          </p15:clr>
        </p15:guide>
        <p15:guide id="5" pos="434">
          <p15:clr>
            <a:srgbClr val="A4A3A4"/>
          </p15:clr>
        </p15:guide>
        <p15:guide id="6" pos="201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BBE0B-2723-4113-AD33-FAA077895D8B}" v="19" dt="2024-02-12T15:56:44.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p:scale>
          <a:sx n="32" d="100"/>
          <a:sy n="32" d="100"/>
        </p:scale>
        <p:origin x="1716" y="-4236"/>
      </p:cViewPr>
      <p:guideLst>
        <p:guide orient="horz" pos="4425"/>
        <p:guide orient="horz" pos="384"/>
        <p:guide orient="horz" pos="26880"/>
        <p:guide orient="horz"/>
        <p:guide pos="434"/>
        <p:guide pos="20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Magan" userId="8814f98be5642e70" providerId="LiveId" clId="{161BBE0B-2723-4113-AD33-FAA077895D8B}"/>
    <pc:docChg chg="undo redo custSel modSld">
      <pc:chgData name="Rosa Magan" userId="8814f98be5642e70" providerId="LiveId" clId="{161BBE0B-2723-4113-AD33-FAA077895D8B}" dt="2024-02-12T16:05:00.782" v="370" actId="20577"/>
      <pc:docMkLst>
        <pc:docMk/>
      </pc:docMkLst>
      <pc:sldChg chg="addSp delSp modSp mod">
        <pc:chgData name="Rosa Magan" userId="8814f98be5642e70" providerId="LiveId" clId="{161BBE0B-2723-4113-AD33-FAA077895D8B}" dt="2024-02-12T16:05:00.782" v="370" actId="20577"/>
        <pc:sldMkLst>
          <pc:docMk/>
          <pc:sldMk cId="2315783993" sldId="256"/>
        </pc:sldMkLst>
        <pc:spChg chg="add mod">
          <ac:chgData name="Rosa Magan" userId="8814f98be5642e70" providerId="LiveId" clId="{161BBE0B-2723-4113-AD33-FAA077895D8B}" dt="2024-02-12T16:05:00.782" v="370" actId="20577"/>
          <ac:spMkLst>
            <pc:docMk/>
            <pc:sldMk cId="2315783993" sldId="256"/>
            <ac:spMk id="2" creationId="{4D97FAD6-B345-C03C-96D0-B6E2235DDE78}"/>
          </ac:spMkLst>
        </pc:spChg>
        <pc:spChg chg="add mod">
          <ac:chgData name="Rosa Magan" userId="8814f98be5642e70" providerId="LiveId" clId="{161BBE0B-2723-4113-AD33-FAA077895D8B}" dt="2024-02-12T15:37:57.668" v="68" actId="1076"/>
          <ac:spMkLst>
            <pc:docMk/>
            <pc:sldMk cId="2315783993" sldId="256"/>
            <ac:spMk id="3" creationId="{0F04B575-3E82-FC80-16D6-D861F85D56FC}"/>
          </ac:spMkLst>
        </pc:spChg>
        <pc:spChg chg="add mod">
          <ac:chgData name="Rosa Magan" userId="8814f98be5642e70" providerId="LiveId" clId="{161BBE0B-2723-4113-AD33-FAA077895D8B}" dt="2024-02-12T15:39:39.961" v="77" actId="20577"/>
          <ac:spMkLst>
            <pc:docMk/>
            <pc:sldMk cId="2315783993" sldId="256"/>
            <ac:spMk id="4" creationId="{0179993B-81DC-1E5C-E734-00A0DA197D7D}"/>
          </ac:spMkLst>
        </pc:spChg>
        <pc:spChg chg="add mod">
          <ac:chgData name="Rosa Magan" userId="8814f98be5642e70" providerId="LiveId" clId="{161BBE0B-2723-4113-AD33-FAA077895D8B}" dt="2024-02-12T15:58:43.126" v="282" actId="1076"/>
          <ac:spMkLst>
            <pc:docMk/>
            <pc:sldMk cId="2315783993" sldId="256"/>
            <ac:spMk id="5" creationId="{8B93CBB5-6470-9D6B-F08F-E4BC16A273D1}"/>
          </ac:spMkLst>
        </pc:spChg>
        <pc:spChg chg="mod">
          <ac:chgData name="Rosa Magan" userId="8814f98be5642e70" providerId="LiveId" clId="{161BBE0B-2723-4113-AD33-FAA077895D8B}" dt="2024-02-12T15:32:17.477" v="17" actId="20577"/>
          <ac:spMkLst>
            <pc:docMk/>
            <pc:sldMk cId="2315783993" sldId="256"/>
            <ac:spMk id="8" creationId="{891E9773-DBCE-99EA-86A9-D42C1DB2FB3F}"/>
          </ac:spMkLst>
        </pc:spChg>
        <pc:spChg chg="add del mod">
          <ac:chgData name="Rosa Magan" userId="8814f98be5642e70" providerId="LiveId" clId="{161BBE0B-2723-4113-AD33-FAA077895D8B}" dt="2024-02-12T15:32:27.093" v="20" actId="478"/>
          <ac:spMkLst>
            <pc:docMk/>
            <pc:sldMk cId="2315783993" sldId="256"/>
            <ac:spMk id="9" creationId="{FC9D9D53-CB80-A338-7D40-56F527C192DA}"/>
          </ac:spMkLst>
        </pc:spChg>
        <pc:spChg chg="add mod">
          <ac:chgData name="Rosa Magan" userId="8814f98be5642e70" providerId="LiveId" clId="{161BBE0B-2723-4113-AD33-FAA077895D8B}" dt="2024-02-12T15:59:35.461" v="284" actId="1076"/>
          <ac:spMkLst>
            <pc:docMk/>
            <pc:sldMk cId="2315783993" sldId="256"/>
            <ac:spMk id="10" creationId="{4ACD02A5-73E4-1A06-CB7A-718CFCF52E5D}"/>
          </ac:spMkLst>
        </pc:spChg>
        <pc:spChg chg="add mod">
          <ac:chgData name="Rosa Magan" userId="8814f98be5642e70" providerId="LiveId" clId="{161BBE0B-2723-4113-AD33-FAA077895D8B}" dt="2024-02-12T15:32:31.030" v="21"/>
          <ac:spMkLst>
            <pc:docMk/>
            <pc:sldMk cId="2315783993" sldId="256"/>
            <ac:spMk id="10" creationId="{CFC62392-287C-5CA9-5721-4B5281396938}"/>
          </ac:spMkLst>
        </pc:spChg>
        <pc:spChg chg="mod">
          <ac:chgData name="Rosa Magan" userId="8814f98be5642e70" providerId="LiveId" clId="{161BBE0B-2723-4113-AD33-FAA077895D8B}" dt="2024-02-12T15:58:16.431" v="280" actId="20577"/>
          <ac:spMkLst>
            <pc:docMk/>
            <pc:sldMk cId="2315783993" sldId="256"/>
            <ac:spMk id="244" creationId="{00000000-0000-0000-0000-000000000000}"/>
          </ac:spMkLst>
        </pc:spChg>
        <pc:spChg chg="mod">
          <ac:chgData name="Rosa Magan" userId="8814f98be5642e70" providerId="LiveId" clId="{161BBE0B-2723-4113-AD33-FAA077895D8B}" dt="2024-02-12T15:51:50.913" v="152" actId="20577"/>
          <ac:spMkLst>
            <pc:docMk/>
            <pc:sldMk cId="2315783993" sldId="256"/>
            <ac:spMk id="249" creationId="{00000000-0000-0000-0000-000000000000}"/>
          </ac:spMkLst>
        </pc:spChg>
        <pc:spChg chg="mod">
          <ac:chgData name="Rosa Magan" userId="8814f98be5642e70" providerId="LiveId" clId="{161BBE0B-2723-4113-AD33-FAA077895D8B}" dt="2024-02-12T15:59:42.006" v="285" actId="6549"/>
          <ac:spMkLst>
            <pc:docMk/>
            <pc:sldMk cId="2315783993" sldId="256"/>
            <ac:spMk id="250" creationId="{00000000-0000-0000-0000-000000000000}"/>
          </ac:spMkLst>
        </pc:spChg>
        <pc:spChg chg="mod">
          <ac:chgData name="Rosa Magan" userId="8814f98be5642e70" providerId="LiveId" clId="{161BBE0B-2723-4113-AD33-FAA077895D8B}" dt="2024-02-12T15:54:51.275" v="221" actId="1076"/>
          <ac:spMkLst>
            <pc:docMk/>
            <pc:sldMk cId="2315783993" sldId="256"/>
            <ac:spMk id="251" creationId="{00000000-0000-0000-0000-000000000000}"/>
          </ac:spMkLst>
        </pc:spChg>
        <pc:spChg chg="mod">
          <ac:chgData name="Rosa Magan" userId="8814f98be5642e70" providerId="LiveId" clId="{161BBE0B-2723-4113-AD33-FAA077895D8B}" dt="2024-02-12T15:54:34.653" v="220" actId="1076"/>
          <ac:spMkLst>
            <pc:docMk/>
            <pc:sldMk cId="2315783993" sldId="256"/>
            <ac:spMk id="252" creationId="{00000000-0000-0000-0000-000000000000}"/>
          </ac:spMkLst>
        </pc:spChg>
        <pc:spChg chg="mod">
          <ac:chgData name="Rosa Magan" userId="8814f98be5642e70" providerId="LiveId" clId="{161BBE0B-2723-4113-AD33-FAA077895D8B}" dt="2024-02-12T16:00:41.700" v="287" actId="1076"/>
          <ac:spMkLst>
            <pc:docMk/>
            <pc:sldMk cId="2315783993" sldId="256"/>
            <ac:spMk id="253" creationId="{00000000-0000-0000-0000-000000000000}"/>
          </ac:spMkLst>
        </pc:spChg>
        <pc:spChg chg="mod">
          <ac:chgData name="Rosa Magan" userId="8814f98be5642e70" providerId="LiveId" clId="{161BBE0B-2723-4113-AD33-FAA077895D8B}" dt="2024-02-12T16:01:01.257" v="288" actId="1076"/>
          <ac:spMkLst>
            <pc:docMk/>
            <pc:sldMk cId="2315783993" sldId="256"/>
            <ac:spMk id="254" creationId="{00000000-0000-0000-0000-000000000000}"/>
          </ac:spMkLst>
        </pc:spChg>
        <pc:spChg chg="mod">
          <ac:chgData name="Rosa Magan" userId="8814f98be5642e70" providerId="LiveId" clId="{161BBE0B-2723-4113-AD33-FAA077895D8B}" dt="2024-02-12T16:01:50.025" v="289" actId="255"/>
          <ac:spMkLst>
            <pc:docMk/>
            <pc:sldMk cId="2315783993" sldId="256"/>
            <ac:spMk id="293" creationId="{00000000-0000-0000-0000-000000000000}"/>
          </ac:spMkLst>
        </pc:spChg>
        <pc:graphicFrameChg chg="add mod">
          <ac:chgData name="Rosa Magan" userId="8814f98be5642e70" providerId="LiveId" clId="{161BBE0B-2723-4113-AD33-FAA077895D8B}" dt="2024-02-12T15:39:48.452" v="78"/>
          <ac:graphicFrameMkLst>
            <pc:docMk/>
            <pc:sldMk cId="2315783993" sldId="256"/>
            <ac:graphicFrameMk id="5" creationId="{2AE30B01-DC52-6EAE-5772-A19DDEA876B1}"/>
          </ac:graphicFrameMkLst>
        </pc:graphicFrameChg>
        <pc:graphicFrameChg chg="add mod modGraphic">
          <ac:chgData name="Rosa Magan" userId="8814f98be5642e70" providerId="LiveId" clId="{161BBE0B-2723-4113-AD33-FAA077895D8B}" dt="2024-02-12T15:42:41.124" v="89" actId="1076"/>
          <ac:graphicFrameMkLst>
            <pc:docMk/>
            <pc:sldMk cId="2315783993" sldId="256"/>
            <ac:graphicFrameMk id="9" creationId="{0402EE61-F5C5-E7AC-7B02-407656E1F00D}"/>
          </ac:graphicFrameMkLst>
        </pc:graphicFrameChg>
        <pc:picChg chg="add del mod">
          <ac:chgData name="Rosa Magan" userId="8814f98be5642e70" providerId="LiveId" clId="{161BBE0B-2723-4113-AD33-FAA077895D8B}" dt="2024-02-12T15:57:11.061" v="243" actId="478"/>
          <ac:picMkLst>
            <pc:docMk/>
            <pc:sldMk cId="2315783993" sldId="256"/>
            <ac:picMk id="11" creationId="{39CEB945-E870-22FC-C511-E81E6703918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2/12/2024</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68242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4984270"/>
            <a:ext cx="23842662" cy="1280160"/>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961160"/>
            <a:ext cx="23842662" cy="191564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580236"/>
            <a:ext cx="23842662" cy="2380923"/>
          </a:xfrm>
          <a:prstGeom prst="rect">
            <a:avLst/>
          </a:prstGeom>
        </p:spPr>
        <p:txBody>
          <a:bodyPr anchor="t" anchorCtr="1">
            <a:norm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4984270"/>
            <a:ext cx="23842662" cy="1280160"/>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961160"/>
            <a:ext cx="23842662" cy="191564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580236"/>
            <a:ext cx="23842662" cy="2380923"/>
          </a:xfrm>
          <a:prstGeom prst="rect">
            <a:avLst/>
          </a:prstGeom>
        </p:spPr>
        <p:txBody>
          <a:bodyPr anchor="t" anchorCtr="1">
            <a:norm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7727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1625371" y="42996689"/>
            <a:ext cx="2413230"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664405E-ABA7-3148-BDDE-6FB1855472EA}"/>
              </a:ext>
            </a:extLst>
          </p:cNvPr>
          <p:cNvGraphicFramePr>
            <a:graphicFrameLocks noGrp="1"/>
          </p:cNvGraphicFramePr>
          <p:nvPr userDrawn="1">
            <p:extLst>
              <p:ext uri="{D42A27DB-BD31-4B8C-83A1-F6EECF244321}">
                <p14:modId xmlns:p14="http://schemas.microsoft.com/office/powerpoint/2010/main" val="3530970433"/>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505FAE4-0F67-BD46-8B2D-5C5007A34979}"/>
              </a:ext>
            </a:extLst>
          </p:cNvPr>
          <p:cNvGraphicFramePr>
            <a:graphicFrameLocks noGrp="1"/>
          </p:cNvGraphicFramePr>
          <p:nvPr userDrawn="1">
            <p:extLst>
              <p:ext uri="{D42A27DB-BD31-4B8C-83A1-F6EECF244321}">
                <p14:modId xmlns:p14="http://schemas.microsoft.com/office/powerpoint/2010/main" val="3419275576"/>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1625371" y="42996689"/>
            <a:ext cx="2413230"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33512761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Placeholder 243"/>
          <p:cNvSpPr>
            <a:spLocks noGrp="1"/>
          </p:cNvSpPr>
          <p:nvPr>
            <p:ph type="body" sz="quarter" idx="10"/>
          </p:nvPr>
        </p:nvSpPr>
        <p:spPr>
          <a:xfrm>
            <a:off x="674382" y="7778684"/>
            <a:ext cx="15461320" cy="14090169"/>
          </a:xfrm>
        </p:spPr>
        <p:txBody>
          <a:bodyPr/>
          <a:lstStyle/>
          <a:p>
            <a:r>
              <a:rPr lang="en-US" dirty="0"/>
              <a:t>Intramedullary nailing is considered the  gold-standard treatment for tibial shaft fractures. The goals of treatment for these fractures are correction of axial and rotational alignment and adequate mechanical stability, allowing for optimal healing. The nail is secured in place using screws or other fasteners that are placed through the bone and into the nail itself.</a:t>
            </a:r>
            <a:r>
              <a:rPr lang="en-US" baseline="30000" dirty="0"/>
              <a:t>2</a:t>
            </a:r>
            <a:r>
              <a:rPr lang="en-US" dirty="0"/>
              <a:t>  Another benefit is the ability to preserve the soft tissue around the fracture to safeguard the extraosseous blood supply and minimize soft tissue damage.</a:t>
            </a:r>
            <a:r>
              <a:rPr lang="en-US" baseline="30000" dirty="0"/>
              <a:t>3</a:t>
            </a:r>
            <a:r>
              <a:rPr lang="en-US" dirty="0"/>
              <a:t> In reference to tibial intramedullary nailing, a start point is the location where a hole is drilled in the tibia to insert the intramedullary nail. The ideal starting point for guide wire placement for the average tibia is described as 2 mm medial to the lateral tibial eminence on AP imaging and just anterior to articular surface and parallel to the anterior tibia cortex on lateral imaging.</a:t>
            </a:r>
            <a:r>
              <a:rPr lang="en-US" baseline="30000" dirty="0"/>
              <a:t>6,7</a:t>
            </a:r>
            <a:r>
              <a:rPr lang="en-US" dirty="0"/>
              <a:t> It is a critical part of the procedure because it determines the trajectory and positioning of the nail within the medullary canal.</a:t>
            </a:r>
            <a:r>
              <a:rPr lang="en-US" baseline="30000" dirty="0"/>
              <a:t>7</a:t>
            </a:r>
            <a:r>
              <a:rPr lang="en-US" dirty="0"/>
              <a:t> Having a good, ideal starting point can prevent valgus angulation and translation at the fracture site. If the start point is too far off center or at the wrong angle, the nail may be inserted incorrectly and not provide the necessary support for the bone to heal, leading to malalignment or nonunion. </a:t>
            </a:r>
          </a:p>
          <a:p>
            <a:endParaRPr lang="en-US" dirty="0"/>
          </a:p>
          <a:p>
            <a:r>
              <a:rPr lang="en-US" dirty="0"/>
              <a:t>It is believed that different approaches to tibial intramedullary nailing may have differing abilities to achieve an optimal start point due to associated anatomical visualization and access. These approaches include suprapatellar, parapatellar, and infrapatellar nailing. The suprapatellar approach involves making an incision above the patella and placing instruments across the patellofemoral joint, potentially damaging the joint surface. However, the nail can be inserted at the start point with the knee extended, which leads to better alignment and stability of the fractured bone. Most importantly, the main advantage of the suprapatellar approach is that it reduces anterior angulation by eliminating the extension force of the quadriceps and aids fracture reduction by preventing proximal fragment migration.</a:t>
            </a:r>
            <a:r>
              <a:rPr lang="en-US" baseline="30000" dirty="0"/>
              <a:t>4,5 </a:t>
            </a:r>
            <a:r>
              <a:rPr lang="en-US" dirty="0"/>
              <a:t>The parapatellar approach, proven to be effective and reliable, involves making a smaller incision below the patella with the knee in hyperflexion. This approach is less invasive than the suprapatellar approach regarding the patellofemoral joint, but the patellar tendon needs to be circumnavigated leading to potential for higher incidence of anterior knee pain.</a:t>
            </a:r>
            <a:r>
              <a:rPr lang="en-US" baseline="30000" dirty="0"/>
              <a:t>6</a:t>
            </a:r>
            <a:r>
              <a:rPr lang="en-US" dirty="0"/>
              <a:t> Also, it can be more difficult to achieve proper alignment and increases the risk of apex anterior deformities.</a:t>
            </a:r>
            <a:r>
              <a:rPr lang="en-US" baseline="30000" dirty="0"/>
              <a:t>4</a:t>
            </a:r>
            <a:r>
              <a:rPr lang="en-US" dirty="0"/>
              <a:t> The infrapatellar approach is split into transtendinous approach and paratendinous approach where the starting point is established by splitting the patellar tendon or making an incision on either side of the knee, respectively.</a:t>
            </a:r>
            <a:r>
              <a:rPr lang="en-US" baseline="30000" dirty="0"/>
              <a:t>6</a:t>
            </a:r>
            <a:r>
              <a:rPr lang="en-US" dirty="0"/>
              <a:t> This approach provides good visualization, but it can increase the risk of damage to the patellar tendon and other soft tissue structures around the knee. </a:t>
            </a:r>
          </a:p>
        </p:txBody>
      </p:sp>
      <p:sp>
        <p:nvSpPr>
          <p:cNvPr id="245" name="Text Placeholder 244"/>
          <p:cNvSpPr>
            <a:spLocks noGrp="1"/>
          </p:cNvSpPr>
          <p:nvPr>
            <p:ph type="body" sz="quarter" idx="11"/>
          </p:nvPr>
        </p:nvSpPr>
        <p:spPr/>
        <p:txBody>
          <a:bodyPr/>
          <a:lstStyle/>
          <a:p>
            <a:r>
              <a:rPr lang="en-US" dirty="0"/>
              <a:t>ABSTRACT</a:t>
            </a:r>
          </a:p>
        </p:txBody>
      </p:sp>
      <p:sp>
        <p:nvSpPr>
          <p:cNvPr id="248" name="Text Placeholder 247"/>
          <p:cNvSpPr>
            <a:spLocks noGrp="1"/>
          </p:cNvSpPr>
          <p:nvPr>
            <p:ph type="body" sz="quarter" idx="20"/>
          </p:nvPr>
        </p:nvSpPr>
        <p:spPr>
          <a:xfrm>
            <a:off x="673047" y="21330068"/>
            <a:ext cx="15452891" cy="820596"/>
          </a:xfrm>
        </p:spPr>
        <p:txBody>
          <a:bodyPr/>
          <a:lstStyle/>
          <a:p>
            <a:r>
              <a:rPr lang="en-US" dirty="0"/>
              <a:t>OBJECTIVES</a:t>
            </a:r>
          </a:p>
        </p:txBody>
      </p:sp>
      <p:sp>
        <p:nvSpPr>
          <p:cNvPr id="249" name="Text Placeholder 248"/>
          <p:cNvSpPr>
            <a:spLocks noGrp="1"/>
          </p:cNvSpPr>
          <p:nvPr>
            <p:ph type="body" sz="quarter" idx="25"/>
          </p:nvPr>
        </p:nvSpPr>
        <p:spPr>
          <a:xfrm>
            <a:off x="16581020" y="16148565"/>
            <a:ext cx="15448916" cy="820596"/>
          </a:xfrm>
        </p:spPr>
        <p:txBody>
          <a:bodyPr/>
          <a:lstStyle/>
          <a:p>
            <a:r>
              <a:rPr lang="en-US" dirty="0"/>
              <a:t>DISCUSSION</a:t>
            </a:r>
          </a:p>
        </p:txBody>
      </p:sp>
      <p:sp>
        <p:nvSpPr>
          <p:cNvPr id="250" name="Text Placeholder 249"/>
          <p:cNvSpPr>
            <a:spLocks noGrp="1"/>
          </p:cNvSpPr>
          <p:nvPr>
            <p:ph type="body" sz="quarter" idx="26"/>
          </p:nvPr>
        </p:nvSpPr>
        <p:spPr>
          <a:xfrm>
            <a:off x="16371894" y="16845049"/>
            <a:ext cx="15448916" cy="15038120"/>
          </a:xfrm>
        </p:spPr>
        <p:txBody>
          <a:bodyPr/>
          <a:lstStyle/>
          <a:p>
            <a:r>
              <a:rPr lang="en-US" dirty="0"/>
              <a:t>The optimal management of tibial shaft fractures remains a topic of significant interest in orthopedic surgery. Among the key considerations in IMN fixation is the identification of an ideal start point for nail insertion, which is pivotal for achieving adequate alignment and stability of the fracture. This study aimed to investigate whether suprapatellar, infrapatellar, and parapatellar approaches influence the attainment of an optimal start point and subsequent outcomes in tibial shaft fracture fixation. </a:t>
            </a:r>
          </a:p>
          <a:p>
            <a:r>
              <a:rPr lang="en-US" dirty="0"/>
              <a:t>This retrospective chart review of patients who underwent tibial shaft fracture fixation with IMN at single academic Level 1 Regional Trauma Center shed light on several aspects of IMN fixation in tibial shaft fractures. Radiographic parameters assessed include wire angle, reamer angle, coronal deviation from tibial eminence, coronal deviation from anatomic axis, and sagittal deviation from anterior tibia edge. During the 10-year period studied, 6 patients underwent IMN fixation with an infrapatellar approach. The infrapatellar approach produced the most optimal coronal deviation from tibial eminence though this approach also produced the least optimal wire, reamer, and coronal deviation from anatomic axis of the three approaches. The parapatellar approach produced the most optimal reamer angle, but the greatest coronal deviation from tibial eminence and sagittal deviation from anterior tibia edge. The suprapatellar approach gave the most optimal wire angle, coronal deviation from anatomic axis, and sagittal deviation from anterior tibia edge and, of the three approaches, was the most used. This suggests that the suprapatellar technique may offer better control over the trajectory of nail insertion, potentially leading to improved alignment and stability of the fracture. </a:t>
            </a:r>
          </a:p>
          <a:p>
            <a:endParaRPr lang="en-US" dirty="0"/>
          </a:p>
          <a:p>
            <a:r>
              <a:rPr lang="en-US" dirty="0"/>
              <a:t>However, it is important to note that the choice of surgical approach must also consider other factors beyond start point optimization. For instance, while the suprapatellar approach exhibited favorable radiographic parameters, concerns regarding potential damage to the patellofemoral joint and increased risk of anterior knee pain should be considered. Conversely, the infrapatellar approach, despite being less common, demonstrated promising results in minimizing coronal deviations from the tibial eminence. This highlights the importance of weighing the benefits and drawbacks of each approach based on individual patient characteristics and fracture patterns. Furthermore, the association between start point parameters and clinical outcomes such as fracture displacement and postoperative complications warrants attention. Although this study primarily focused on radiographic assessments, future research should aim to establish correlations between start point optimization and functional outcomes, including patient-reported pain, range of motion, and return to activity. Prospective studies with larger sample sizes and longer follow-up periods are needed to validate these findings and elucidate any potential long-term implications of start point optimization on patient outcomes.</a:t>
            </a:r>
          </a:p>
        </p:txBody>
      </p:sp>
      <p:sp>
        <p:nvSpPr>
          <p:cNvPr id="251" name="Text Placeholder 250"/>
          <p:cNvSpPr>
            <a:spLocks noGrp="1"/>
          </p:cNvSpPr>
          <p:nvPr>
            <p:ph type="body" sz="quarter" idx="27"/>
          </p:nvPr>
        </p:nvSpPr>
        <p:spPr>
          <a:xfrm>
            <a:off x="16377814" y="34831489"/>
            <a:ext cx="15444672" cy="820596"/>
          </a:xfrm>
        </p:spPr>
        <p:txBody>
          <a:bodyPr/>
          <a:lstStyle/>
          <a:p>
            <a:r>
              <a:rPr lang="en-US" dirty="0"/>
              <a:t>REFERENCES</a:t>
            </a:r>
          </a:p>
        </p:txBody>
      </p:sp>
      <p:sp>
        <p:nvSpPr>
          <p:cNvPr id="252" name="Text Placeholder 251"/>
          <p:cNvSpPr>
            <a:spLocks noGrp="1"/>
          </p:cNvSpPr>
          <p:nvPr>
            <p:ph type="body" sz="quarter" idx="28"/>
          </p:nvPr>
        </p:nvSpPr>
        <p:spPr>
          <a:xfrm>
            <a:off x="16371894" y="35652085"/>
            <a:ext cx="15450592" cy="5743268"/>
          </a:xfrm>
        </p:spPr>
        <p:txBody>
          <a:bodyPr/>
          <a:lstStyle/>
          <a:p>
            <a:r>
              <a:rPr lang="en-US" sz="1600" dirty="0"/>
              <a:t>1. Sahni, G., Bansal, H., Garg, A., Singh, A., </a:t>
            </a:r>
            <a:r>
              <a:rPr lang="en-US" sz="1600" dirty="0" err="1"/>
              <a:t>Kavia</a:t>
            </a:r>
            <a:r>
              <a:rPr lang="en-US" sz="1600" dirty="0"/>
              <a:t>, A., &amp; Aggarwal, H. O. (2022). Intramedullary Nail Supplemented with </a:t>
            </a:r>
            <a:r>
              <a:rPr lang="en-US" sz="1600" dirty="0" err="1"/>
              <a:t>Poller</a:t>
            </a:r>
            <a:r>
              <a:rPr lang="en-US" sz="1600" dirty="0"/>
              <a:t> Screws for Proximal and Distal 1/3rd Shaft Tibial Fracture: A Prospective Interventional Study from North India. Journal of Clinical &amp; Diagnostic Research, 16(12), 1–4. https://doi.org/10.7860/JCDR/2022/57214.17202</a:t>
            </a:r>
          </a:p>
          <a:p>
            <a:r>
              <a:rPr lang="en-US" sz="1600" dirty="0"/>
              <a:t> </a:t>
            </a:r>
          </a:p>
          <a:p>
            <a:r>
              <a:rPr lang="en-US" sz="1600" dirty="0"/>
              <a:t>2. </a:t>
            </a:r>
            <a:r>
              <a:rPr lang="en-US" sz="1600" dirty="0" err="1"/>
              <a:t>Talerico</a:t>
            </a:r>
            <a:r>
              <a:rPr lang="en-US" sz="1600" dirty="0"/>
              <a:t> M, Ahn J. Intramedullary Nail Fixation of Distal Tibia Fractures: Tips and Tricks. J </a:t>
            </a:r>
            <a:r>
              <a:rPr lang="en-US" sz="1600" dirty="0" err="1"/>
              <a:t>Orthop</a:t>
            </a:r>
            <a:r>
              <a:rPr lang="en-US" sz="1600" dirty="0"/>
              <a:t> Trauma. 201630 Suppl 4doi:10.1097/BOT.0000000000000693</a:t>
            </a:r>
          </a:p>
          <a:p>
            <a:r>
              <a:rPr lang="en-US" sz="1600" dirty="0"/>
              <a:t> </a:t>
            </a:r>
          </a:p>
          <a:p>
            <a:r>
              <a:rPr lang="en-US" sz="1600" dirty="0"/>
              <a:t>3. </a:t>
            </a:r>
            <a:r>
              <a:rPr lang="en-US" sz="1600" dirty="0" err="1"/>
              <a:t>Cereijo</a:t>
            </a:r>
            <a:r>
              <a:rPr lang="en-US" sz="1600" dirty="0"/>
              <a:t> C, </a:t>
            </a:r>
            <a:r>
              <a:rPr lang="en-US" sz="1600" dirty="0" err="1"/>
              <a:t>Attum</a:t>
            </a:r>
            <a:r>
              <a:rPr lang="en-US" sz="1600" dirty="0"/>
              <a:t> B, Rodriguez-Buitrago A, Jahangir AA, </a:t>
            </a:r>
            <a:r>
              <a:rPr lang="en-US" sz="1600" dirty="0" err="1"/>
              <a:t>Obremskey</a:t>
            </a:r>
            <a:r>
              <a:rPr lang="en-US" sz="1600" dirty="0"/>
              <a:t> W. Intramedullary Nail Fixation of Tibial Shaft Fractures: Suprapatellar Approach. JBJS Essent Surg Tech. 2018 Sep 12;8(3):e24. </a:t>
            </a:r>
            <a:r>
              <a:rPr lang="en-US" sz="1600" dirty="0" err="1"/>
              <a:t>doi</a:t>
            </a:r>
            <a:r>
              <a:rPr lang="en-US" sz="1600" dirty="0"/>
              <a:t>: 10.2106/JBJS.ST.17.00063. PMID: 30588369; PMCID: PMC6292722.</a:t>
            </a:r>
          </a:p>
          <a:p>
            <a:r>
              <a:rPr lang="en-US" sz="1600" dirty="0"/>
              <a:t> </a:t>
            </a:r>
          </a:p>
          <a:p>
            <a:r>
              <a:rPr lang="en-US" sz="1600" dirty="0"/>
              <a:t>4. </a:t>
            </a:r>
            <a:r>
              <a:rPr lang="en-US" sz="1600" dirty="0" err="1"/>
              <a:t>Haubruck</a:t>
            </a:r>
            <a:r>
              <a:rPr lang="en-US" sz="1600" dirty="0"/>
              <a:t>, P., </a:t>
            </a:r>
            <a:r>
              <a:rPr lang="en-US" sz="1600" dirty="0" err="1"/>
              <a:t>Brunnemer</a:t>
            </a:r>
            <a:r>
              <a:rPr lang="en-US" sz="1600" dirty="0"/>
              <a:t>, U., Moghaddam, A., &amp; </a:t>
            </a:r>
            <a:r>
              <a:rPr lang="en-US" sz="1600" dirty="0" err="1"/>
              <a:t>Schmidmaier</a:t>
            </a:r>
            <a:r>
              <a:rPr lang="en-US" sz="1600" dirty="0"/>
              <a:t>, G. (2016). Use of the suprapatellar approach in intramedullary nailing of a multi-fragmentary dislocated tibia fracture with a hypermobile intermediate fragment in a young patient. Orthopedic Reviews, 8(4), 120–123. https://doi.org/10.4081/or.2016.6738</a:t>
            </a:r>
          </a:p>
          <a:p>
            <a:r>
              <a:rPr lang="en-US" sz="1600" dirty="0"/>
              <a:t> </a:t>
            </a:r>
          </a:p>
          <a:p>
            <a:r>
              <a:rPr lang="en-US" sz="1600" dirty="0"/>
              <a:t>5. </a:t>
            </a:r>
            <a:r>
              <a:rPr lang="en-US" sz="1600" dirty="0" err="1"/>
              <a:t>Ponugoti</a:t>
            </a:r>
            <a:r>
              <a:rPr lang="en-US" sz="1600" dirty="0"/>
              <a:t>, N., </a:t>
            </a:r>
            <a:r>
              <a:rPr lang="en-US" sz="1600" dirty="0" err="1"/>
              <a:t>Rudran</a:t>
            </a:r>
            <a:r>
              <a:rPr lang="en-US" sz="1600" dirty="0"/>
              <a:t>, B., Selim, A. et al. Infrapatellar versus suprapatellar approach for intramedullary nailing of the tibia: a systematic review and meta-analysis. J </a:t>
            </a:r>
            <a:r>
              <a:rPr lang="en-US" sz="1600" dirty="0" err="1"/>
              <a:t>Orthop</a:t>
            </a:r>
            <a:r>
              <a:rPr lang="en-US" sz="1600" dirty="0"/>
              <a:t> Surg Res 16, 94 (2021). https://doi.org/10.1186/s13018-021-02249-0</a:t>
            </a:r>
          </a:p>
          <a:p>
            <a:r>
              <a:rPr lang="en-US" sz="1600" dirty="0"/>
              <a:t> </a:t>
            </a:r>
          </a:p>
          <a:p>
            <a:r>
              <a:rPr lang="en-US" sz="1600" dirty="0"/>
              <a:t>6. Patel AH, Wilder JH, Lee OC, Ross AJ, </a:t>
            </a:r>
            <a:r>
              <a:rPr lang="en-US" sz="1600" dirty="0" err="1"/>
              <a:t>Vemulapalli</a:t>
            </a:r>
            <a:r>
              <a:rPr lang="en-US" sz="1600" dirty="0"/>
              <a:t> KC, Gladden PB, Martin MP 3rd, Sherman WF. A Review of Proximal Tibia Entry Points for Intramedullary Nailing and Validation of The Lateral Parapatellar Approach as Extra-articular. </a:t>
            </a:r>
            <a:r>
              <a:rPr lang="en-US" sz="1600" dirty="0" err="1"/>
              <a:t>Orthop</a:t>
            </a:r>
            <a:r>
              <a:rPr lang="en-US" sz="1600" dirty="0"/>
              <a:t> Rev (Pavia). 2022 Jan 30;14(1):31909. </a:t>
            </a:r>
            <a:r>
              <a:rPr lang="en-US" sz="1600" dirty="0" err="1"/>
              <a:t>doi</a:t>
            </a:r>
            <a:r>
              <a:rPr lang="en-US" sz="1600" dirty="0"/>
              <a:t>: 10.52965/001c.31909. PMID: 35106131; PMCID: PMC8801390.</a:t>
            </a:r>
          </a:p>
          <a:p>
            <a:r>
              <a:rPr lang="en-US" sz="1600" dirty="0"/>
              <a:t> </a:t>
            </a:r>
          </a:p>
          <a:p>
            <a:r>
              <a:rPr lang="en-US" sz="1600" dirty="0"/>
              <a:t>7. </a:t>
            </a:r>
            <a:r>
              <a:rPr lang="en-US" sz="1600" dirty="0" err="1"/>
              <a:t>Zelle</a:t>
            </a:r>
            <a:r>
              <a:rPr lang="en-US" sz="1600" dirty="0"/>
              <a:t>, B.A., </a:t>
            </a:r>
            <a:r>
              <a:rPr lang="en-US" sz="1600" dirty="0" err="1"/>
              <a:t>Boni</a:t>
            </a:r>
            <a:r>
              <a:rPr lang="en-US" sz="1600" dirty="0"/>
              <a:t>, G. Safe surgical technique: intramedullary nail fixation of tibial shaft fractures. Patient </a:t>
            </a:r>
            <a:r>
              <a:rPr lang="en-US" sz="1600" dirty="0" err="1"/>
              <a:t>Saf</a:t>
            </a:r>
            <a:r>
              <a:rPr lang="en-US" sz="1600" dirty="0"/>
              <a:t> Surg 9, 40 (2015). https://doi.org/10.1186/s13037-015-0086-1</a:t>
            </a:r>
          </a:p>
        </p:txBody>
      </p:sp>
      <p:sp>
        <p:nvSpPr>
          <p:cNvPr id="253" name="Text Placeholder 252"/>
          <p:cNvSpPr>
            <a:spLocks noGrp="1"/>
          </p:cNvSpPr>
          <p:nvPr>
            <p:ph type="body" sz="quarter" idx="29"/>
          </p:nvPr>
        </p:nvSpPr>
        <p:spPr>
          <a:xfrm>
            <a:off x="16367919" y="41547590"/>
            <a:ext cx="15436940" cy="820596"/>
          </a:xfrm>
        </p:spPr>
        <p:txBody>
          <a:bodyPr/>
          <a:lstStyle/>
          <a:p>
            <a:r>
              <a:rPr lang="en-US" dirty="0"/>
              <a:t>ACKNOWLEDGEMENTS</a:t>
            </a:r>
          </a:p>
        </p:txBody>
      </p:sp>
      <p:sp>
        <p:nvSpPr>
          <p:cNvPr id="254" name="Text Placeholder 253"/>
          <p:cNvSpPr>
            <a:spLocks noGrp="1"/>
          </p:cNvSpPr>
          <p:nvPr>
            <p:ph type="body" sz="quarter" idx="30"/>
          </p:nvPr>
        </p:nvSpPr>
        <p:spPr>
          <a:xfrm>
            <a:off x="16581020" y="42368186"/>
            <a:ext cx="15444672" cy="905021"/>
          </a:xfrm>
        </p:spPr>
        <p:txBody>
          <a:bodyPr/>
          <a:lstStyle/>
          <a:p>
            <a:r>
              <a:rPr lang="en-US" dirty="0"/>
              <a:t>Special thanks to my mentor, Dr. Augustine Saiz, the Department of </a:t>
            </a:r>
            <a:r>
              <a:rPr lang="en-US" dirty="0" err="1"/>
              <a:t>Orthopaedic</a:t>
            </a:r>
            <a:r>
              <a:rPr lang="en-US" dirty="0"/>
              <a:t> Surgery, and Ruth Lee.</a:t>
            </a:r>
          </a:p>
        </p:txBody>
      </p:sp>
      <p:sp>
        <p:nvSpPr>
          <p:cNvPr id="256" name="Text Placeholder 255"/>
          <p:cNvSpPr>
            <a:spLocks noGrp="1"/>
          </p:cNvSpPr>
          <p:nvPr>
            <p:ph type="body" sz="quarter" idx="96"/>
          </p:nvPr>
        </p:nvSpPr>
        <p:spPr>
          <a:xfrm>
            <a:off x="673047" y="22150664"/>
            <a:ext cx="15462655" cy="1335908"/>
          </a:xfrm>
        </p:spPr>
        <p:txBody>
          <a:bodyPr/>
          <a:lstStyle/>
          <a:p>
            <a:r>
              <a:rPr lang="en-US" dirty="0"/>
              <a:t>The objective of this study was to compare the start points of patients who were treated with these approaches. </a:t>
            </a:r>
          </a:p>
        </p:txBody>
      </p:sp>
      <p:sp>
        <p:nvSpPr>
          <p:cNvPr id="293" name="Text Placeholder 292"/>
          <p:cNvSpPr>
            <a:spLocks noGrp="1"/>
          </p:cNvSpPr>
          <p:nvPr>
            <p:ph type="body" sz="quarter" idx="150"/>
          </p:nvPr>
        </p:nvSpPr>
        <p:spPr/>
        <p:txBody>
          <a:bodyPr/>
          <a:lstStyle/>
          <a:p>
            <a:r>
              <a:rPr lang="en-US" sz="5500" dirty="0"/>
              <a:t>UC Davis School of Medicine | </a:t>
            </a:r>
            <a:r>
              <a:rPr lang="en-US" sz="5500" dirty="0">
                <a:solidFill>
                  <a:schemeClr val="accent5">
                    <a:lumMod val="50000"/>
                  </a:schemeClr>
                </a:solidFill>
              </a:rPr>
              <a:t>Department of </a:t>
            </a:r>
            <a:r>
              <a:rPr lang="en-US" sz="5500" dirty="0" err="1">
                <a:solidFill>
                  <a:schemeClr val="accent5">
                    <a:lumMod val="50000"/>
                  </a:schemeClr>
                </a:solidFill>
              </a:rPr>
              <a:t>Orthopaedic</a:t>
            </a:r>
            <a:r>
              <a:rPr lang="en-US" sz="5500" dirty="0">
                <a:solidFill>
                  <a:schemeClr val="accent5">
                    <a:lumMod val="50000"/>
                  </a:schemeClr>
                </a:solidFill>
              </a:rPr>
              <a:t> Surgery</a:t>
            </a:r>
          </a:p>
          <a:p>
            <a:endParaRPr lang="en-US" dirty="0">
              <a:solidFill>
                <a:schemeClr val="accent5">
                  <a:lumMod val="50000"/>
                </a:schemeClr>
              </a:solidFill>
            </a:endParaRPr>
          </a:p>
        </p:txBody>
      </p:sp>
      <p:sp>
        <p:nvSpPr>
          <p:cNvPr id="294" name="Text Placeholder 293"/>
          <p:cNvSpPr>
            <a:spLocks noGrp="1"/>
          </p:cNvSpPr>
          <p:nvPr>
            <p:ph type="body" sz="quarter" idx="151"/>
          </p:nvPr>
        </p:nvSpPr>
        <p:spPr/>
        <p:txBody>
          <a:bodyPr>
            <a:normAutofit fontScale="62500" lnSpcReduction="20000"/>
          </a:bodyPr>
          <a:lstStyle/>
          <a:p>
            <a:r>
              <a:rPr lang="en-US" dirty="0">
                <a:solidFill>
                  <a:schemeClr val="accent5">
                    <a:lumMod val="50000"/>
                  </a:schemeClr>
                </a:solidFill>
              </a:rPr>
              <a:t>Ruth Lee, Annica Stull-Lane, Rosa Magaña, Rahul </a:t>
            </a:r>
            <a:r>
              <a:rPr lang="en-US" dirty="0" err="1">
                <a:solidFill>
                  <a:schemeClr val="accent5">
                    <a:lumMod val="50000"/>
                  </a:schemeClr>
                </a:solidFill>
              </a:rPr>
              <a:t>Bhale</a:t>
            </a:r>
            <a:r>
              <a:rPr lang="en-US" dirty="0">
                <a:solidFill>
                  <a:schemeClr val="accent5">
                    <a:lumMod val="50000"/>
                  </a:schemeClr>
                </a:solidFill>
              </a:rPr>
              <a:t>, Madelyn Larson, Sean Campbell, Ellen Fitzpatrick, Gillian Soles, Mark Lee, Augustine Saiz </a:t>
            </a:r>
          </a:p>
        </p:txBody>
      </p:sp>
      <p:sp>
        <p:nvSpPr>
          <p:cNvPr id="295" name="Text Placeholder 294"/>
          <p:cNvSpPr>
            <a:spLocks noGrp="1"/>
          </p:cNvSpPr>
          <p:nvPr>
            <p:ph type="body" sz="quarter" idx="153"/>
          </p:nvPr>
        </p:nvSpPr>
        <p:spPr/>
        <p:txBody>
          <a:bodyPr>
            <a:normAutofit fontScale="62500" lnSpcReduction="20000"/>
          </a:bodyPr>
          <a:lstStyle/>
          <a:p>
            <a:r>
              <a:rPr lang="en-US" b="1" dirty="0">
                <a:solidFill>
                  <a:schemeClr val="accent5">
                    <a:lumMod val="50000"/>
                  </a:schemeClr>
                </a:solidFill>
              </a:rPr>
              <a:t>Comparing Approaches for Intramedullary Nailing for Tibial Shaft Fractures</a:t>
            </a:r>
          </a:p>
        </p:txBody>
      </p:sp>
      <p:sp>
        <p:nvSpPr>
          <p:cNvPr id="6" name="Text Placeholder 247">
            <a:extLst>
              <a:ext uri="{FF2B5EF4-FFF2-40B4-BE49-F238E27FC236}">
                <a16:creationId xmlns:a16="http://schemas.microsoft.com/office/drawing/2014/main" id="{505AC823-AE7C-4D5E-E509-DE45DAB269D8}"/>
              </a:ext>
            </a:extLst>
          </p:cNvPr>
          <p:cNvSpPr txBox="1">
            <a:spLocks/>
          </p:cNvSpPr>
          <p:nvPr/>
        </p:nvSpPr>
        <p:spPr>
          <a:xfrm>
            <a:off x="673046" y="23981917"/>
            <a:ext cx="15452891" cy="820596"/>
          </a:xfrm>
          <a:prstGeom prst="rect">
            <a:avLst/>
          </a:prstGeom>
          <a:noFill/>
        </p:spPr>
        <p:txBody>
          <a:bodyPr wrap="square" lIns="93910" tIns="93910" rIns="93910" bIns="93910" anchor="ctr" anchorCtr="0">
            <a:spAutoFit/>
          </a:bodyPr>
          <a:lstStyle>
            <a:lvl1pPr marL="0" indent="0" algn="ctr" defTabSz="4507640" rtl="0" eaLnBrk="1" latinLnBrk="0" hangingPunct="1">
              <a:spcBef>
                <a:spcPct val="20000"/>
              </a:spcBef>
              <a:buFont typeface="Arial" pitchFamily="34" charset="0"/>
              <a:buNone/>
              <a:defRPr sz="4100" b="1" u="sng" kern="1200" baseline="0">
                <a:solidFill>
                  <a:schemeClr val="accent5">
                    <a:lumMod val="50000"/>
                  </a:schemeClr>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METHODS</a:t>
            </a:r>
          </a:p>
        </p:txBody>
      </p:sp>
      <p:sp>
        <p:nvSpPr>
          <p:cNvPr id="7" name="Text Placeholder 255">
            <a:extLst>
              <a:ext uri="{FF2B5EF4-FFF2-40B4-BE49-F238E27FC236}">
                <a16:creationId xmlns:a16="http://schemas.microsoft.com/office/drawing/2014/main" id="{A3CB570B-7B44-A526-048B-B835C44C7EFD}"/>
              </a:ext>
            </a:extLst>
          </p:cNvPr>
          <p:cNvSpPr txBox="1">
            <a:spLocks/>
          </p:cNvSpPr>
          <p:nvPr/>
        </p:nvSpPr>
        <p:spPr>
          <a:xfrm>
            <a:off x="687921" y="24802513"/>
            <a:ext cx="15462655" cy="5817135"/>
          </a:xfrm>
          <a:prstGeom prst="rect">
            <a:avLst/>
          </a:prstGeom>
        </p:spPr>
        <p:txBody>
          <a:bodyPr wrap="square" lIns="234774" tIns="234774" rIns="234774" bIns="234774">
            <a:spAutoFit/>
          </a:bodyPr>
          <a:lstStyle>
            <a:lvl1pPr marL="0" indent="0" algn="l" defTabSz="450764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526024"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2pPr>
            <a:lvl3pPr marL="2112956"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3pPr>
            <a:lvl4pPr marL="2758582" indent="-64562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4pPr>
            <a:lvl5pPr marL="3228128" indent="-46954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After Institutional Review Board (IRB) approval, the Electronic Medical Record (EMR) was queried for patients (age 18+) who underwent intramedullary nail fixation for a tibial shaft fracture (OTA/AO type 42A-C) at a single academic level 1 trauma center from January 2014 – January 2023. Patients were excluded if they were under the age of 18 at the time of surgery, had a pathological fracture, or had combination plate-nail fixation.</a:t>
            </a:r>
          </a:p>
          <a:p>
            <a:r>
              <a:rPr lang="en-US" dirty="0"/>
              <a:t> </a:t>
            </a:r>
          </a:p>
          <a:p>
            <a:r>
              <a:rPr lang="en-US" dirty="0"/>
              <a:t>Patient characteristics including age, sex, BMI, and smoking status were collected from the EMR. OTA/AO classification and injury characteristics were determined by a review of preoperative injury radiographs. The type of intramedullary nail approach used was noted, with options including suprapatellar, parapatellar, and infrapatellar. Complications were noted including infection, implant-related complications, and nonunion by serial evaluation of patient charts and postoperative radiographs. Subsequent revision surgeries were noted. </a:t>
            </a:r>
          </a:p>
        </p:txBody>
      </p:sp>
      <p:sp>
        <p:nvSpPr>
          <p:cNvPr id="8" name="Text Placeholder 247">
            <a:extLst>
              <a:ext uri="{FF2B5EF4-FFF2-40B4-BE49-F238E27FC236}">
                <a16:creationId xmlns:a16="http://schemas.microsoft.com/office/drawing/2014/main" id="{891E9773-DBCE-99EA-86A9-D42C1DB2FB3F}"/>
              </a:ext>
            </a:extLst>
          </p:cNvPr>
          <p:cNvSpPr txBox="1">
            <a:spLocks/>
          </p:cNvSpPr>
          <p:nvPr/>
        </p:nvSpPr>
        <p:spPr>
          <a:xfrm>
            <a:off x="465228" y="31114993"/>
            <a:ext cx="15452891" cy="820596"/>
          </a:xfrm>
          <a:prstGeom prst="rect">
            <a:avLst/>
          </a:prstGeom>
          <a:noFill/>
        </p:spPr>
        <p:txBody>
          <a:bodyPr wrap="square" lIns="93910" tIns="93910" rIns="93910" bIns="93910" anchor="ctr" anchorCtr="0">
            <a:spAutoFit/>
          </a:bodyPr>
          <a:lstStyle>
            <a:lvl1pPr marL="0" indent="0" algn="ctr" defTabSz="4507640" rtl="0" eaLnBrk="1" latinLnBrk="0" hangingPunct="1">
              <a:spcBef>
                <a:spcPct val="20000"/>
              </a:spcBef>
              <a:buFont typeface="Arial" pitchFamily="34" charset="0"/>
              <a:buNone/>
              <a:defRPr sz="4100" b="1" u="sng" kern="1200" baseline="0">
                <a:solidFill>
                  <a:schemeClr val="accent5">
                    <a:lumMod val="50000"/>
                  </a:schemeClr>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RESULTS</a:t>
            </a:r>
          </a:p>
        </p:txBody>
      </p:sp>
      <p:sp>
        <p:nvSpPr>
          <p:cNvPr id="2" name="Text Placeholder 255">
            <a:extLst>
              <a:ext uri="{FF2B5EF4-FFF2-40B4-BE49-F238E27FC236}">
                <a16:creationId xmlns:a16="http://schemas.microsoft.com/office/drawing/2014/main" id="{4D97FAD6-B345-C03C-96D0-B6E2235DDE78}"/>
              </a:ext>
            </a:extLst>
          </p:cNvPr>
          <p:cNvSpPr txBox="1">
            <a:spLocks/>
          </p:cNvSpPr>
          <p:nvPr/>
        </p:nvSpPr>
        <p:spPr>
          <a:xfrm>
            <a:off x="687921" y="31935589"/>
            <a:ext cx="15462655" cy="5558602"/>
          </a:xfrm>
          <a:prstGeom prst="rect">
            <a:avLst/>
          </a:prstGeom>
        </p:spPr>
        <p:txBody>
          <a:bodyPr wrap="square" lIns="234774" tIns="234774" rIns="234774" bIns="234774">
            <a:spAutoFit/>
          </a:bodyPr>
          <a:lstStyle>
            <a:lvl1pPr marL="0" indent="0" algn="l" defTabSz="450764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526024"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2pPr>
            <a:lvl3pPr marL="2112956"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3pPr>
            <a:lvl4pPr marL="2758582" indent="-64562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4pPr>
            <a:lvl5pPr marL="3228128" indent="-46954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Of the 103 patients, the mean age was 44.8 years old. The mean BMI was 29.1, with 47.6% female patients. 50.5% of patients had a smoking history. The average follow-up length of time was 6.0 months.</a:t>
            </a:r>
          </a:p>
          <a:p>
            <a:r>
              <a:rPr lang="en-US" dirty="0"/>
              <a:t>6 patients (5.8%), 81 patients (78.6%), and 16 patients (15.5%) underwent the infrapatellar, suprapatellar, and parapatellar approaches, respectively. </a:t>
            </a:r>
          </a:p>
          <a:p>
            <a:endParaRPr lang="en-US" dirty="0"/>
          </a:p>
          <a:p>
            <a:r>
              <a:rPr lang="en-US" dirty="0"/>
              <a:t>Radiographic Parameters:</a:t>
            </a:r>
          </a:p>
          <a:p>
            <a:r>
              <a:rPr lang="en-US" dirty="0"/>
              <a:t>Radiographic parameters are summarized in Table 1. Radiographic start point parameters for the infrapatellar, suprapatellar, and parapatellar were wire angle (17.0</a:t>
            </a:r>
            <a:r>
              <a:rPr lang="en-US" baseline="30000" dirty="0"/>
              <a:t>o</a:t>
            </a:r>
            <a:r>
              <a:rPr lang="en-US" dirty="0"/>
              <a:t>, 6.3</a:t>
            </a:r>
            <a:r>
              <a:rPr lang="en-US" baseline="30000" dirty="0"/>
              <a:t>o</a:t>
            </a:r>
            <a:r>
              <a:rPr lang="en-US" dirty="0"/>
              <a:t>, </a:t>
            </a:r>
            <a:r>
              <a:rPr lang="en-US"/>
              <a:t>and 10</a:t>
            </a:r>
            <a:r>
              <a:rPr lang="en-US" baseline="30000"/>
              <a:t>o</a:t>
            </a:r>
            <a:r>
              <a:rPr lang="en-US" dirty="0"/>
              <a:t>; p&lt;0.05), reamer angle (15.0</a:t>
            </a:r>
            <a:r>
              <a:rPr lang="en-US" baseline="30000" dirty="0"/>
              <a:t>o</a:t>
            </a:r>
            <a:r>
              <a:rPr lang="en-US" dirty="0"/>
              <a:t>, 6.1</a:t>
            </a:r>
            <a:r>
              <a:rPr lang="en-US" baseline="30000" dirty="0"/>
              <a:t>o</a:t>
            </a:r>
            <a:r>
              <a:rPr lang="en-US" dirty="0"/>
              <a:t>, and 5.5</a:t>
            </a:r>
            <a:r>
              <a:rPr lang="en-US" baseline="30000" dirty="0"/>
              <a:t>o</a:t>
            </a:r>
            <a:r>
              <a:rPr lang="en-US" dirty="0"/>
              <a:t>, p&lt;0.05), coronal deviation from tibial eminence (0.84 mm, 1.3 mm, 5.5 mm, p&lt;0.05), coronal deviation from anatomic axis (4.0 mm, 1.9 mm, and 2.3 mm; p=0.2), and sagittal deviation from the anterior tibia edge (2.04 mm, 1.5 mm, 5.4 mm; p&lt;0.05).</a:t>
            </a:r>
          </a:p>
        </p:txBody>
      </p:sp>
      <p:sp>
        <p:nvSpPr>
          <p:cNvPr id="3" name="Text Placeholder 247">
            <a:extLst>
              <a:ext uri="{FF2B5EF4-FFF2-40B4-BE49-F238E27FC236}">
                <a16:creationId xmlns:a16="http://schemas.microsoft.com/office/drawing/2014/main" id="{0F04B575-3E82-FC80-16D6-D861F85D56FC}"/>
              </a:ext>
            </a:extLst>
          </p:cNvPr>
          <p:cNvSpPr txBox="1">
            <a:spLocks/>
          </p:cNvSpPr>
          <p:nvPr/>
        </p:nvSpPr>
        <p:spPr>
          <a:xfrm>
            <a:off x="16367919" y="6958088"/>
            <a:ext cx="15452891" cy="820596"/>
          </a:xfrm>
          <a:prstGeom prst="rect">
            <a:avLst/>
          </a:prstGeom>
          <a:noFill/>
        </p:spPr>
        <p:txBody>
          <a:bodyPr wrap="square" lIns="93910" tIns="93910" rIns="93910" bIns="93910" anchor="ctr" anchorCtr="0">
            <a:spAutoFit/>
          </a:bodyPr>
          <a:lstStyle>
            <a:lvl1pPr marL="0" indent="0" algn="ctr" defTabSz="4507640" rtl="0" eaLnBrk="1" latinLnBrk="0" hangingPunct="1">
              <a:spcBef>
                <a:spcPct val="20000"/>
              </a:spcBef>
              <a:buFont typeface="Arial" pitchFamily="34" charset="0"/>
              <a:buNone/>
              <a:defRPr sz="4100" b="1" u="sng" kern="1200" baseline="0">
                <a:solidFill>
                  <a:schemeClr val="accent5">
                    <a:lumMod val="50000"/>
                  </a:schemeClr>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RESULTS (cont.)</a:t>
            </a:r>
          </a:p>
        </p:txBody>
      </p:sp>
      <p:sp>
        <p:nvSpPr>
          <p:cNvPr id="4" name="Text Placeholder 255">
            <a:extLst>
              <a:ext uri="{FF2B5EF4-FFF2-40B4-BE49-F238E27FC236}">
                <a16:creationId xmlns:a16="http://schemas.microsoft.com/office/drawing/2014/main" id="{0179993B-81DC-1E5C-E734-00A0DA197D7D}"/>
              </a:ext>
            </a:extLst>
          </p:cNvPr>
          <p:cNvSpPr txBox="1">
            <a:spLocks/>
          </p:cNvSpPr>
          <p:nvPr/>
        </p:nvSpPr>
        <p:spPr>
          <a:xfrm>
            <a:off x="16613149" y="7847861"/>
            <a:ext cx="15462655" cy="2370037"/>
          </a:xfrm>
          <a:prstGeom prst="rect">
            <a:avLst/>
          </a:prstGeom>
        </p:spPr>
        <p:txBody>
          <a:bodyPr wrap="square" lIns="234774" tIns="234774" rIns="234774" bIns="234774">
            <a:spAutoFit/>
          </a:bodyPr>
          <a:lstStyle>
            <a:lvl1pPr marL="0" indent="0" algn="l" defTabSz="450764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526024"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2pPr>
            <a:lvl3pPr marL="2112956"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3pPr>
            <a:lvl4pPr marL="2758582" indent="-64562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4pPr>
            <a:lvl5pPr marL="3228128" indent="-46954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Table 1: Radiographic start point parameters for infrapatellar, suprapatellar, and parapatellar approaches, along with P-values relevant to differences. </a:t>
            </a:r>
          </a:p>
          <a:p>
            <a:endParaRPr lang="en-US" dirty="0"/>
          </a:p>
          <a:p>
            <a:endParaRPr lang="en-US" dirty="0"/>
          </a:p>
        </p:txBody>
      </p:sp>
      <p:graphicFrame>
        <p:nvGraphicFramePr>
          <p:cNvPr id="9" name="Table 8">
            <a:extLst>
              <a:ext uri="{FF2B5EF4-FFF2-40B4-BE49-F238E27FC236}">
                <a16:creationId xmlns:a16="http://schemas.microsoft.com/office/drawing/2014/main" id="{0402EE61-F5C5-E7AC-7B02-407656E1F00D}"/>
              </a:ext>
            </a:extLst>
          </p:cNvPr>
          <p:cNvGraphicFramePr>
            <a:graphicFrameLocks noGrp="1"/>
          </p:cNvGraphicFramePr>
          <p:nvPr>
            <p:extLst>
              <p:ext uri="{D42A27DB-BD31-4B8C-83A1-F6EECF244321}">
                <p14:modId xmlns:p14="http://schemas.microsoft.com/office/powerpoint/2010/main" val="623555584"/>
              </p:ext>
            </p:extLst>
          </p:nvPr>
        </p:nvGraphicFramePr>
        <p:xfrm>
          <a:off x="17487185" y="9032879"/>
          <a:ext cx="13212059" cy="6380535"/>
        </p:xfrm>
        <a:graphic>
          <a:graphicData uri="http://schemas.openxmlformats.org/drawingml/2006/table">
            <a:tbl>
              <a:tblPr firstRow="1" firstCol="1">
                <a:tableStyleId>{5C22544A-7EE6-4342-B048-85BDC9FD1C3A}</a:tableStyleId>
              </a:tblPr>
              <a:tblGrid>
                <a:gridCol w="2202426">
                  <a:extLst>
                    <a:ext uri="{9D8B030D-6E8A-4147-A177-3AD203B41FA5}">
                      <a16:colId xmlns:a16="http://schemas.microsoft.com/office/drawing/2014/main" val="1284929992"/>
                    </a:ext>
                  </a:extLst>
                </a:gridCol>
                <a:gridCol w="1961535">
                  <a:extLst>
                    <a:ext uri="{9D8B030D-6E8A-4147-A177-3AD203B41FA5}">
                      <a16:colId xmlns:a16="http://schemas.microsoft.com/office/drawing/2014/main" val="2544041100"/>
                    </a:ext>
                  </a:extLst>
                </a:gridCol>
                <a:gridCol w="1513596">
                  <a:extLst>
                    <a:ext uri="{9D8B030D-6E8A-4147-A177-3AD203B41FA5}">
                      <a16:colId xmlns:a16="http://schemas.microsoft.com/office/drawing/2014/main" val="3485945"/>
                    </a:ext>
                  </a:extLst>
                </a:gridCol>
                <a:gridCol w="1622160">
                  <a:extLst>
                    <a:ext uri="{9D8B030D-6E8A-4147-A177-3AD203B41FA5}">
                      <a16:colId xmlns:a16="http://schemas.microsoft.com/office/drawing/2014/main" val="2835604267"/>
                    </a:ext>
                  </a:extLst>
                </a:gridCol>
                <a:gridCol w="1985010">
                  <a:extLst>
                    <a:ext uri="{9D8B030D-6E8A-4147-A177-3AD203B41FA5}">
                      <a16:colId xmlns:a16="http://schemas.microsoft.com/office/drawing/2014/main" val="2147922435"/>
                    </a:ext>
                  </a:extLst>
                </a:gridCol>
                <a:gridCol w="1963666">
                  <a:extLst>
                    <a:ext uri="{9D8B030D-6E8A-4147-A177-3AD203B41FA5}">
                      <a16:colId xmlns:a16="http://schemas.microsoft.com/office/drawing/2014/main" val="572786461"/>
                    </a:ext>
                  </a:extLst>
                </a:gridCol>
                <a:gridCol w="1963666">
                  <a:extLst>
                    <a:ext uri="{9D8B030D-6E8A-4147-A177-3AD203B41FA5}">
                      <a16:colId xmlns:a16="http://schemas.microsoft.com/office/drawing/2014/main" val="894680689"/>
                    </a:ext>
                  </a:extLst>
                </a:gridCol>
              </a:tblGrid>
              <a:tr h="2308488">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Patients (N)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Wire angle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Reamer angle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Coronal Deviation from Tibial Eminence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Coronal Deviation from Anatomic Axis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Sagittal Deviation from Anterior Tibia Edge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7198584"/>
                  </a:ext>
                </a:extLst>
              </a:tr>
              <a:tr h="1032350">
                <a:tc>
                  <a:txBody>
                    <a:bodyPr/>
                    <a:lstStyle/>
                    <a:p>
                      <a:pPr marL="0" marR="0">
                        <a:lnSpc>
                          <a:spcPct val="107000"/>
                        </a:lnSpc>
                        <a:spcBef>
                          <a:spcPts val="0"/>
                        </a:spcBef>
                        <a:spcAft>
                          <a:spcPts val="0"/>
                        </a:spcAft>
                      </a:pPr>
                      <a:r>
                        <a:rPr lang="en-US" sz="2800">
                          <a:effectLst/>
                        </a:rPr>
                        <a:t>Infrapatellar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6 patients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17.0</a:t>
                      </a:r>
                      <a:r>
                        <a:rPr lang="en-US" sz="2800" baseline="30000">
                          <a:effectLst/>
                        </a:rPr>
                        <a:t>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15.0</a:t>
                      </a:r>
                      <a:r>
                        <a:rPr lang="en-US" sz="2800" baseline="30000">
                          <a:effectLst/>
                        </a:rPr>
                        <a:t>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0.84mm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4.0mm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2.04mm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7424034"/>
                  </a:ext>
                </a:extLst>
              </a:tr>
              <a:tr h="1032350">
                <a:tc>
                  <a:txBody>
                    <a:bodyPr/>
                    <a:lstStyle/>
                    <a:p>
                      <a:pPr marL="0" marR="0">
                        <a:lnSpc>
                          <a:spcPct val="107000"/>
                        </a:lnSpc>
                        <a:spcBef>
                          <a:spcPts val="0"/>
                        </a:spcBef>
                        <a:spcAft>
                          <a:spcPts val="0"/>
                        </a:spcAft>
                      </a:pPr>
                      <a:r>
                        <a:rPr lang="en-US" sz="2800">
                          <a:effectLst/>
                        </a:rPr>
                        <a:t>Suprapatellar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81 patients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6.3</a:t>
                      </a:r>
                      <a:r>
                        <a:rPr lang="en-US" sz="2800" baseline="30000">
                          <a:effectLst/>
                        </a:rPr>
                        <a:t>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6.1</a:t>
                      </a:r>
                      <a:r>
                        <a:rPr lang="en-US" sz="2800" baseline="30000">
                          <a:effectLst/>
                        </a:rPr>
                        <a:t>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1.3mm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1.9mm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1.5mm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6337701"/>
                  </a:ext>
                </a:extLst>
              </a:tr>
              <a:tr h="1032350">
                <a:tc>
                  <a:txBody>
                    <a:bodyPr/>
                    <a:lstStyle/>
                    <a:p>
                      <a:pPr marL="0" marR="0">
                        <a:lnSpc>
                          <a:spcPct val="107000"/>
                        </a:lnSpc>
                        <a:spcBef>
                          <a:spcPts val="0"/>
                        </a:spcBef>
                        <a:spcAft>
                          <a:spcPts val="0"/>
                        </a:spcAft>
                      </a:pPr>
                      <a:r>
                        <a:rPr lang="en-US" sz="2800">
                          <a:effectLst/>
                        </a:rPr>
                        <a:t>Parapatellar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16 patients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10</a:t>
                      </a:r>
                      <a:r>
                        <a:rPr lang="en-US" sz="2800" baseline="30000">
                          <a:effectLst/>
                        </a:rPr>
                        <a:t>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5.5</a:t>
                      </a:r>
                      <a:r>
                        <a:rPr lang="en-US" sz="2800" baseline="30000">
                          <a:effectLst/>
                        </a:rPr>
                        <a:t>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5.5mm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2.3mm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5.4mm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3389826"/>
                  </a:ext>
                </a:extLst>
              </a:tr>
              <a:tr h="974997">
                <a:tc>
                  <a:txBody>
                    <a:bodyPr/>
                    <a:lstStyle/>
                    <a:p>
                      <a:pPr marL="0" marR="0">
                        <a:lnSpc>
                          <a:spcPct val="107000"/>
                        </a:lnSpc>
                        <a:spcBef>
                          <a:spcPts val="0"/>
                        </a:spcBef>
                        <a:spcAft>
                          <a:spcPts val="0"/>
                        </a:spcAft>
                      </a:pPr>
                      <a:r>
                        <a:rPr lang="en-US" sz="2800">
                          <a:effectLst/>
                        </a:rPr>
                        <a:t>P-Values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&lt;0.05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&lt;0.05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&lt;0.05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0.2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&lt;0.05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4570467"/>
                  </a:ext>
                </a:extLst>
              </a:tr>
            </a:tbl>
          </a:graphicData>
        </a:graphic>
      </p:graphicFrame>
      <p:sp>
        <p:nvSpPr>
          <p:cNvPr id="5" name="Text Placeholder 248">
            <a:extLst>
              <a:ext uri="{FF2B5EF4-FFF2-40B4-BE49-F238E27FC236}">
                <a16:creationId xmlns:a16="http://schemas.microsoft.com/office/drawing/2014/main" id="{8B93CBB5-6470-9D6B-F08F-E4BC16A273D1}"/>
              </a:ext>
            </a:extLst>
          </p:cNvPr>
          <p:cNvSpPr txBox="1">
            <a:spLocks/>
          </p:cNvSpPr>
          <p:nvPr/>
        </p:nvSpPr>
        <p:spPr>
          <a:xfrm>
            <a:off x="16125937" y="31351195"/>
            <a:ext cx="15448916" cy="820596"/>
          </a:xfrm>
          <a:prstGeom prst="rect">
            <a:avLst/>
          </a:prstGeom>
          <a:noFill/>
        </p:spPr>
        <p:txBody>
          <a:bodyPr wrap="square" lIns="93910" tIns="93910" rIns="93910" bIns="93910" anchor="ctr" anchorCtr="0">
            <a:spAutoFit/>
          </a:bodyPr>
          <a:lstStyle>
            <a:lvl1pPr marL="0" indent="0" algn="ctr" defTabSz="4507640" rtl="0" eaLnBrk="1" latinLnBrk="0" hangingPunct="1">
              <a:spcBef>
                <a:spcPct val="20000"/>
              </a:spcBef>
              <a:buFont typeface="Arial" pitchFamily="34" charset="0"/>
              <a:buNone/>
              <a:defRPr sz="4100" b="1" u="sng" kern="1200" baseline="0">
                <a:solidFill>
                  <a:schemeClr val="accent5">
                    <a:lumMod val="50000"/>
                  </a:schemeClr>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CONCLUSION</a:t>
            </a:r>
          </a:p>
        </p:txBody>
      </p:sp>
      <p:sp>
        <p:nvSpPr>
          <p:cNvPr id="10" name="Text Placeholder 255">
            <a:extLst>
              <a:ext uri="{FF2B5EF4-FFF2-40B4-BE49-F238E27FC236}">
                <a16:creationId xmlns:a16="http://schemas.microsoft.com/office/drawing/2014/main" id="{4ACD02A5-73E4-1A06-CB7A-718CFCF52E5D}"/>
              </a:ext>
            </a:extLst>
          </p:cNvPr>
          <p:cNvSpPr txBox="1">
            <a:spLocks/>
          </p:cNvSpPr>
          <p:nvPr/>
        </p:nvSpPr>
        <p:spPr>
          <a:xfrm>
            <a:off x="16377814" y="32050683"/>
            <a:ext cx="15462655" cy="2628569"/>
          </a:xfrm>
          <a:prstGeom prst="rect">
            <a:avLst/>
          </a:prstGeom>
        </p:spPr>
        <p:txBody>
          <a:bodyPr wrap="square" lIns="234774" tIns="234774" rIns="234774" bIns="234774">
            <a:spAutoFit/>
          </a:bodyPr>
          <a:lstStyle>
            <a:lvl1pPr marL="0" indent="0" algn="l" defTabSz="450764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526024"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2pPr>
            <a:lvl3pPr marL="2112956"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3pPr>
            <a:lvl4pPr marL="2758582" indent="-64562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4pPr>
            <a:lvl5pPr marL="3228128" indent="-46954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This study contributes to our understanding of the role of surgical approach in achieving an optimal start point for IMN fixation in tibial shaft fractures. The findings underscore the importance of individualizing treatment strategies based on fracture characteristics and patient factors. Moving forward, a comprehensive evaluation of start point optimization alongside clinical outcomes will be essential for informing evidence-based decision-making in the management of tibial shaft fractures.</a:t>
            </a:r>
          </a:p>
        </p:txBody>
      </p:sp>
    </p:spTree>
    <p:extLst>
      <p:ext uri="{BB962C8B-B14F-4D97-AF65-F5344CB8AC3E}">
        <p14:creationId xmlns:p14="http://schemas.microsoft.com/office/powerpoint/2010/main" val="2315783993"/>
      </p:ext>
    </p:extLst>
  </p:cSld>
  <p:clrMapOvr>
    <a:masterClrMapping/>
  </p:clrMapOvr>
</p:sld>
</file>

<file path=ppt/theme/theme1.xml><?xml version="1.0" encoding="utf-8"?>
<a:theme xmlns:a="http://schemas.openxmlformats.org/drawingml/2006/main" name="91CMx122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1362</TotalTime>
  <Words>1990</Words>
  <Application>Microsoft Office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91CMx122CM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 </dc:subject>
  <dc:creator>PosterPresentations.com</dc:creator>
  <cp:keywords>91x122cm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Rosa Magan</cp:lastModifiedBy>
  <cp:revision>31</cp:revision>
  <dcterms:created xsi:type="dcterms:W3CDTF">2012-02-10T00:16:25Z</dcterms:created>
  <dcterms:modified xsi:type="dcterms:W3CDTF">2024-02-12T16:05:01Z</dcterms:modified>
  <cp:category>Research poster templates </cp:category>
</cp:coreProperties>
</file>