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C4"/>
    <a:srgbClr val="004987"/>
    <a:srgbClr val="D8A600"/>
    <a:srgbClr val="DCAA00"/>
    <a:srgbClr val="4E8F00"/>
    <a:srgbClr val="0A2D56"/>
    <a:srgbClr val="5E8628"/>
    <a:srgbClr val="002855"/>
    <a:srgbClr val="00447C"/>
    <a:srgbClr val="A5B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302" autoAdjust="0"/>
    <p:restoredTop sz="95851" autoAdjust="0"/>
  </p:normalViewPr>
  <p:slideViewPr>
    <p:cSldViewPr>
      <p:cViewPr>
        <p:scale>
          <a:sx n="40" d="100"/>
          <a:sy n="40" d="100"/>
        </p:scale>
        <p:origin x="3680" y="536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588D3F-C4C4-0944-961A-E34F2D2C0FA2}"/>
              </a:ext>
            </a:extLst>
          </p:cNvPr>
          <p:cNvCxnSpPr/>
          <p:nvPr userDrawn="1"/>
        </p:nvCxnSpPr>
        <p:spPr bwMode="auto">
          <a:xfrm>
            <a:off x="0" y="5486400"/>
            <a:ext cx="51206400" cy="0"/>
          </a:xfrm>
          <a:prstGeom prst="line">
            <a:avLst/>
          </a:prstGeom>
          <a:noFill/>
          <a:ln w="38100" cap="flat" cmpd="sng" algn="ctr">
            <a:solidFill>
              <a:srgbClr val="DCAA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8BD5AA-FD73-6045-84CC-9C2BA3DBA517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028435" y="1237987"/>
            <a:ext cx="25314579" cy="3447098"/>
          </a:xfrm>
          <a:prstGeom prst="rect">
            <a:avLst/>
          </a:prstGeom>
          <a:noFill/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8800" spc="-383" dirty="0">
                <a:solidFill>
                  <a:srgbClr val="004987"/>
                </a:solidFill>
                <a:latin typeface="Proxima Nova Regular" panose="02000506030000020004" pitchFamily="2" charset="0"/>
                <a:ea typeface="Futura Std Light" charset="0"/>
                <a:cs typeface="Arial" panose="020B0604020202020204" pitchFamily="34" charset="0"/>
              </a:rPr>
              <a:t>Factors affecting screening mammogram adherence among women at increased risk of breast cancer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Proxima Nova Regular" panose="02000506030000020004" pitchFamily="2" charset="0"/>
                <a:ea typeface="Futura Std Light" charset="0"/>
                <a:cs typeface="Arial" panose="020B0604020202020204" pitchFamily="34" charset="0"/>
              </a:rPr>
              <a:t>Department of Surgery 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790F6230-B2D5-40F2-A105-85B274F2DC8D}"/>
              </a:ext>
            </a:extLst>
          </p:cNvPr>
          <p:cNvSpPr txBox="1"/>
          <p:nvPr/>
        </p:nvSpPr>
        <p:spPr>
          <a:xfrm>
            <a:off x="39771562" y="2729935"/>
            <a:ext cx="11434837" cy="738664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Justin Choi, BA</a:t>
            </a:r>
            <a:r>
              <a:rPr lang="en-US" sz="4800" baseline="300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1</a:t>
            </a:r>
            <a:r>
              <a:rPr lang="en-US" sz="48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, Victoria </a:t>
            </a:r>
            <a:r>
              <a:rPr lang="en-US" sz="4800" dirty="0" err="1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Lyo</a:t>
            </a:r>
            <a:r>
              <a:rPr lang="en-US" sz="48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, MD</a:t>
            </a:r>
            <a:r>
              <a:rPr lang="en-US" sz="4800" baseline="300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2</a:t>
            </a:r>
            <a:endParaRPr lang="en-US" sz="4800" dirty="0">
              <a:solidFill>
                <a:srgbClr val="004987"/>
              </a:solidFill>
              <a:latin typeface="Proxima Nova Regular" panose="02000506030000020004" pitchFamily="2" charset="0"/>
              <a:cs typeface="Arial" panose="020B0604020202020204" pitchFamily="34" charset="0"/>
            </a:endParaRP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79" y="7150078"/>
            <a:ext cx="10984157" cy="910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4000" u="sng" dirty="0">
                <a:ea typeface="Futura Std Book" charset="0"/>
                <a:cs typeface="Arial" panose="020B0604020202020204" pitchFamily="34" charset="0"/>
              </a:rPr>
              <a:t>Background</a:t>
            </a:r>
          </a:p>
          <a:p>
            <a:pPr eaLnBrk="0" hangingPunct="0"/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Breast cancer is the second leading cause of cancer death in women after lung cancer</a:t>
            </a:r>
            <a:r>
              <a:rPr lang="en-US" sz="36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Obesity, personal history, and family history are well-known factors associated with increased risk of breast cancer</a:t>
            </a:r>
            <a:r>
              <a:rPr lang="en-US" sz="36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The American Cancer Society recommends all women with increased risk for breast </a:t>
            </a: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cancer to begin screening with mammograms at the latest by age 40</a:t>
            </a:r>
            <a:r>
              <a:rPr lang="en-US" sz="3600" baseline="30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Previous studies have shown conflicting data on the likelihood of obese women undergoing routine breast cancer screening</a:t>
            </a:r>
            <a:r>
              <a:rPr lang="en-US" sz="36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3600" u="sng" dirty="0">
                <a:ea typeface="Futura Std Book" charset="0"/>
                <a:cs typeface="Arial" panose="020B0604020202020204" pitchFamily="34" charset="0"/>
              </a:rPr>
              <a:t>Objective</a:t>
            </a:r>
          </a:p>
          <a:p>
            <a:pPr eaLnBrk="0" hangingPunct="0"/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This study sought to analyze associations between factors and breast cancer screening adherence among women at increased risk of breast cancer.</a:t>
            </a:r>
            <a:endParaRPr lang="en-US" sz="3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36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79" y="17230442"/>
            <a:ext cx="11105710" cy="1322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IRB-approved retrospective review was performed of patients at a single academic institution from 2004-2022.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Inclusion Criteria:</a:t>
            </a:r>
          </a:p>
          <a:p>
            <a:pPr marL="571500" marR="0" indent="-5715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Women a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ge ≥18</a:t>
            </a:r>
          </a:p>
          <a:p>
            <a:pPr marL="571500" marR="0" indent="-5715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BMI ≥30 at the initial screening mammogram</a:t>
            </a:r>
          </a:p>
          <a:p>
            <a:pPr marL="571500" marR="0" indent="-5715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Personal and/or family history of breast cancer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Measures: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Factors included age, race, ethnicity, family history of breast cancer, BI-RADS category, and BMI. 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BI-RADS scores of 1 and 2 were considered normal and scores of 0, 3, 4, 5, 6 were considered abnormal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Cohorts:</a:t>
            </a: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Completed initial screening mammogram by age 40</a:t>
            </a: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Completed initial screening mammogram after age 40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u="sng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1734" y="7464350"/>
            <a:ext cx="20688298" cy="239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Patient characteristics were examined using t-test or chi-square test for continuous and categorical variables, respectively.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ea typeface="Futura Std Book" charset="0"/>
                <a:cs typeface="Arial" panose="020B0604020202020204" pitchFamily="34" charset="0"/>
              </a:rPr>
              <a:t>Multiple linear regression was conducted to measure associations between screening adherence and the above factors. </a:t>
            </a:r>
            <a:endParaRPr lang="en-US" sz="36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153" y="1627218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Design/Sample</a:t>
            </a:r>
            <a:endParaRPr lang="en-US" sz="6000" b="1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1657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Analysis</a:t>
            </a:r>
            <a:endParaRPr lang="en-US" sz="6000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1656" y="10611307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Results</a:t>
            </a:r>
            <a:endParaRPr lang="en-US" sz="6000" b="1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Summary</a:t>
            </a:r>
            <a:endParaRPr lang="en-US" sz="6000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1035" y="7164885"/>
            <a:ext cx="11123085" cy="510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Those with a family history of breast cancer were more likely to be adherent to breast cancer screening recommendations.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a typeface="Futura Std Book" charset="0"/>
                <a:cs typeface="Arial" panose="020B0604020202020204" pitchFamily="34" charset="0"/>
              </a:rPr>
              <a:t>Private insurance holders and Asian women were more likely to complete screening mammograms at an earlier age.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a typeface="Futura Std Book" charset="0"/>
                <a:cs typeface="Arial" panose="020B0604020202020204" pitchFamily="34" charset="0"/>
              </a:rPr>
              <a:t>BMI was not a good predictor of delaying completion of screening mammograms. </a:t>
            </a:r>
            <a:endParaRPr lang="en-US" sz="40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1035" y="13406127"/>
            <a:ext cx="9956800" cy="692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57150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Private health insurance was the strongest predictor of women at increased risk of breast cancer completing their screening mammogram by the recommended age. </a:t>
            </a:r>
          </a:p>
          <a:p>
            <a:pPr marL="57150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Enabling factors such as insurance and income are greater barriers to access than BMI. </a:t>
            </a:r>
            <a:endParaRPr lang="en-US" sz="4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4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12260206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Conclusions</a:t>
            </a:r>
            <a:endParaRPr lang="en-US" sz="6000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8ED99A1-86BD-334A-8BE9-333ADA016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882243"/>
            <a:ext cx="5978590" cy="2765957"/>
          </a:xfrm>
          <a:prstGeom prst="rect">
            <a:avLst/>
          </a:prstGeom>
        </p:spPr>
      </p:pic>
      <p:sp>
        <p:nvSpPr>
          <p:cNvPr id="2" name="TextBox 16">
            <a:extLst>
              <a:ext uri="{FF2B5EF4-FFF2-40B4-BE49-F238E27FC236}">
                <a16:creationId xmlns:a16="http://schemas.microsoft.com/office/drawing/2014/main" id="{DF203731-E193-4AB4-AFE5-7E687F7D449B}"/>
              </a:ext>
            </a:extLst>
          </p:cNvPr>
          <p:cNvSpPr txBox="1"/>
          <p:nvPr/>
        </p:nvSpPr>
        <p:spPr>
          <a:xfrm>
            <a:off x="39771561" y="3676523"/>
            <a:ext cx="11434837" cy="147732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en-US" sz="3200" dirty="0">
                <a:solidFill>
                  <a:srgbClr val="004987"/>
                </a:solidFill>
                <a:latin typeface="Proxima Nova Regular" panose="02000506030000020004" pitchFamily="2" charset="0"/>
                <a:cs typeface="Arial" panose="020B0604020202020204" pitchFamily="34" charset="0"/>
              </a:rPr>
              <a:t>1 UC Davis School of Medicine, 2 Division of Foregut, Metabolic, and General Surgery, Department of Surgery, UC Davis  </a:t>
            </a:r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97C3EFBC-F61D-F1D7-1209-848F3823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573" y="11788337"/>
            <a:ext cx="20688299" cy="74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600" dirty="0">
                <a:ea typeface="Futura Std Book" charset="0"/>
                <a:cs typeface="Arial" panose="020B0604020202020204" pitchFamily="34" charset="0"/>
              </a:rPr>
              <a:t>Table 1. Patient characteristics relative to breast cancer screening adherence (N = 3135). </a:t>
            </a:r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9E22B596-2971-C4DE-FBB9-48E9D5265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574" y="20756725"/>
            <a:ext cx="20688298" cy="73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600" dirty="0">
                <a:ea typeface="Futura Std Book" charset="0"/>
                <a:cs typeface="Arial" panose="020B0604020202020204" pitchFamily="34" charset="0"/>
              </a:rPr>
              <a:t>Table 2. Linear regression analyses predicting breast cancer screening adherence. </a:t>
            </a: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5651174C-21D9-799F-4370-8506ABE67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48781"/>
              </p:ext>
            </p:extLst>
          </p:nvPr>
        </p:nvGraphicFramePr>
        <p:xfrm>
          <a:off x="15341574" y="12769793"/>
          <a:ext cx="20688299" cy="7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2885">
                  <a:extLst>
                    <a:ext uri="{9D8B030D-6E8A-4147-A177-3AD203B41FA5}">
                      <a16:colId xmlns:a16="http://schemas.microsoft.com/office/drawing/2014/main" val="881718805"/>
                    </a:ext>
                  </a:extLst>
                </a:gridCol>
                <a:gridCol w="4611266">
                  <a:extLst>
                    <a:ext uri="{9D8B030D-6E8A-4147-A177-3AD203B41FA5}">
                      <a16:colId xmlns:a16="http://schemas.microsoft.com/office/drawing/2014/main" val="1779627474"/>
                    </a:ext>
                  </a:extLst>
                </a:gridCol>
                <a:gridCol w="5172074">
                  <a:extLst>
                    <a:ext uri="{9D8B030D-6E8A-4147-A177-3AD203B41FA5}">
                      <a16:colId xmlns:a16="http://schemas.microsoft.com/office/drawing/2014/main" val="3081344151"/>
                    </a:ext>
                  </a:extLst>
                </a:gridCol>
                <a:gridCol w="5172074">
                  <a:extLst>
                    <a:ext uri="{9D8B030D-6E8A-4147-A177-3AD203B41FA5}">
                      <a16:colId xmlns:a16="http://schemas.microsoft.com/office/drawing/2014/main" val="867378196"/>
                    </a:ext>
                  </a:extLst>
                </a:gridCol>
              </a:tblGrid>
              <a:tr h="974011">
                <a:tc>
                  <a:txBody>
                    <a:bodyPr/>
                    <a:lstStyle/>
                    <a:p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Adherent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Non-Adherent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>
                    <a:solidFill>
                      <a:srgbClr val="006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558362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n = 453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n = 2682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08035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/>
                        <a:t>Age, average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37.55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57.62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15551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/>
                        <a:t>Public Insurance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20 (4.4%)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671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1190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/>
                        <a:t>Family history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415 (91.6%)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1582 (59%)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062873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/>
                        <a:t>Hispanic or Latino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42 (9.3%)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177 (6.6%)</a:t>
                      </a:r>
                      <a:endParaRPr lang="en-US" sz="3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39089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Abnormal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87 (19.2%)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488 (18.2%)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667594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BMI,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45.63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35.69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66"/>
                  </a:ext>
                </a:extLst>
              </a:tr>
            </a:tbl>
          </a:graphicData>
        </a:graphic>
      </p:graphicFrame>
      <p:sp>
        <p:nvSpPr>
          <p:cNvPr id="3" name="Text Box 191">
            <a:extLst>
              <a:ext uri="{FF2B5EF4-FFF2-40B4-BE49-F238E27FC236}">
                <a16:creationId xmlns:a16="http://schemas.microsoft.com/office/drawing/2014/main" id="{573164BC-C74E-63BE-6713-714343890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6324" y="19769187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" name="TextBox 46">
            <a:extLst>
              <a:ext uri="{FF2B5EF4-FFF2-40B4-BE49-F238E27FC236}">
                <a16:creationId xmlns:a16="http://schemas.microsoft.com/office/drawing/2014/main" id="{F6C6454A-C003-0004-A51A-33C2EA03A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4899" y="20762205"/>
            <a:ext cx="9956800" cy="80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514350" indent="-514350" eaLnBrk="0" hangingPunct="0">
              <a:buAutoNum type="arabicPeriod"/>
            </a:pP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Agrawal P, Chen TA, McNeill LH, et al. Factors Associated with Breast Cancer Screening Adherence among Church-Going African American Women. </a:t>
            </a:r>
            <a:r>
              <a:rPr lang="en-US" sz="2800" b="0" i="1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Int J Environ Res Public Health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. 2021;18(16):8494. Published 2021 Aug 11. doi:10.3390/ijerph18168494</a:t>
            </a:r>
          </a:p>
          <a:p>
            <a:pPr marL="514350" indent="-514350" eaLnBrk="0" hangingPunct="0">
              <a:buAutoNum type="arabicPeriod"/>
            </a:pP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Liu L, Hao X, Song Z, </a:t>
            </a:r>
            <a:r>
              <a:rPr lang="en-US" sz="28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Zhi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X, Zhang S, Zhang J. Correlation between family history and characteristics of breast cancer. </a:t>
            </a:r>
            <a:r>
              <a:rPr lang="en-US" sz="2800" b="0" i="1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Sci Rep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. 2021;11(1):6360. Published 2021 Mar 18. doi:10.1038/s41598-021-85899-8</a:t>
            </a:r>
          </a:p>
          <a:p>
            <a:pPr marL="514350" indent="-514350" eaLnBrk="0" hangingPunct="0">
              <a:buFontTx/>
              <a:buAutoNum type="arabicPeriod"/>
            </a:pP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en-US" sz="2800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www.cancer.org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/cancer/types/breast-cancer/screening-tests-and-early-detection/american-cancer-society-recommendations-for-the-early-detection-of-breast-cancer.html</a:t>
            </a:r>
          </a:p>
          <a:p>
            <a:pPr marL="514350" indent="-514350" eaLnBrk="0" hangingPunct="0">
              <a:buAutoNum type="arabicPeriod"/>
            </a:pPr>
            <a:r>
              <a:rPr lang="en-US" sz="2800" b="0" i="0" dirty="0">
                <a:solidFill>
                  <a:srgbClr val="212121"/>
                </a:solidFill>
                <a:effectLst/>
                <a:latin typeface="system-ui"/>
              </a:rPr>
              <a:t>Mokhtari TE, Rosas US, Downey JR, Miyake KK, Ikeda DM, Morton JM. Mammography before and after bariatric surgery. </a:t>
            </a:r>
            <a:r>
              <a:rPr lang="en-US" sz="2800" b="0" i="1" dirty="0">
                <a:solidFill>
                  <a:srgbClr val="212121"/>
                </a:solidFill>
                <a:effectLst/>
                <a:latin typeface="system-ui"/>
              </a:rPr>
              <a:t>Surg </a:t>
            </a:r>
            <a:r>
              <a:rPr lang="en-US" sz="2800" b="0" i="1" dirty="0" err="1">
                <a:solidFill>
                  <a:srgbClr val="212121"/>
                </a:solidFill>
                <a:effectLst/>
                <a:latin typeface="system-ui"/>
              </a:rPr>
              <a:t>Obes</a:t>
            </a:r>
            <a:r>
              <a:rPr lang="en-US" sz="2800" b="0" i="1" dirty="0">
                <a:solidFill>
                  <a:srgbClr val="212121"/>
                </a:solidFill>
                <a:effectLst/>
                <a:latin typeface="system-ui"/>
              </a:rPr>
              <a:t> </a:t>
            </a:r>
            <a:r>
              <a:rPr lang="en-US" sz="2800" b="0" i="1" dirty="0" err="1">
                <a:solidFill>
                  <a:srgbClr val="212121"/>
                </a:solidFill>
                <a:effectLst/>
                <a:latin typeface="system-ui"/>
              </a:rPr>
              <a:t>Relat</a:t>
            </a:r>
            <a:r>
              <a:rPr lang="en-US" sz="2800" b="0" i="1" dirty="0">
                <a:solidFill>
                  <a:srgbClr val="212121"/>
                </a:solidFill>
                <a:effectLst/>
                <a:latin typeface="system-ui"/>
              </a:rPr>
              <a:t> Dis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system-ui"/>
              </a:rPr>
              <a:t>. 2017;13(3):451-456. doi:10.1016/j.soard.2016.10.021</a:t>
            </a:r>
          </a:p>
          <a:p>
            <a:pPr marL="514350" indent="-514350" eaLnBrk="0" hangingPunct="0">
              <a:buAutoNum type="arabicPeriod"/>
            </a:pPr>
            <a:endParaRPr lang="en-US" sz="4000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</p:txBody>
      </p:sp>
      <p:graphicFrame>
        <p:nvGraphicFramePr>
          <p:cNvPr id="5" name="Table 21">
            <a:extLst>
              <a:ext uri="{FF2B5EF4-FFF2-40B4-BE49-F238E27FC236}">
                <a16:creationId xmlns:a16="http://schemas.microsoft.com/office/drawing/2014/main" id="{1F597C3D-8283-ACBF-DB6D-3C35276A7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99569"/>
              </p:ext>
            </p:extLst>
          </p:nvPr>
        </p:nvGraphicFramePr>
        <p:xfrm>
          <a:off x="15341575" y="21662617"/>
          <a:ext cx="20688298" cy="7977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6308">
                  <a:extLst>
                    <a:ext uri="{9D8B030D-6E8A-4147-A177-3AD203B41FA5}">
                      <a16:colId xmlns:a16="http://schemas.microsoft.com/office/drawing/2014/main" val="881718805"/>
                    </a:ext>
                  </a:extLst>
                </a:gridCol>
                <a:gridCol w="3689013">
                  <a:extLst>
                    <a:ext uri="{9D8B030D-6E8A-4147-A177-3AD203B41FA5}">
                      <a16:colId xmlns:a16="http://schemas.microsoft.com/office/drawing/2014/main" val="1779627474"/>
                    </a:ext>
                  </a:extLst>
                </a:gridCol>
                <a:gridCol w="4137659">
                  <a:extLst>
                    <a:ext uri="{9D8B030D-6E8A-4147-A177-3AD203B41FA5}">
                      <a16:colId xmlns:a16="http://schemas.microsoft.com/office/drawing/2014/main" val="3081344151"/>
                    </a:ext>
                  </a:extLst>
                </a:gridCol>
                <a:gridCol w="4137659">
                  <a:extLst>
                    <a:ext uri="{9D8B030D-6E8A-4147-A177-3AD203B41FA5}">
                      <a16:colId xmlns:a16="http://schemas.microsoft.com/office/drawing/2014/main" val="867378196"/>
                    </a:ext>
                  </a:extLst>
                </a:gridCol>
                <a:gridCol w="4137659">
                  <a:extLst>
                    <a:ext uri="{9D8B030D-6E8A-4147-A177-3AD203B41FA5}">
                      <a16:colId xmlns:a16="http://schemas.microsoft.com/office/drawing/2014/main" val="568216346"/>
                    </a:ext>
                  </a:extLst>
                </a:gridCol>
              </a:tblGrid>
              <a:tr h="97401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bg1"/>
                          </a:solidFill>
                          <a:latin typeface="+mn-lt"/>
                        </a:rPr>
                        <a:t>Independent Variable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bg1"/>
                          </a:solidFill>
                          <a:latin typeface="+mn-lt"/>
                        </a:rPr>
                        <a:t>Slope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bg1"/>
                          </a:solidFill>
                          <a:latin typeface="+mn-lt"/>
                        </a:rPr>
                        <a:t>Std. error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t-ratio</a:t>
                      </a:r>
                    </a:p>
                  </a:txBody>
                  <a:tcPr anchor="ctr">
                    <a:solidFill>
                      <a:srgbClr val="0069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anchor="ctr">
                    <a:solidFill>
                      <a:srgbClr val="006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558362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Family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-8.395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0.3946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21.28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08035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Private Insurance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-10.16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0.3946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21.96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15551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African American or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-0.8446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0.7131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1.184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0.2363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063831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-2.671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0.7207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3.706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&lt;0.0001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1190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Hispanic or Latino, ethnicity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-1.773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0.7957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2.228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0.0259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062873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Abnormal result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-0.1516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n-lt"/>
                        </a:rPr>
                        <a:t>0.4646</a:t>
                      </a:r>
                      <a:endParaRPr lang="en-US" sz="3200" b="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0.3263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0.7443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39089"/>
                  </a:ext>
                </a:extLst>
              </a:tr>
              <a:tr h="974011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-0.001878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0.002291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0.8197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latin typeface="+mn-lt"/>
                          <a:cs typeface="Arial" panose="020B0604020202020204" pitchFamily="34" charset="0"/>
                        </a:rPr>
                        <a:t>0.4125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876379"/>
                  </a:ext>
                </a:extLst>
              </a:tr>
            </a:tbl>
          </a:graphicData>
        </a:graphic>
      </p:graphicFrame>
      <p:sp>
        <p:nvSpPr>
          <p:cNvPr id="6" name="TextBox 46">
            <a:extLst>
              <a:ext uri="{FF2B5EF4-FFF2-40B4-BE49-F238E27FC236}">
                <a16:creationId xmlns:a16="http://schemas.microsoft.com/office/drawing/2014/main" id="{607A5768-F14C-046E-EF5C-5F66738E4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1575" y="29835127"/>
            <a:ext cx="20688298" cy="214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200" dirty="0">
                <a:latin typeface="+mn-lt"/>
                <a:ea typeface="Futura Std Book" charset="0"/>
                <a:cs typeface="Arial" panose="020B0604020202020204" pitchFamily="34" charset="0"/>
              </a:rPr>
              <a:t>Constant				69.35</a:t>
            </a:r>
          </a:p>
          <a:p>
            <a:pPr eaLnBrk="0" hangingPunct="0"/>
            <a:r>
              <a:rPr lang="en-US" sz="3200" dirty="0">
                <a:latin typeface="+mn-lt"/>
                <a:ea typeface="Futura Std Book" charset="0"/>
                <a:cs typeface="Arial" panose="020B0604020202020204" pitchFamily="34" charset="0"/>
              </a:rPr>
              <a:t>	</a:t>
            </a:r>
          </a:p>
          <a:p>
            <a:pPr eaLnBrk="0" hangingPunct="0"/>
            <a:r>
              <a:rPr lang="en-US" sz="3200" dirty="0">
                <a:latin typeface="+mn-lt"/>
                <a:ea typeface="Futura Std Book" charset="0"/>
                <a:cs typeface="Arial" panose="020B0604020202020204" pitchFamily="34" charset="0"/>
              </a:rPr>
              <a:t>R</a:t>
            </a:r>
            <a:r>
              <a:rPr lang="en-US" sz="3200" baseline="30000" dirty="0">
                <a:latin typeface="+mn-lt"/>
                <a:ea typeface="Futura Std Book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+mn-lt"/>
                <a:ea typeface="Futura Std Book" charset="0"/>
                <a:cs typeface="Arial" panose="020B0604020202020204" pitchFamily="34" charset="0"/>
              </a:rPr>
              <a:t> = 0.3495</a:t>
            </a:r>
          </a:p>
          <a:p>
            <a:pPr eaLnBrk="0" hangingPunct="0"/>
            <a:r>
              <a:rPr lang="en-US" sz="3200" dirty="0">
                <a:latin typeface="+mn-lt"/>
                <a:ea typeface="Futura Std Book" charset="0"/>
                <a:cs typeface="Arial" panose="020B0604020202020204" pitchFamily="34" charset="0"/>
              </a:rPr>
              <a:t>n = 3135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4EDA2D-2D0B-1137-EE30-4DFBAF07E47D}"/>
              </a:ext>
            </a:extLst>
          </p:cNvPr>
          <p:cNvSpPr/>
          <p:nvPr/>
        </p:nvSpPr>
        <p:spPr bwMode="auto">
          <a:xfrm>
            <a:off x="15350263" y="29654228"/>
            <a:ext cx="20688298" cy="25085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Box 191">
            <a:extLst>
              <a:ext uri="{FF2B5EF4-FFF2-40B4-BE49-F238E27FC236}">
                <a16:creationId xmlns:a16="http://schemas.microsoft.com/office/drawing/2014/main" id="{72A1E856-E27C-C40F-9EBF-EB77A1C2C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4899" y="28655786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Acknowledgments</a:t>
            </a:r>
            <a:endParaRPr lang="en-US" sz="6000" spc="100" dirty="0">
              <a:solidFill>
                <a:srgbClr val="DCAA00"/>
              </a:solidFill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966862-D00F-EACF-D29B-9DF6F9445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4899" y="29791474"/>
            <a:ext cx="9956800" cy="131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would like to thank Dr. </a:t>
            </a:r>
            <a:r>
              <a:rPr lang="en-US" sz="36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Lyo</a:t>
            </a:r>
            <a:r>
              <a:rPr lang="en-US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for her continued guidance and mentorship. </a:t>
            </a:r>
          </a:p>
        </p:txBody>
      </p:sp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2002</TotalTime>
  <Words>730</Words>
  <Application>Microsoft Macintosh PowerPoint</Application>
  <PresentationFormat>Custom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Proxima Nova</vt:lpstr>
      <vt:lpstr>Proxima Nova Regular</vt:lpstr>
      <vt:lpstr>system-ui</vt:lpstr>
      <vt:lpstr>Times</vt:lpstr>
      <vt:lpstr>Arial</vt:lpstr>
      <vt:lpstr>Calibri</vt:lpstr>
      <vt:lpstr>Futura Std Book</vt:lpstr>
      <vt:lpstr>Roboto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Justin Yoon Choi</cp:lastModifiedBy>
  <cp:revision>55</cp:revision>
  <cp:lastPrinted>2019-05-21T22:24:44Z</cp:lastPrinted>
  <dcterms:created xsi:type="dcterms:W3CDTF">2019-01-18T19:03:01Z</dcterms:created>
  <dcterms:modified xsi:type="dcterms:W3CDTF">2024-02-27T08:58:13Z</dcterms:modified>
</cp:coreProperties>
</file>