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5" r:id="rId2"/>
    <p:sldId id="274" r:id="rId3"/>
    <p:sldId id="315" r:id="rId4"/>
    <p:sldId id="314" r:id="rId5"/>
    <p:sldId id="319" r:id="rId6"/>
    <p:sldId id="331" r:id="rId7"/>
    <p:sldId id="316" r:id="rId8"/>
    <p:sldId id="328" r:id="rId9"/>
    <p:sldId id="332" r:id="rId10"/>
    <p:sldId id="320" r:id="rId11"/>
    <p:sldId id="317" r:id="rId12"/>
    <p:sldId id="330" r:id="rId13"/>
    <p:sldId id="326" r:id="rId14"/>
    <p:sldId id="336" r:id="rId15"/>
    <p:sldId id="324" r:id="rId16"/>
    <p:sldId id="338" r:id="rId17"/>
    <p:sldId id="33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orient="horz" pos="1428" userDrawn="1">
          <p15:clr>
            <a:srgbClr val="A4A3A4"/>
          </p15:clr>
        </p15:guide>
        <p15:guide id="3" orient="horz" pos="1492" userDrawn="1">
          <p15:clr>
            <a:srgbClr val="A4A3A4"/>
          </p15:clr>
        </p15:guide>
        <p15:guide id="4" orient="horz" pos="2784" userDrawn="1">
          <p15:clr>
            <a:srgbClr val="A4A3A4"/>
          </p15:clr>
        </p15:guide>
        <p15:guide id="5" pos="2909" userDrawn="1">
          <p15:clr>
            <a:srgbClr val="A4A3A4"/>
          </p15:clr>
        </p15:guide>
        <p15:guide id="6" pos="4281" userDrawn="1">
          <p15:clr>
            <a:srgbClr val="A4A3A4"/>
          </p15:clr>
        </p15:guide>
        <p15:guide id="7" pos="4209" userDrawn="1">
          <p15:clr>
            <a:srgbClr val="A4A3A4"/>
          </p15:clr>
        </p15:guide>
        <p15:guide id="8" pos="5581" userDrawn="1">
          <p15:clr>
            <a:srgbClr val="A4A3A4"/>
          </p15:clr>
        </p15:guide>
        <p15:guide id="9" pos="15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008000"/>
    <a:srgbClr val="4FA556"/>
    <a:srgbClr val="82C387"/>
    <a:srgbClr val="82C376"/>
    <a:srgbClr val="229246"/>
    <a:srgbClr val="F8961D"/>
    <a:srgbClr val="194963"/>
    <a:srgbClr val="D2E3EB"/>
    <a:srgbClr val="23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/>
    <p:restoredTop sz="95606" autoAdjust="0"/>
  </p:normalViewPr>
  <p:slideViewPr>
    <p:cSldViewPr snapToGrid="0" snapToObjects="1" showGuides="1">
      <p:cViewPr>
        <p:scale>
          <a:sx n="145" d="100"/>
          <a:sy n="145" d="100"/>
        </p:scale>
        <p:origin x="1648" y="-640"/>
      </p:cViewPr>
      <p:guideLst>
        <p:guide orient="horz" pos="3288"/>
        <p:guide orient="horz" pos="1428"/>
        <p:guide orient="horz" pos="1492"/>
        <p:guide orient="horz" pos="2784"/>
        <p:guide pos="2909"/>
        <p:guide pos="4281"/>
        <p:guide pos="4209"/>
        <p:guide pos="5581"/>
        <p:guide pos="1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 smtClean="0"/>
              <a:t>NERSC Presentation</a:t>
            </a:r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EB6E-10FD-DD41-A600-A2C079EEF2A5}" type="datetime1">
              <a:rPr lang="en-US" sz="900" smtClean="0"/>
              <a:t>6/16/17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8F80-FCEC-C745-BEA9-0BA1921C5D36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57137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55858-9F25-E24B-B08C-FB33F507EEDE}" type="datetime1">
              <a:rPr lang="en-US" smtClean="0"/>
              <a:t>6/16/17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11CB-48C6-1D49-AC56-5A39CE8E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2C6FFA-F8B2-C348-AE6E-F94596D6803F}" type="datetime1">
              <a:rPr lang="en-US" smtClean="0"/>
              <a:t>6/16/17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9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9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7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pic>
        <p:nvPicPr>
          <p:cNvPr id="26" name="Picture 25" descr="NERSC_logo_color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1" y="4416552"/>
            <a:ext cx="2401904" cy="1615494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8" y="6368807"/>
            <a:ext cx="2864157" cy="365125"/>
          </a:xfr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7" y="6368807"/>
            <a:ext cx="925708" cy="365125"/>
          </a:xfr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734EF53E-E99A-FD40-87C4-5E2E7EE8876D}" type="datetime4">
              <a:rPr lang="en-US" smtClean="0"/>
              <a:t>June 16, 2017</a:t>
            </a:fld>
            <a:endParaRPr lang="en-US" dirty="0"/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0222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2" y="2383085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35193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3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462529"/>
            <a:ext cx="8305800" cy="295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5" y="1413569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8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70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2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1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3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5" y="3555703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70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3" y="3550059"/>
            <a:ext cx="970192" cy="961568"/>
          </a:xfrm>
          <a:prstGeom prst="rect">
            <a:avLst/>
          </a:prstGeom>
        </p:spPr>
      </p:pic>
      <p:pic>
        <p:nvPicPr>
          <p:cNvPr id="23" name="Picture 22" descr="NERSC_logo_color_sm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5" y="3254428"/>
            <a:ext cx="2401904" cy="1615494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70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9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5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4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91173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3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3" y="179870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70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5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Relationship Id="rId3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Kirill Lozinskiy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NERSC Storage Systems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3772" y="604372"/>
            <a:ext cx="3949603" cy="3468418"/>
          </a:xfrm>
        </p:spPr>
        <p:txBody>
          <a:bodyPr/>
          <a:lstStyle/>
          <a:p>
            <a:r>
              <a:rPr lang="en-US" dirty="0" smtClean="0"/>
              <a:t>GPFS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HPSS</a:t>
            </a:r>
          </a:p>
          <a:p>
            <a:r>
              <a:rPr lang="en-US" dirty="0" smtClean="0"/>
              <a:t>Interface (GHI)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1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049158-2868-6D47-B456-5E2ECB6440F7}" type="datetime4">
              <a:rPr lang="en-US" smtClean="0"/>
              <a:t>June 16,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Performance Storage System (HPSS)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NERSC deployment in 1998</a:t>
            </a:r>
          </a:p>
          <a:p>
            <a:r>
              <a:rPr lang="en-US" dirty="0" smtClean="0"/>
              <a:t>100+ PB of data</a:t>
            </a:r>
          </a:p>
          <a:p>
            <a:r>
              <a:rPr lang="en-US" dirty="0" smtClean="0"/>
              <a:t>Over 230 million files</a:t>
            </a:r>
          </a:p>
          <a:p>
            <a:r>
              <a:rPr lang="en-US" dirty="0" smtClean="0"/>
              <a:t>~ 5 PB of disk cache</a:t>
            </a:r>
          </a:p>
          <a:p>
            <a:r>
              <a:rPr lang="en-US" dirty="0" smtClean="0"/>
              <a:t>Grows at more than 1 PB per month</a:t>
            </a:r>
          </a:p>
          <a:p>
            <a:r>
              <a:rPr lang="en-US" dirty="0" smtClean="0"/>
              <a:t>40 years of scientific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10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58" y="5125915"/>
            <a:ext cx="2248084" cy="1000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72" y="1337039"/>
            <a:ext cx="2255428" cy="3401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51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GPFS/HPSS Interface (GHI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3685" y="5495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92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GPFS/HPSS Interface (GHI)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GHI primary functions</a:t>
            </a:r>
          </a:p>
          <a:p>
            <a:pPr lvl="1"/>
            <a:r>
              <a:rPr lang="en-US" dirty="0" smtClean="0"/>
              <a:t>Space management</a:t>
            </a:r>
          </a:p>
          <a:p>
            <a:pPr lvl="2"/>
            <a:r>
              <a:rPr lang="en-US" dirty="0" smtClean="0"/>
              <a:t>Migrate</a:t>
            </a:r>
          </a:p>
          <a:p>
            <a:pPr lvl="2"/>
            <a:r>
              <a:rPr lang="en-US" dirty="0" smtClean="0"/>
              <a:t>Purge</a:t>
            </a:r>
          </a:p>
          <a:p>
            <a:pPr lvl="2"/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Disaster recovery</a:t>
            </a:r>
          </a:p>
          <a:p>
            <a:pPr lvl="2"/>
            <a:r>
              <a:rPr lang="en-US" dirty="0" smtClean="0"/>
              <a:t>Backup</a:t>
            </a:r>
          </a:p>
          <a:p>
            <a:pPr lvl="2"/>
            <a:r>
              <a:rPr lang="en-US" dirty="0" smtClean="0"/>
              <a:t>Restore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12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GPFS/HPSS Interface (GHI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GPFS </a:t>
            </a:r>
            <a:r>
              <a:rPr lang="en-US" dirty="0"/>
              <a:t>HSM space </a:t>
            </a:r>
            <a:r>
              <a:rPr lang="en-US" dirty="0" smtClean="0"/>
              <a:t>management / file migrations</a:t>
            </a:r>
          </a:p>
          <a:p>
            <a:pPr lvl="1"/>
            <a:r>
              <a:rPr lang="en-US" dirty="0" smtClean="0"/>
              <a:t>GPFS Data Management API (DMAPI) notifies GHI of events</a:t>
            </a:r>
          </a:p>
          <a:p>
            <a:pPr lvl="1"/>
            <a:r>
              <a:rPr lang="en-US" dirty="0"/>
              <a:t>HPSS references are stored as GPFS extended attributes</a:t>
            </a:r>
          </a:p>
          <a:p>
            <a:pPr lvl="1"/>
            <a:r>
              <a:rPr lang="en-US" dirty="0" smtClean="0"/>
              <a:t>GPFS ILM scans and policies</a:t>
            </a:r>
          </a:p>
          <a:p>
            <a:pPr lvl="2"/>
            <a:r>
              <a:rPr lang="en-US" dirty="0" smtClean="0"/>
              <a:t>ILM scans billions of files in minutes</a:t>
            </a:r>
          </a:p>
          <a:p>
            <a:pPr lvl="2"/>
            <a:r>
              <a:rPr lang="en-US" dirty="0" smtClean="0"/>
              <a:t>Files are continuously identified and migrated/purged/recalled to/from HPSS per policy</a:t>
            </a:r>
          </a:p>
          <a:p>
            <a:pPr lvl="1"/>
            <a:r>
              <a:rPr lang="en-US" dirty="0" smtClean="0"/>
              <a:t>If GPFS reaches a space threshold, candidates are purged</a:t>
            </a:r>
          </a:p>
          <a:p>
            <a:pPr lvl="1"/>
            <a:r>
              <a:rPr lang="en-US" dirty="0" smtClean="0"/>
              <a:t>When a user requests a file in HPSS, GHI stages it back</a:t>
            </a:r>
          </a:p>
          <a:p>
            <a:pPr lvl="1"/>
            <a:r>
              <a:rPr lang="en-US" dirty="0" smtClean="0"/>
              <a:t>Small files are aggregated with a tar like utility to improve performance</a:t>
            </a:r>
          </a:p>
          <a:p>
            <a:pPr lvl="1"/>
            <a:r>
              <a:rPr lang="en-US" dirty="0" smtClean="0"/>
              <a:t>Policy rules provide robust data management 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13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GPFS/HPSS Interface (GHI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GPFS </a:t>
            </a:r>
            <a:r>
              <a:rPr lang="en-US" dirty="0"/>
              <a:t>disaster </a:t>
            </a:r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Provides continuous backup via GPFS snapshots</a:t>
            </a:r>
          </a:p>
          <a:p>
            <a:pPr lvl="1"/>
            <a:r>
              <a:rPr lang="en-US" dirty="0" smtClean="0"/>
              <a:t>Stores a snapshot of an entire GPFS cluster</a:t>
            </a:r>
          </a:p>
          <a:p>
            <a:pPr lvl="2"/>
            <a:r>
              <a:rPr lang="en-US" dirty="0" smtClean="0"/>
              <a:t>Namespace</a:t>
            </a:r>
          </a:p>
          <a:p>
            <a:pPr lvl="2"/>
            <a:r>
              <a:rPr lang="en-US" dirty="0" smtClean="0"/>
              <a:t>File attributes</a:t>
            </a:r>
          </a:p>
          <a:p>
            <a:pPr lvl="2"/>
            <a:r>
              <a:rPr lang="en-US" dirty="0" smtClean="0"/>
              <a:t>ACLs</a:t>
            </a:r>
          </a:p>
          <a:p>
            <a:pPr lvl="2"/>
            <a:r>
              <a:rPr lang="en-US" dirty="0" smtClean="0"/>
              <a:t>DMAPI attributes</a:t>
            </a:r>
          </a:p>
          <a:p>
            <a:pPr lvl="1"/>
            <a:r>
              <a:rPr lang="en-US" dirty="0" smtClean="0"/>
              <a:t>Restore aims to bring GPFS back as fast as possible</a:t>
            </a:r>
          </a:p>
          <a:p>
            <a:pPr lvl="1"/>
            <a:r>
              <a:rPr lang="en-US" dirty="0" smtClean="0"/>
              <a:t>ILM stages files back based on specified priority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14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GPFS/HPSS Interface (GHI)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15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75" y="1644162"/>
            <a:ext cx="4992272" cy="4035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8109" y="5885819"/>
            <a:ext cx="3682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 smtClean="0"/>
              <a:t>www.hpss-collaboration.org</a:t>
            </a:r>
            <a:r>
              <a:rPr lang="en-US" sz="1200" dirty="0" smtClean="0"/>
              <a:t>/</a:t>
            </a:r>
            <a:r>
              <a:rPr lang="en-US" sz="1200" dirty="0" err="1" smtClean="0"/>
              <a:t>hpss_for_gpfs.shtml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12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/>
              <a:t>IBM Spectrum </a:t>
            </a:r>
            <a:r>
              <a:rPr lang="en-US" dirty="0" smtClean="0"/>
              <a:t>Scale | General </a:t>
            </a:r>
            <a:r>
              <a:rPr lang="en-US" dirty="0"/>
              <a:t>Parallel File System (GPFS) </a:t>
            </a:r>
            <a:endParaRPr lang="en-US" dirty="0" smtClean="0"/>
          </a:p>
          <a:p>
            <a:pPr lvl="1"/>
            <a:r>
              <a:rPr lang="en-US" dirty="0" smtClean="0"/>
              <a:t>High Performance Storage System (HPSS)</a:t>
            </a:r>
          </a:p>
          <a:p>
            <a:r>
              <a:rPr lang="en-US" dirty="0" smtClean="0"/>
              <a:t>GPFS/HPSS Interface (GHI)</a:t>
            </a:r>
          </a:p>
          <a:p>
            <a:pPr lvl="1"/>
            <a:r>
              <a:rPr lang="en-US" dirty="0" smtClean="0"/>
              <a:t>GPFS HSM space management with ILM</a:t>
            </a:r>
          </a:p>
          <a:p>
            <a:pPr lvl="1"/>
            <a:r>
              <a:rPr lang="en-US" dirty="0" smtClean="0"/>
              <a:t>GPFS disaster </a:t>
            </a:r>
            <a:r>
              <a:rPr lang="en-US" dirty="0" smtClean="0"/>
              <a:t>recovery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6656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IBM Spectrum Scale</a:t>
            </a:r>
            <a:br>
              <a:rPr lang="en-US" dirty="0" smtClean="0"/>
            </a:br>
            <a:r>
              <a:rPr lang="en-US" dirty="0" smtClean="0"/>
              <a:t>General Parallel File System (GPFS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GPFS?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4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646" b="29946"/>
          <a:stretch/>
        </p:blipFill>
        <p:spPr>
          <a:xfrm>
            <a:off x="2286001" y="2066598"/>
            <a:ext cx="4571999" cy="3717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6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IBM Spectrum Scale</a:t>
            </a:r>
            <a:br>
              <a:rPr lang="en-US" dirty="0" smtClean="0"/>
            </a:br>
            <a:r>
              <a:rPr lang="en-US" dirty="0" smtClean="0"/>
              <a:t>General Parallel File System (GPFS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GPFS?</a:t>
            </a:r>
          </a:p>
          <a:p>
            <a:pPr lvl="1"/>
            <a:r>
              <a:rPr lang="en-US" dirty="0"/>
              <a:t>A true parallel </a:t>
            </a:r>
            <a:r>
              <a:rPr lang="en-US" dirty="0" smtClean="0"/>
              <a:t>and clustered </a:t>
            </a:r>
            <a:r>
              <a:rPr lang="en-US" dirty="0"/>
              <a:t>file system</a:t>
            </a:r>
          </a:p>
          <a:p>
            <a:pPr lvl="1"/>
            <a:r>
              <a:rPr lang="en-US" dirty="0" smtClean="0"/>
              <a:t>Performance and scalability</a:t>
            </a:r>
          </a:p>
          <a:p>
            <a:pPr lvl="1"/>
            <a:r>
              <a:rPr lang="en-US" dirty="0" smtClean="0"/>
              <a:t>Transparent cloud </a:t>
            </a:r>
            <a:r>
              <a:rPr lang="en-US" dirty="0" err="1" smtClean="0"/>
              <a:t>tiering</a:t>
            </a:r>
            <a:endParaRPr lang="en-US" dirty="0" smtClean="0"/>
          </a:p>
          <a:p>
            <a:pPr lvl="1"/>
            <a:r>
              <a:rPr lang="en-US" dirty="0" smtClean="0"/>
              <a:t>Simplified administration</a:t>
            </a:r>
          </a:p>
          <a:p>
            <a:pPr lvl="1"/>
            <a:r>
              <a:rPr lang="en-US" dirty="0" smtClean="0"/>
              <a:t>Information Lifecycle </a:t>
            </a:r>
            <a:r>
              <a:rPr lang="en-US" dirty="0"/>
              <a:t>M</a:t>
            </a:r>
            <a:r>
              <a:rPr lang="en-US" dirty="0" smtClean="0"/>
              <a:t>anagement (ILM) policy scans</a:t>
            </a:r>
          </a:p>
          <a:p>
            <a:pPr lvl="1"/>
            <a:r>
              <a:rPr lang="en-US" dirty="0" smtClean="0"/>
              <a:t>And more. . .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5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HPSS?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77" y="2936631"/>
            <a:ext cx="4572056" cy="154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36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Performance Storage System (HPSS)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Hierarchical </a:t>
            </a:r>
            <a:r>
              <a:rPr lang="en-US" dirty="0" smtClean="0"/>
              <a:t>storage </a:t>
            </a:r>
            <a:r>
              <a:rPr lang="en-US" dirty="0"/>
              <a:t>manager (HSM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Tape</a:t>
            </a:r>
          </a:p>
          <a:p>
            <a:pPr lvl="1"/>
            <a:r>
              <a:rPr lang="en-US" dirty="0" smtClean="0"/>
              <a:t>Object</a:t>
            </a:r>
            <a:endParaRPr lang="en-US" dirty="0"/>
          </a:p>
          <a:p>
            <a:r>
              <a:rPr lang="en-US" dirty="0" smtClean="0"/>
              <a:t>HPSS system components</a:t>
            </a:r>
          </a:p>
          <a:p>
            <a:pPr lvl="1"/>
            <a:r>
              <a:rPr lang="en-US" dirty="0" smtClean="0"/>
              <a:t>HPSS Core Server</a:t>
            </a:r>
          </a:p>
          <a:p>
            <a:pPr lvl="1"/>
            <a:r>
              <a:rPr lang="en-US" dirty="0" smtClean="0"/>
              <a:t>HPSS Data Mover</a:t>
            </a:r>
          </a:p>
          <a:p>
            <a:r>
              <a:rPr lang="en-US" dirty="0" smtClean="0"/>
              <a:t>Primarily tape oriented</a:t>
            </a:r>
          </a:p>
          <a:p>
            <a:r>
              <a:rPr lang="en-US" dirty="0" smtClean="0"/>
              <a:t>Designed for very large (</a:t>
            </a:r>
            <a:r>
              <a:rPr lang="en-US" dirty="0" err="1" smtClean="0"/>
              <a:t>exascale</a:t>
            </a:r>
            <a:r>
              <a:rPr lang="en-US" dirty="0" smtClean="0"/>
              <a:t>) HPC storage</a:t>
            </a:r>
          </a:p>
          <a:p>
            <a:r>
              <a:rPr lang="en-US" dirty="0" smtClean="0"/>
              <a:t>Developed in collaboration by five DOE Labs and IBM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7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485" r="2122" b="19756"/>
          <a:stretch/>
        </p:blipFill>
        <p:spPr>
          <a:xfrm>
            <a:off x="5239928" y="1846385"/>
            <a:ext cx="3408785" cy="278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04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Performance Storage System (HPSS)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protection</a:t>
            </a:r>
          </a:p>
          <a:p>
            <a:pPr lvl="1"/>
            <a:r>
              <a:rPr lang="en-US" dirty="0" smtClean="0"/>
              <a:t>Redundant Array of Independent Tapes (RAIT)</a:t>
            </a:r>
          </a:p>
          <a:p>
            <a:pPr lvl="1"/>
            <a:r>
              <a:rPr lang="en-US" dirty="0" smtClean="0"/>
              <a:t>Mirroring</a:t>
            </a:r>
          </a:p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2" y="3164186"/>
            <a:ext cx="6300588" cy="29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9767"/>
            <a:ext cx="8229600" cy="4462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HPSS?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SC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566</Words>
  <Application>Microsoft Macintosh PowerPoint</Application>
  <PresentationFormat>On-screen Show (4:3)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Neue Bold Condensed</vt:lpstr>
      <vt:lpstr>Mangal</vt:lpstr>
      <vt:lpstr>NERSC</vt:lpstr>
      <vt:lpstr>Kirill Lozinskiy NERSC Storage Systems Group</vt:lpstr>
      <vt:lpstr>Topics</vt:lpstr>
      <vt:lpstr>Overview</vt:lpstr>
      <vt:lpstr>IBM Spectrum Scale General Parallel File System (GPFS)</vt:lpstr>
      <vt:lpstr>IBM Spectrum Scale General Parallel File System (GPFS)</vt:lpstr>
      <vt:lpstr>HPSS?</vt:lpstr>
      <vt:lpstr>High Performance Storage System (HPSS)</vt:lpstr>
      <vt:lpstr>High Performance Storage System (HPSS)</vt:lpstr>
      <vt:lpstr>Who uses HPSS?</vt:lpstr>
      <vt:lpstr>High Performance Storage System (HPSS)</vt:lpstr>
      <vt:lpstr>GPFS/HPSS Interface (GHI)</vt:lpstr>
      <vt:lpstr>GPFS/HPSS Interface (GHI)</vt:lpstr>
      <vt:lpstr>GPFS/HPSS Interface (GHI)</vt:lpstr>
      <vt:lpstr>GPFS/HPSS Interface (GHI)</vt:lpstr>
      <vt:lpstr>GPFS/HPSS Interface (GHI)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Broughton</dc:creator>
  <cp:lastModifiedBy>Microsoft Office User</cp:lastModifiedBy>
  <cp:revision>179</cp:revision>
  <cp:lastPrinted>2012-06-09T14:57:01Z</cp:lastPrinted>
  <dcterms:created xsi:type="dcterms:W3CDTF">2012-09-05T15:57:49Z</dcterms:created>
  <dcterms:modified xsi:type="dcterms:W3CDTF">2017-06-16T19:39:50Z</dcterms:modified>
</cp:coreProperties>
</file>