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8" r:id="rId3"/>
    <p:sldId id="257" r:id="rId4"/>
    <p:sldId id="265" r:id="rId5"/>
    <p:sldId id="269" r:id="rId6"/>
    <p:sldId id="260" r:id="rId7"/>
    <p:sldId id="261" r:id="rId8"/>
    <p:sldId id="262" r:id="rId9"/>
    <p:sldId id="263" r:id="rId10"/>
    <p:sldId id="264" r:id="rId11"/>
    <p:sldId id="267" r:id="rId12"/>
    <p:sldId id="266" r:id="rId13"/>
    <p:sldId id="268" r:id="rId14"/>
    <p:sldId id="270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scaro, Michelle" initials="MM" lastIdx="1" clrIdx="0">
    <p:extLst>
      <p:ext uri="{19B8F6BF-5375-455C-9EA6-DF929625EA0E}">
        <p15:presenceInfo xmlns:p15="http://schemas.microsoft.com/office/powerpoint/2012/main" userId="S-1-5-21-503695880-695175589-3595387526-63386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034" autoAdjust="0"/>
    <p:restoredTop sz="94660"/>
  </p:normalViewPr>
  <p:slideViewPr>
    <p:cSldViewPr>
      <p:cViewPr varScale="1">
        <p:scale>
          <a:sx n="122" d="100"/>
          <a:sy n="122" d="100"/>
        </p:scale>
        <p:origin x="1584" y="102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3D3F7-2AA8-4989-AB39-0E6A21C12765}" type="datetimeFigureOut">
              <a:rPr lang="en-US" smtClean="0"/>
              <a:t>6/26/2018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013E22-9D51-4DF1-B5BE-DAFACB9D4A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010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Any</a:t>
            </a:r>
            <a:r>
              <a:rPr lang="en-US" baseline="0" dirty="0" smtClean="0"/>
              <a:t> collection that is digital only and not a digital surrogate of a analog collection held by the library.  Examples: Digital photographs, digital videos, research data collections, web archives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013E22-9D51-4DF1-B5BE-DAFACB9D4AB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387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Listed</a:t>
            </a:r>
            <a:r>
              <a:rPr lang="en-US" baseline="0" dirty="0" smtClean="0"/>
              <a:t> in order of increasing complexity.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013E22-9D51-4DF1-B5BE-DAFACB9D4AB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9803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013E22-9D51-4DF1-B5BE-DAFACB9D4AB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9038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Choose to</a:t>
            </a:r>
            <a:r>
              <a:rPr lang="en-US" baseline="0" dirty="0" smtClean="0"/>
              <a:t> qualify online resource by number of digital objects since that is readily available in Digital Asset Management System.  Omit the subunit is not readily available.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013E22-9D51-4DF1-B5BE-DAFACB9D4AB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4671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To simplify record maintenance recommendation to treat digital collections that are finite as archival collections and digital collections that are ongoing as updating websites.  One of</a:t>
            </a:r>
            <a:r>
              <a:rPr lang="en-US" baseline="0" dirty="0" smtClean="0"/>
              <a:t> the reason that group leaning towards IR approach.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013E22-9D51-4DF1-B5BE-DAFACB9D4AB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292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6AC7D-1A83-4F2D-985B-E7BB2B9443DB}" type="datetimeFigureOut">
              <a:rPr lang="en-US" smtClean="0"/>
              <a:t>6/26/2018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57D25-DFAD-4B4D-8579-488F31813A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383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6AC7D-1A83-4F2D-985B-E7BB2B9443DB}" type="datetimeFigureOut">
              <a:rPr lang="en-US" smtClean="0"/>
              <a:t>6/26/2018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57D25-DFAD-4B4D-8579-488F31813A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886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6AC7D-1A83-4F2D-985B-E7BB2B9443DB}" type="datetimeFigureOut">
              <a:rPr lang="en-US" smtClean="0"/>
              <a:t>6/26/2018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57D25-DFAD-4B4D-8579-488F31813A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5316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6AC7D-1A83-4F2D-985B-E7BB2B9443DB}" type="datetimeFigureOut">
              <a:rPr lang="en-US" smtClean="0"/>
              <a:t>6/26/2018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57D25-DFAD-4B4D-8579-488F31813A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157450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6AC7D-1A83-4F2D-985B-E7BB2B9443DB}" type="datetimeFigureOut">
              <a:rPr lang="en-US" smtClean="0"/>
              <a:t>6/26/2018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57D25-DFAD-4B4D-8579-488F31813A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118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6AC7D-1A83-4F2D-985B-E7BB2B9443DB}" type="datetimeFigureOut">
              <a:rPr lang="en-US" smtClean="0"/>
              <a:t>6/26/2018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57D25-DFAD-4B4D-8579-488F31813A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4586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6AC7D-1A83-4F2D-985B-E7BB2B9443DB}" type="datetimeFigureOut">
              <a:rPr lang="en-US" smtClean="0"/>
              <a:t>6/26/2018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57D25-DFAD-4B4D-8579-488F31813A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9647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6AC7D-1A83-4F2D-985B-E7BB2B9443DB}" type="datetimeFigureOut">
              <a:rPr lang="en-US" smtClean="0"/>
              <a:t>6/26/2018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57D25-DFAD-4B4D-8579-488F31813A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9472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6AC7D-1A83-4F2D-985B-E7BB2B9443DB}" type="datetimeFigureOut">
              <a:rPr lang="en-US" smtClean="0"/>
              <a:t>6/26/2018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57D25-DFAD-4B4D-8579-488F31813A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062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6AC7D-1A83-4F2D-985B-E7BB2B9443DB}" type="datetimeFigureOut">
              <a:rPr lang="en-US" smtClean="0"/>
              <a:t>6/26/2018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57D25-DFAD-4B4D-8579-488F31813A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610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6AC7D-1A83-4F2D-985B-E7BB2B9443DB}" type="datetimeFigureOut">
              <a:rPr lang="en-US" smtClean="0"/>
              <a:t>6/26/2018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57D25-DFAD-4B4D-8579-488F31813A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358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6AC7D-1A83-4F2D-985B-E7BB2B9443DB}" type="datetimeFigureOut">
              <a:rPr lang="en-US" smtClean="0"/>
              <a:t>6/26/2018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57D25-DFAD-4B4D-8579-488F31813A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695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6AC7D-1A83-4F2D-985B-E7BB2B9443DB}" type="datetimeFigureOut">
              <a:rPr lang="en-US" smtClean="0"/>
              <a:t>6/26/2018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57D25-DFAD-4B4D-8579-488F31813A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188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6AC7D-1A83-4F2D-985B-E7BB2B9443DB}" type="datetimeFigureOut">
              <a:rPr lang="en-US" smtClean="0"/>
              <a:t>6/26/2018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57D25-DFAD-4B4D-8579-488F31813A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630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6AC7D-1A83-4F2D-985B-E7BB2B9443DB}" type="datetimeFigureOut">
              <a:rPr lang="en-US" smtClean="0"/>
              <a:t>6/26/2018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57D25-DFAD-4B4D-8579-488F31813A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50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6AC7D-1A83-4F2D-985B-E7BB2B9443DB}" type="datetimeFigureOut">
              <a:rPr lang="en-US" smtClean="0"/>
              <a:t>6/26/2018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57D25-DFAD-4B4D-8579-488F31813A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76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6AC7D-1A83-4F2D-985B-E7BB2B9443DB}" type="datetimeFigureOut">
              <a:rPr lang="en-US" smtClean="0"/>
              <a:t>6/26/2018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57D25-DFAD-4B4D-8579-488F31813A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896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E36AC7D-1A83-4F2D-985B-E7BB2B9443DB}" type="datetimeFigureOut">
              <a:rPr lang="en-US" smtClean="0"/>
              <a:t>6/26/2018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57D25-DFAD-4B4D-8579-488F31813A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081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b="1" dirty="0" smtClean="0"/>
              <a:t>Cataloging Born Digital Online Collections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Michelle Mascaro</a:t>
            </a:r>
          </a:p>
          <a:p>
            <a:r>
              <a:rPr lang="en-US" dirty="0" smtClean="0"/>
              <a:t>Head of Special Collections Metadata</a:t>
            </a:r>
          </a:p>
          <a:p>
            <a:r>
              <a:rPr lang="en-US" dirty="0" smtClean="0"/>
              <a:t>University of California, San Diego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84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Dates</a:t>
            </a:r>
            <a:endParaRPr lang="en-US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2200" dirty="0" smtClean="0"/>
              <a:t>RDA (website)</a:t>
            </a:r>
            <a:endParaRPr lang="en-US" sz="22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For integrating resources, the record the date of publication (i.e., mounted online.)</a:t>
            </a:r>
          </a:p>
          <a:p>
            <a:r>
              <a:rPr lang="en-US" dirty="0" smtClean="0"/>
              <a:t>If date content/coverage is different from publication, info is explained in a note.</a:t>
            </a:r>
          </a:p>
          <a:p>
            <a:r>
              <a:rPr lang="en-US" dirty="0" smtClean="0"/>
              <a:t>Open date ranges are permissible.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530424" cy="576262"/>
          </a:xfrm>
        </p:spPr>
        <p:txBody>
          <a:bodyPr/>
          <a:lstStyle/>
          <a:p>
            <a:pPr algn="ctr"/>
            <a:r>
              <a:rPr lang="en-US" sz="2200" dirty="0" smtClean="0"/>
              <a:t>DACS (collection)</a:t>
            </a:r>
            <a:endParaRPr lang="en-US" sz="22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Record date range of content.</a:t>
            </a:r>
          </a:p>
          <a:p>
            <a:r>
              <a:rPr lang="en-US" dirty="0" smtClean="0"/>
              <a:t>Open date ranges are not permissible.  If new material is expected, make a note and update date range when accrual happens.</a:t>
            </a:r>
          </a:p>
        </p:txBody>
      </p:sp>
    </p:spTree>
    <p:extLst>
      <p:ext uri="{BB962C8B-B14F-4D97-AF65-F5344CB8AC3E}">
        <p14:creationId xmlns:p14="http://schemas.microsoft.com/office/powerpoint/2010/main" val="220883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Date example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>(on going collection)</a:t>
            </a:r>
            <a:endParaRPr lang="en-US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3000" dirty="0"/>
              <a:t>RDA (website)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264 _1 La Jolla, Calif. : </a:t>
            </a:r>
            <a:r>
              <a:rPr lang="en-US" dirty="0"/>
              <a:t>	</a:t>
            </a:r>
            <a:r>
              <a:rPr lang="en-US" dirty="0" smtClean="0"/>
              <a:t>	$b UC San Diego, 		$c 2011-</a:t>
            </a:r>
          </a:p>
          <a:p>
            <a:pPr marL="0" indent="0">
              <a:buNone/>
            </a:pPr>
            <a:r>
              <a:rPr lang="en-US" dirty="0" smtClean="0"/>
              <a:t>520 __  … Archive of oral 	histories beginning in 	1998 and being 	continually added to.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4063824" cy="576262"/>
          </a:xfrm>
        </p:spPr>
        <p:txBody>
          <a:bodyPr/>
          <a:lstStyle/>
          <a:p>
            <a:pPr algn="ctr"/>
            <a:r>
              <a:rPr lang="en-US" sz="3000" dirty="0"/>
              <a:t>DACS (collection)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264 _0 $c 1998-2017</a:t>
            </a:r>
          </a:p>
          <a:p>
            <a:pPr marL="0" indent="0">
              <a:buNone/>
            </a:pPr>
            <a:r>
              <a:rPr lang="en-US" dirty="0"/>
              <a:t>584 __ Further accruals are </a:t>
            </a:r>
            <a:r>
              <a:rPr lang="en-US" dirty="0" smtClean="0"/>
              <a:t>	expected.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22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Date Example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>(finite collection)</a:t>
            </a:r>
            <a:endParaRPr lang="en-US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2200" dirty="0"/>
              <a:t>RDA (website)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264 _1 </a:t>
            </a:r>
            <a:r>
              <a:rPr lang="en-US" dirty="0"/>
              <a:t>La Jolla, Calif. : $b UC San Diego,</a:t>
            </a:r>
            <a:r>
              <a:rPr lang="en-US" dirty="0" smtClean="0"/>
              <a:t> $c 2017</a:t>
            </a:r>
          </a:p>
          <a:p>
            <a:pPr marL="0" indent="0">
              <a:buNone/>
            </a:pPr>
            <a:r>
              <a:rPr lang="en-US" dirty="0" smtClean="0"/>
              <a:t>520 __ This </a:t>
            </a:r>
            <a:r>
              <a:rPr lang="en-US" dirty="0"/>
              <a:t>collection contains data from a Self-Calibrating Pressure Recorder (SCPR) deployed at Axial Seamount from 2013 September to 2015 August.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149424" cy="576262"/>
          </a:xfrm>
        </p:spPr>
        <p:txBody>
          <a:bodyPr/>
          <a:lstStyle/>
          <a:p>
            <a:pPr algn="ctr"/>
            <a:r>
              <a:rPr lang="en-US" sz="2200" dirty="0"/>
              <a:t>DACS (collection)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264 _0 $c 2013-2015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90600" y="5562600"/>
            <a:ext cx="723900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In summary, liked DACS for its “neatness,” but </a:t>
            </a:r>
            <a:r>
              <a:rPr lang="en-US" dirty="0" smtClean="0"/>
              <a:t>concerned about </a:t>
            </a:r>
            <a:r>
              <a:rPr lang="en-US" dirty="0" smtClean="0"/>
              <a:t>ongoing maintenance.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196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Creative Date Solutions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4710" y="1616869"/>
            <a:ext cx="3298112" cy="576262"/>
          </a:xfrm>
        </p:spPr>
        <p:txBody>
          <a:bodyPr/>
          <a:lstStyle/>
          <a:p>
            <a:r>
              <a:rPr lang="en-US" sz="2200" dirty="0" smtClean="0"/>
              <a:t>Solution A: 245 $f </a:t>
            </a:r>
            <a:endParaRPr lang="en-US" sz="2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710" y="2533014"/>
            <a:ext cx="4040188" cy="1939925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3800" dirty="0" smtClean="0"/>
              <a:t>245 10 SCPR collection,	$f 2013-2015.</a:t>
            </a:r>
          </a:p>
          <a:p>
            <a:pPr marL="0" indent="0">
              <a:buNone/>
            </a:pPr>
            <a:r>
              <a:rPr lang="en-US" sz="3800" dirty="0" smtClean="0"/>
              <a:t>264 _1 </a:t>
            </a:r>
            <a:r>
              <a:rPr lang="en-US" sz="3800" dirty="0"/>
              <a:t>La Jolla, Calif. : $b UC San Diego, $c </a:t>
            </a:r>
            <a:r>
              <a:rPr lang="en-US" sz="3800" dirty="0" smtClean="0"/>
              <a:t>2017.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1525" y="1616869"/>
            <a:ext cx="3298113" cy="576262"/>
          </a:xfrm>
        </p:spPr>
        <p:txBody>
          <a:bodyPr/>
          <a:lstStyle/>
          <a:p>
            <a:r>
              <a:rPr lang="en-US" sz="2200" dirty="0" smtClean="0"/>
              <a:t>Solution B: repeat 264</a:t>
            </a:r>
            <a:endParaRPr lang="en-US" sz="22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513964"/>
            <a:ext cx="4041775" cy="148272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264 _0 $c 2013-2015</a:t>
            </a:r>
          </a:p>
          <a:p>
            <a:pPr marL="0" indent="0">
              <a:buNone/>
            </a:pPr>
            <a:r>
              <a:rPr lang="en-US" dirty="0" smtClean="0"/>
              <a:t>264 _1 </a:t>
            </a:r>
            <a:r>
              <a:rPr lang="en-US" dirty="0"/>
              <a:t>La Jolla, Calif. : $b UC San Diego, $c </a:t>
            </a:r>
            <a:r>
              <a:rPr lang="en-US" dirty="0" smtClean="0"/>
              <a:t>2017.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5486400"/>
            <a:ext cx="746760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For indexing purposes we like the repeatable 264 </a:t>
            </a:r>
            <a:r>
              <a:rPr lang="en-US" sz="2400" dirty="0" smtClean="0"/>
              <a:t>option.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99056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Current cataloging standards do not neatly describe born digital online collections.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32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Questions/</a:t>
            </a:r>
            <a:br>
              <a:rPr lang="en-US" dirty="0" smtClean="0"/>
            </a:br>
            <a:r>
              <a:rPr lang="en-US" dirty="0" smtClean="0"/>
              <a:t>Comments?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Michelle Mascaro</a:t>
            </a:r>
          </a:p>
          <a:p>
            <a:r>
              <a:rPr lang="en-US" dirty="0" smtClean="0"/>
              <a:t>mmascaro@ucsd.edu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9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born digital collection?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276" y="2052638"/>
            <a:ext cx="6295573" cy="4195762"/>
          </a:xfrm>
        </p:spPr>
      </p:pic>
    </p:spTree>
    <p:extLst>
      <p:ext uri="{BB962C8B-B14F-4D97-AF65-F5344CB8AC3E}">
        <p14:creationId xmlns:p14="http://schemas.microsoft.com/office/powerpoint/2010/main" val="327999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Background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</a:t>
            </a:r>
            <a:r>
              <a:rPr lang="en-US" dirty="0" smtClean="0"/>
              <a:t>roviding access in the catalog to digitized collections through a link in “physical” collection record.</a:t>
            </a:r>
          </a:p>
          <a:p>
            <a:r>
              <a:rPr lang="en-US" dirty="0" smtClean="0"/>
              <a:t>No access in catalog to increasing number of born digital online collections, that have no physical counter part.</a:t>
            </a:r>
          </a:p>
          <a:p>
            <a:r>
              <a:rPr lang="en-US" dirty="0" smtClean="0"/>
              <a:t>Group tasked to come up with local best practices for creating collection level MARC records for born digital collections. (Note: still a work in progress.)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92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How to catalog?</a:t>
            </a:r>
            <a:endParaRPr lang="en-US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000" dirty="0" smtClean="0"/>
              <a:t>Website</a:t>
            </a:r>
            <a:endParaRPr lang="en-US" sz="30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Under RDA websites are cataloged as integrating resources.</a:t>
            </a:r>
            <a:endParaRPr lang="en-US" sz="28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85000" lnSpcReduction="10000"/>
          </a:bodyPr>
          <a:lstStyle/>
          <a:p>
            <a:pPr algn="ctr"/>
            <a:r>
              <a:rPr lang="en-US" sz="3000" dirty="0" smtClean="0"/>
              <a:t>Archival Collection</a:t>
            </a:r>
            <a:endParaRPr lang="en-US" sz="30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Following the rules of DACS (which were designed for physical collections)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5616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Preliminary recommendation</a:t>
            </a:r>
            <a:endParaRPr lang="en-US" b="1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Neither approach is perfect</a:t>
            </a:r>
          </a:p>
          <a:p>
            <a:r>
              <a:rPr lang="en-US" sz="2400" dirty="0" smtClean="0"/>
              <a:t>To </a:t>
            </a:r>
            <a:r>
              <a:rPr lang="en-US" sz="2400" dirty="0"/>
              <a:t>simplify record </a:t>
            </a:r>
            <a:r>
              <a:rPr lang="en-US" sz="2400" dirty="0" smtClean="0"/>
              <a:t>maintenance, leaning towards treating </a:t>
            </a:r>
            <a:r>
              <a:rPr lang="en-US" sz="2400" dirty="0"/>
              <a:t>digital collections that are finite as archival collections and digital collections that are ongoing as updating websites.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46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Problematic Elements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ctr">
              <a:buFont typeface="+mj-lt"/>
              <a:buAutoNum type="arabicPeriod"/>
            </a:pPr>
            <a:r>
              <a:rPr lang="en-US" sz="4400" dirty="0" smtClean="0"/>
              <a:t>Extent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US" sz="4400" dirty="0" smtClean="0"/>
              <a:t>Dates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78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Extent</a:t>
            </a:r>
            <a:endParaRPr lang="en-US" b="1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3000" dirty="0" smtClean="0"/>
              <a:t>RDA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D</a:t>
            </a:r>
            <a:r>
              <a:rPr lang="en-US" sz="2400" dirty="0" smtClean="0"/>
              <a:t>efault “1 online resource.” </a:t>
            </a:r>
          </a:p>
          <a:p>
            <a:r>
              <a:rPr lang="en-US" sz="2400" dirty="0" smtClean="0"/>
              <a:t>Option to qualify by number of subunits (e.g., pages, pieces, files) 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911424" cy="576262"/>
          </a:xfrm>
        </p:spPr>
        <p:txBody>
          <a:bodyPr/>
          <a:lstStyle/>
          <a:p>
            <a:pPr algn="ctr"/>
            <a:r>
              <a:rPr lang="en-US" sz="3000" dirty="0" smtClean="0"/>
              <a:t>DACS</a:t>
            </a:r>
            <a:endParaRPr lang="en-US" sz="30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Two options (can be combined):</a:t>
            </a:r>
          </a:p>
          <a:p>
            <a:pPr lvl="1"/>
            <a:r>
              <a:rPr lang="en-US" sz="2000" dirty="0" smtClean="0"/>
              <a:t>Count of number of items</a:t>
            </a:r>
          </a:p>
          <a:p>
            <a:pPr lvl="1"/>
            <a:r>
              <a:rPr lang="en-US" sz="2000" dirty="0" smtClean="0"/>
              <a:t>Digital storage space (e.g., MB)</a:t>
            </a:r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2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Extent Examples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3000" dirty="0" smtClean="0"/>
              <a:t>RDA</a:t>
            </a:r>
            <a:endParaRPr lang="en-US" sz="3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300 __ 1 online resource</a:t>
            </a:r>
          </a:p>
          <a:p>
            <a:pPr marL="0" indent="0">
              <a:buNone/>
            </a:pPr>
            <a:r>
              <a:rPr lang="en-US" dirty="0" smtClean="0"/>
              <a:t>300 __ 1 online resource (4 sound files)</a:t>
            </a:r>
          </a:p>
          <a:p>
            <a:pPr marL="0" indent="0">
              <a:buNone/>
            </a:pPr>
            <a:r>
              <a:rPr lang="en-US" dirty="0"/>
              <a:t>300 __ 1 online resource (25 digital objects)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sz="3000" dirty="0" smtClean="0"/>
              <a:t>DACS</a:t>
            </a:r>
            <a:endParaRPr lang="en-US" sz="30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300 __ 25 digital objects</a:t>
            </a:r>
          </a:p>
          <a:p>
            <a:pPr marL="0" indent="0">
              <a:buNone/>
            </a:pPr>
            <a:r>
              <a:rPr lang="en-US" dirty="0" smtClean="0"/>
              <a:t>300 __ 48 Megabytes</a:t>
            </a:r>
          </a:p>
          <a:p>
            <a:pPr marL="0" indent="0">
              <a:buNone/>
            </a:pPr>
            <a:r>
              <a:rPr lang="en-US" dirty="0" smtClean="0"/>
              <a:t>300 </a:t>
            </a:r>
            <a:r>
              <a:rPr lang="en-US" dirty="0"/>
              <a:t>__ 52 </a:t>
            </a:r>
            <a:r>
              <a:rPr lang="en-US" dirty="0" smtClean="0"/>
              <a:t>MB </a:t>
            </a:r>
            <a:r>
              <a:rPr lang="en-US" dirty="0"/>
              <a:t>(1,180 computer files)</a:t>
            </a:r>
          </a:p>
        </p:txBody>
      </p:sp>
      <p:sp>
        <p:nvSpPr>
          <p:cNvPr id="7" name="4-Point Star 6"/>
          <p:cNvSpPr/>
          <p:nvPr/>
        </p:nvSpPr>
        <p:spPr>
          <a:xfrm>
            <a:off x="446610" y="3581400"/>
            <a:ext cx="457200" cy="42386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630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Dates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r>
              <a:rPr lang="en-US" dirty="0" smtClean="0"/>
              <a:t> What date is most helpful for users?</a:t>
            </a:r>
          </a:p>
          <a:p>
            <a:pPr lvl="1"/>
            <a:r>
              <a:rPr lang="en-US" dirty="0" smtClean="0"/>
              <a:t>Date of publication (i.e., mounted online.)</a:t>
            </a:r>
          </a:p>
          <a:p>
            <a:pPr lvl="1"/>
            <a:r>
              <a:rPr lang="en-US" dirty="0" smtClean="0"/>
              <a:t>Date of original creation.  </a:t>
            </a:r>
          </a:p>
          <a:p>
            <a:r>
              <a:rPr lang="en-US" dirty="0" smtClean="0"/>
              <a:t>Indexing limitations</a:t>
            </a:r>
            <a:endParaRPr lang="en-US" dirty="0"/>
          </a:p>
          <a:p>
            <a:pPr lvl="1"/>
            <a:r>
              <a:rPr lang="en-US" dirty="0" smtClean="0"/>
              <a:t>Our III Millennium system uses 26x $c for date limiting.</a:t>
            </a:r>
          </a:p>
          <a:p>
            <a:pPr lvl="1"/>
            <a:r>
              <a:rPr lang="en-US" dirty="0" smtClean="0"/>
              <a:t>Other date fields, such as the fixed field and 046 (special coded dates) are not indexed.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4-Point Star 3"/>
          <p:cNvSpPr/>
          <p:nvPr/>
        </p:nvSpPr>
        <p:spPr>
          <a:xfrm>
            <a:off x="838200" y="2514600"/>
            <a:ext cx="381000" cy="381000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820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466</TotalTime>
  <Words>674</Words>
  <Application>Microsoft Office PowerPoint</Application>
  <PresentationFormat>On-screen Show (4:3)</PresentationFormat>
  <Paragraphs>91</Paragraphs>
  <Slides>15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Century Gothic</vt:lpstr>
      <vt:lpstr>Wingdings 3</vt:lpstr>
      <vt:lpstr>Ion</vt:lpstr>
      <vt:lpstr>Cataloging Born Digital Online Collections</vt:lpstr>
      <vt:lpstr>What is a born digital collection?</vt:lpstr>
      <vt:lpstr>Background</vt:lpstr>
      <vt:lpstr>How to catalog?</vt:lpstr>
      <vt:lpstr>Preliminary recommendation</vt:lpstr>
      <vt:lpstr>Problematic Elements</vt:lpstr>
      <vt:lpstr>Extent</vt:lpstr>
      <vt:lpstr>Extent Examples</vt:lpstr>
      <vt:lpstr>Dates</vt:lpstr>
      <vt:lpstr>Dates</vt:lpstr>
      <vt:lpstr>Date example (on going collection)</vt:lpstr>
      <vt:lpstr>Date Example  (finite collection)</vt:lpstr>
      <vt:lpstr>Creative Date Solutions</vt:lpstr>
      <vt:lpstr>Summary</vt:lpstr>
      <vt:lpstr>Questions/ Comments?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Cataloging Born Digital Online Collections</dc:title>
  <dc:creator>Michelle Mascaro</dc:creator>
  <cp:lastModifiedBy>Mascaro, Michelle</cp:lastModifiedBy>
  <cp:revision>40</cp:revision>
  <dcterms:created xsi:type="dcterms:W3CDTF">2017-06-15T02:07:25Z</dcterms:created>
  <dcterms:modified xsi:type="dcterms:W3CDTF">2018-06-26T17:20:53Z</dcterms:modified>
</cp:coreProperties>
</file>