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1" r:id="rId5"/>
    <p:sldId id="264" r:id="rId6"/>
    <p:sldId id="257" r:id="rId7"/>
    <p:sldId id="25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5" autoAdjust="0"/>
    <p:restoredTop sz="94660"/>
  </p:normalViewPr>
  <p:slideViewPr>
    <p:cSldViewPr>
      <p:cViewPr>
        <p:scale>
          <a:sx n="70" d="100"/>
          <a:sy n="70" d="100"/>
        </p:scale>
        <p:origin x="-3656" y="-18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spadafora\AppData\Local\Temp\notesCA11BD\graphic%20illust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Countermeasure Benefit Cost Ratios</a:t>
            </a:r>
          </a:p>
        </c:rich>
      </c:tx>
      <c:layout/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A477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xVal>
            <c:numRef>
              <c:f>Sheet1!$P$8:$P$11</c:f>
              <c:numCache>
                <c:formatCode>"$"#,##0.00_);[Red]\("$"#,##0.00\)</c:formatCode>
                <c:ptCount val="4"/>
                <c:pt idx="0">
                  <c:v>13.074992</c:v>
                </c:pt>
                <c:pt idx="1">
                  <c:v>193.725612</c:v>
                </c:pt>
                <c:pt idx="2">
                  <c:v>11.051708</c:v>
                </c:pt>
                <c:pt idx="3">
                  <c:v>86.176259</c:v>
                </c:pt>
              </c:numCache>
            </c:numRef>
          </c:xVal>
          <c:yVal>
            <c:numRef>
              <c:f>Sheet1!$Q$8:$Q$11</c:f>
              <c:numCache>
                <c:formatCode>"$"#,##0.00_);[Red]\("$"#,##0.00\)</c:formatCode>
                <c:ptCount val="4"/>
                <c:pt idx="0">
                  <c:v>0.2</c:v>
                </c:pt>
                <c:pt idx="1">
                  <c:v>0.733878000000002</c:v>
                </c:pt>
                <c:pt idx="2">
                  <c:v>8.493954</c:v>
                </c:pt>
                <c:pt idx="3">
                  <c:v>5.436131</c:v>
                </c:pt>
              </c:numCache>
            </c:numRef>
          </c:yVal>
          <c:bubbleSize>
            <c:numRef>
              <c:f>Sheet1!$R$8:$R$11</c:f>
              <c:numCache>
                <c:formatCode>0</c:formatCode>
                <c:ptCount val="4"/>
                <c:pt idx="0">
                  <c:v>65.37496</c:v>
                </c:pt>
                <c:pt idx="1">
                  <c:v>263.9752274901269</c:v>
                </c:pt>
                <c:pt idx="2">
                  <c:v>1.301126424748713</c:v>
                </c:pt>
                <c:pt idx="3">
                  <c:v>15.85249858769043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84263224"/>
        <c:axId val="384230200"/>
      </c:bubbleChart>
      <c:valAx>
        <c:axId val="384263224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Net Present Benefits (Millions of $2010)</a:t>
                </a:r>
              </a:p>
            </c:rich>
          </c:tx>
          <c:layout/>
          <c:overlay val="0"/>
        </c:title>
        <c:numFmt formatCode="&quot;$&quot;#,##0_);[Red]\(&quot;$&quot;#,##0\)" sourceLinked="0"/>
        <c:majorTickMark val="none"/>
        <c:minorTickMark val="none"/>
        <c:tickLblPos val="nextTo"/>
        <c:spPr>
          <a:ln>
            <a:solidFill>
              <a:schemeClr val="tx1"/>
            </a:solidFill>
            <a:prstDash val="dash"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384230200"/>
        <c:crosses val="autoZero"/>
        <c:crossBetween val="midCat"/>
      </c:valAx>
      <c:valAx>
        <c:axId val="384230200"/>
        <c:scaling>
          <c:orientation val="minMax"/>
          <c:max val="9.0"/>
          <c:min val="-2.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Net Present Costs (Millions of $2010)</a:t>
                </a:r>
              </a:p>
            </c:rich>
          </c:tx>
          <c:layout/>
          <c:overlay val="0"/>
        </c:title>
        <c:numFmt formatCode="&quot;$&quot;#,##0_);[Red]\(&quot;$&quot;#,##0\)" sourceLinked="0"/>
        <c:majorTickMark val="none"/>
        <c:minorTickMark val="none"/>
        <c:tickLblPos val="nextTo"/>
        <c:spPr>
          <a:ln>
            <a:solidFill>
              <a:schemeClr val="tx1"/>
            </a:solidFill>
            <a:prstDash val="dash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84263224"/>
        <c:crosses val="autoZero"/>
        <c:crossBetween val="midCat"/>
      </c:valAx>
    </c:plotArea>
    <c:plotVisOnly val="1"/>
    <c:dispBlanksAs val="gap"/>
    <c:showDLblsOverMax val="0"/>
  </c:chart>
  <c:spPr>
    <a:ln w="38100">
      <a:solidFill>
        <a:schemeClr val="accent3"/>
      </a:solidFill>
    </a:ln>
    <a:effectLst>
      <a:outerShdw blurRad="165100" dist="88900" dir="2700000" sx="101000" sy="101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BE841-DF2B-437E-8912-4A0B91409FEA}" type="doc">
      <dgm:prSet loTypeId="urn:microsoft.com/office/officeart/2005/8/layout/matrix3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62D1B9-7C63-45C6-93DF-1591A4E644A4}">
      <dgm:prSet phldrT="[Text]" custT="1"/>
      <dgm:spPr/>
      <dgm:t>
        <a:bodyPr/>
        <a:lstStyle/>
        <a:p>
          <a:r>
            <a:rPr lang="en-US" sz="2000" dirty="0" smtClean="0"/>
            <a:t>Education</a:t>
          </a:r>
          <a:endParaRPr lang="en-US" sz="2000" dirty="0"/>
        </a:p>
      </dgm:t>
    </dgm:pt>
    <dgm:pt modelId="{DE206C15-6625-4969-A013-5790FC4C62ED}" type="parTrans" cxnId="{5B982A16-EE4D-4534-85D6-BCA7AE09B7FD}">
      <dgm:prSet/>
      <dgm:spPr/>
      <dgm:t>
        <a:bodyPr/>
        <a:lstStyle/>
        <a:p>
          <a:endParaRPr lang="en-US"/>
        </a:p>
      </dgm:t>
    </dgm:pt>
    <dgm:pt modelId="{3917D88C-0EC6-435A-A394-FF6CD7E60DD2}" type="sibTrans" cxnId="{5B982A16-EE4D-4534-85D6-BCA7AE09B7FD}">
      <dgm:prSet/>
      <dgm:spPr/>
      <dgm:t>
        <a:bodyPr/>
        <a:lstStyle/>
        <a:p>
          <a:endParaRPr lang="en-US"/>
        </a:p>
      </dgm:t>
    </dgm:pt>
    <dgm:pt modelId="{610494F1-C109-4050-BB1F-1E11AA6FBA68}">
      <dgm:prSet phldrT="[Text]" custT="1"/>
      <dgm:spPr/>
      <dgm:t>
        <a:bodyPr/>
        <a:lstStyle/>
        <a:p>
          <a:r>
            <a:rPr lang="en-US" sz="2000" dirty="0" smtClean="0"/>
            <a:t>Engineering</a:t>
          </a:r>
          <a:endParaRPr lang="en-US" sz="2000" dirty="0"/>
        </a:p>
      </dgm:t>
    </dgm:pt>
    <dgm:pt modelId="{DCBD648B-9BD7-4724-8F5A-88B0309181D4}" type="parTrans" cxnId="{07D39355-2F16-472C-9537-0CEDB2CB3BD3}">
      <dgm:prSet/>
      <dgm:spPr/>
      <dgm:t>
        <a:bodyPr/>
        <a:lstStyle/>
        <a:p>
          <a:endParaRPr lang="en-US"/>
        </a:p>
      </dgm:t>
    </dgm:pt>
    <dgm:pt modelId="{17C3DBC9-49E3-4DDB-B396-DD295F101FF0}" type="sibTrans" cxnId="{07D39355-2F16-472C-9537-0CEDB2CB3BD3}">
      <dgm:prSet/>
      <dgm:spPr/>
      <dgm:t>
        <a:bodyPr/>
        <a:lstStyle/>
        <a:p>
          <a:endParaRPr lang="en-US"/>
        </a:p>
      </dgm:t>
    </dgm:pt>
    <dgm:pt modelId="{35DEFC68-8A50-44AC-BC89-CEEE61288DD9}">
      <dgm:prSet phldrT="[Text]" custT="1"/>
      <dgm:spPr/>
      <dgm:t>
        <a:bodyPr/>
        <a:lstStyle/>
        <a:p>
          <a:r>
            <a:rPr lang="en-US" sz="2000" dirty="0" smtClean="0"/>
            <a:t>Enforcement</a:t>
          </a:r>
          <a:endParaRPr lang="en-US" sz="2000" dirty="0"/>
        </a:p>
      </dgm:t>
    </dgm:pt>
    <dgm:pt modelId="{AF4A7E14-08FD-4F32-A004-78576AB1692E}" type="parTrans" cxnId="{EB574259-2252-46D0-807C-C868DD549DFE}">
      <dgm:prSet/>
      <dgm:spPr/>
      <dgm:t>
        <a:bodyPr/>
        <a:lstStyle/>
        <a:p>
          <a:endParaRPr lang="en-US"/>
        </a:p>
      </dgm:t>
    </dgm:pt>
    <dgm:pt modelId="{BDC6B610-ACF1-4E13-8171-847D84567460}" type="sibTrans" cxnId="{EB574259-2252-46D0-807C-C868DD549DFE}">
      <dgm:prSet/>
      <dgm:spPr/>
      <dgm:t>
        <a:bodyPr/>
        <a:lstStyle/>
        <a:p>
          <a:endParaRPr lang="en-US"/>
        </a:p>
      </dgm:t>
    </dgm:pt>
    <dgm:pt modelId="{C9EC5812-DE19-4E84-BDF0-0A6DC0EECB4A}">
      <dgm:prSet phldrT="[Text]" custT="1"/>
      <dgm:spPr/>
      <dgm:t>
        <a:bodyPr/>
        <a:lstStyle/>
        <a:p>
          <a:r>
            <a:rPr lang="en-US" sz="2000" dirty="0" smtClean="0"/>
            <a:t>Emergency</a:t>
          </a:r>
          <a:endParaRPr lang="en-US" sz="2000" dirty="0"/>
        </a:p>
      </dgm:t>
    </dgm:pt>
    <dgm:pt modelId="{150C6902-F965-4CC7-9393-5FC3D387A0BD}" type="parTrans" cxnId="{5D4ECC50-AD8F-452A-AC14-5F51ED6DC87A}">
      <dgm:prSet/>
      <dgm:spPr/>
      <dgm:t>
        <a:bodyPr/>
        <a:lstStyle/>
        <a:p>
          <a:endParaRPr lang="en-US"/>
        </a:p>
      </dgm:t>
    </dgm:pt>
    <dgm:pt modelId="{2A086766-E91C-407E-BFC9-2FA6705336A8}" type="sibTrans" cxnId="{5D4ECC50-AD8F-452A-AC14-5F51ED6DC87A}">
      <dgm:prSet/>
      <dgm:spPr/>
      <dgm:t>
        <a:bodyPr/>
        <a:lstStyle/>
        <a:p>
          <a:endParaRPr lang="en-US"/>
        </a:p>
      </dgm:t>
    </dgm:pt>
    <dgm:pt modelId="{D0F3D12F-91CA-4A8F-946F-791CB2B5891D}" type="pres">
      <dgm:prSet presAssocID="{251BE841-DF2B-437E-8912-4A0B91409FE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E7394-D60E-4E50-9E0E-FD23C9416B3B}" type="pres">
      <dgm:prSet presAssocID="{251BE841-DF2B-437E-8912-4A0B91409FEA}" presName="diamond" presStyleLbl="bgShp" presStyleIdx="0" presStyleCnt="1" custLinFactNeighborX="3438"/>
      <dgm:spPr/>
      <dgm:t>
        <a:bodyPr/>
        <a:lstStyle/>
        <a:p>
          <a:endParaRPr lang="en-US"/>
        </a:p>
      </dgm:t>
    </dgm:pt>
    <dgm:pt modelId="{8ED20724-B8DB-4211-9E73-28163DE6819C}" type="pres">
      <dgm:prSet presAssocID="{251BE841-DF2B-437E-8912-4A0B91409FEA}" presName="quad1" presStyleLbl="node1" presStyleIdx="0" presStyleCnt="4" custScaleX="154917" custLinFactNeighborX="-19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98FA5-CD68-4F73-B998-89FDFC6EA609}" type="pres">
      <dgm:prSet presAssocID="{251BE841-DF2B-437E-8912-4A0B91409FEA}" presName="quad2" presStyleLbl="node1" presStyleIdx="1" presStyleCnt="4" custScaleX="160948" custLinFactNeighborX="32827" custLinFactNeighborY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EBE1-45E3-41FD-B922-1764679DDE69}" type="pres">
      <dgm:prSet presAssocID="{251BE841-DF2B-437E-8912-4A0B91409FEA}" presName="quad3" presStyleLbl="node1" presStyleIdx="2" presStyleCnt="4" custScaleX="158010" custLinFactNeighborX="-17962" custLinFactNeighborY="-7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F0DFB-5B8D-4B6A-9C24-8F7B0F0A8709}" type="pres">
      <dgm:prSet presAssocID="{251BE841-DF2B-437E-8912-4A0B91409FEA}" presName="quad4" presStyleLbl="node1" presStyleIdx="3" presStyleCnt="4" custScaleX="155219" custLinFactNeighborX="32826" custLinFactNeighborY="-4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C405D-C2C7-479C-ACDA-22263076C30E}" type="presOf" srcId="{0E62D1B9-7C63-45C6-93DF-1591A4E644A4}" destId="{8ED20724-B8DB-4211-9E73-28163DE6819C}" srcOrd="0" destOrd="0" presId="urn:microsoft.com/office/officeart/2005/8/layout/matrix3"/>
    <dgm:cxn modelId="{B06E7B1E-CCDA-4A01-A8B8-08B372C1359C}" type="presOf" srcId="{35DEFC68-8A50-44AC-BC89-CEEE61288DD9}" destId="{5187EBE1-45E3-41FD-B922-1764679DDE69}" srcOrd="0" destOrd="0" presId="urn:microsoft.com/office/officeart/2005/8/layout/matrix3"/>
    <dgm:cxn modelId="{8AFB57F7-C38F-4A94-B7B7-9D8196317274}" type="presOf" srcId="{C9EC5812-DE19-4E84-BDF0-0A6DC0EECB4A}" destId="{1A0F0DFB-5B8D-4B6A-9C24-8F7B0F0A8709}" srcOrd="0" destOrd="0" presId="urn:microsoft.com/office/officeart/2005/8/layout/matrix3"/>
    <dgm:cxn modelId="{07D39355-2F16-472C-9537-0CEDB2CB3BD3}" srcId="{251BE841-DF2B-437E-8912-4A0B91409FEA}" destId="{610494F1-C109-4050-BB1F-1E11AA6FBA68}" srcOrd="1" destOrd="0" parTransId="{DCBD648B-9BD7-4724-8F5A-88B0309181D4}" sibTransId="{17C3DBC9-49E3-4DDB-B396-DD295F101FF0}"/>
    <dgm:cxn modelId="{5B982A16-EE4D-4534-85D6-BCA7AE09B7FD}" srcId="{251BE841-DF2B-437E-8912-4A0B91409FEA}" destId="{0E62D1B9-7C63-45C6-93DF-1591A4E644A4}" srcOrd="0" destOrd="0" parTransId="{DE206C15-6625-4969-A013-5790FC4C62ED}" sibTransId="{3917D88C-0EC6-435A-A394-FF6CD7E60DD2}"/>
    <dgm:cxn modelId="{1BDE8C9F-F58D-4247-9667-AB00DD623415}" type="presOf" srcId="{610494F1-C109-4050-BB1F-1E11AA6FBA68}" destId="{F9998FA5-CD68-4F73-B998-89FDFC6EA609}" srcOrd="0" destOrd="0" presId="urn:microsoft.com/office/officeart/2005/8/layout/matrix3"/>
    <dgm:cxn modelId="{EB574259-2252-46D0-807C-C868DD549DFE}" srcId="{251BE841-DF2B-437E-8912-4A0B91409FEA}" destId="{35DEFC68-8A50-44AC-BC89-CEEE61288DD9}" srcOrd="2" destOrd="0" parTransId="{AF4A7E14-08FD-4F32-A004-78576AB1692E}" sibTransId="{BDC6B610-ACF1-4E13-8171-847D84567460}"/>
    <dgm:cxn modelId="{F624A619-BBBF-40BB-8632-329BE2981F3B}" type="presOf" srcId="{251BE841-DF2B-437E-8912-4A0B91409FEA}" destId="{D0F3D12F-91CA-4A8F-946F-791CB2B5891D}" srcOrd="0" destOrd="0" presId="urn:microsoft.com/office/officeart/2005/8/layout/matrix3"/>
    <dgm:cxn modelId="{5D4ECC50-AD8F-452A-AC14-5F51ED6DC87A}" srcId="{251BE841-DF2B-437E-8912-4A0B91409FEA}" destId="{C9EC5812-DE19-4E84-BDF0-0A6DC0EECB4A}" srcOrd="3" destOrd="0" parTransId="{150C6902-F965-4CC7-9393-5FC3D387A0BD}" sibTransId="{2A086766-E91C-407E-BFC9-2FA6705336A8}"/>
    <dgm:cxn modelId="{5C441A57-7C13-48C3-93D8-E48AD779501A}" type="presParOf" srcId="{D0F3D12F-91CA-4A8F-946F-791CB2B5891D}" destId="{B39E7394-D60E-4E50-9E0E-FD23C9416B3B}" srcOrd="0" destOrd="0" presId="urn:microsoft.com/office/officeart/2005/8/layout/matrix3"/>
    <dgm:cxn modelId="{7DEB8030-54A0-48F5-9A63-6AE6558B98CA}" type="presParOf" srcId="{D0F3D12F-91CA-4A8F-946F-791CB2B5891D}" destId="{8ED20724-B8DB-4211-9E73-28163DE6819C}" srcOrd="1" destOrd="0" presId="urn:microsoft.com/office/officeart/2005/8/layout/matrix3"/>
    <dgm:cxn modelId="{5BC53DBD-9252-4669-8852-E673E2B3E648}" type="presParOf" srcId="{D0F3D12F-91CA-4A8F-946F-791CB2B5891D}" destId="{F9998FA5-CD68-4F73-B998-89FDFC6EA609}" srcOrd="2" destOrd="0" presId="urn:microsoft.com/office/officeart/2005/8/layout/matrix3"/>
    <dgm:cxn modelId="{ED70B216-ABCA-47D0-BE1A-E1218ADC7BC4}" type="presParOf" srcId="{D0F3D12F-91CA-4A8F-946F-791CB2B5891D}" destId="{5187EBE1-45E3-41FD-B922-1764679DDE69}" srcOrd="3" destOrd="0" presId="urn:microsoft.com/office/officeart/2005/8/layout/matrix3"/>
    <dgm:cxn modelId="{7834ED91-2AA2-4038-BADC-4E84BFDB6A86}" type="presParOf" srcId="{D0F3D12F-91CA-4A8F-946F-791CB2B5891D}" destId="{1A0F0DFB-5B8D-4B6A-9C24-8F7B0F0A870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7394-D60E-4E50-9E0E-FD23C9416B3B}">
      <dsp:nvSpPr>
        <dsp:cNvPr id="0" name=""/>
        <dsp:cNvSpPr/>
      </dsp:nvSpPr>
      <dsp:spPr>
        <a:xfrm>
          <a:off x="1994456" y="0"/>
          <a:ext cx="4525963" cy="4525963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ED20724-B8DB-4211-9E73-28163DE6819C}">
      <dsp:nvSpPr>
        <dsp:cNvPr id="0" name=""/>
        <dsp:cNvSpPr/>
      </dsp:nvSpPr>
      <dsp:spPr>
        <a:xfrm>
          <a:off x="1445239" y="429966"/>
          <a:ext cx="2734479" cy="1765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</a:t>
          </a:r>
          <a:endParaRPr lang="en-US" sz="2000" kern="1200" dirty="0"/>
        </a:p>
      </dsp:txBody>
      <dsp:txXfrm>
        <a:off x="1531405" y="516132"/>
        <a:ext cx="2562147" cy="1592793"/>
      </dsp:txXfrm>
    </dsp:sp>
    <dsp:sp modelId="{F9998FA5-CD68-4F73-B998-89FDFC6EA609}">
      <dsp:nvSpPr>
        <dsp:cNvPr id="0" name=""/>
        <dsp:cNvSpPr/>
      </dsp:nvSpPr>
      <dsp:spPr>
        <a:xfrm>
          <a:off x="4211258" y="429984"/>
          <a:ext cx="2840934" cy="1765125"/>
        </a:xfrm>
        <a:prstGeom prst="round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Engineering</a:t>
          </a:r>
          <a:endParaRPr lang="en-US" sz="2000" kern="1200" dirty="0"/>
        </a:p>
      </dsp:txBody>
      <dsp:txXfrm>
        <a:off x="4297424" y="516150"/>
        <a:ext cx="2668602" cy="1592793"/>
      </dsp:txXfrm>
    </dsp:sp>
    <dsp:sp modelId="{5187EBE1-45E3-41FD-B922-1764679DDE69}">
      <dsp:nvSpPr>
        <dsp:cNvPr id="0" name=""/>
        <dsp:cNvSpPr/>
      </dsp:nvSpPr>
      <dsp:spPr>
        <a:xfrm>
          <a:off x="1439793" y="2199669"/>
          <a:ext cx="2789074" cy="176512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Enforcement</a:t>
          </a:r>
          <a:endParaRPr lang="en-US" sz="2000" kern="1200" dirty="0"/>
        </a:p>
      </dsp:txBody>
      <dsp:txXfrm>
        <a:off x="1525959" y="2285835"/>
        <a:ext cx="2616742" cy="1592793"/>
      </dsp:txXfrm>
    </dsp:sp>
    <dsp:sp modelId="{1A0F0DFB-5B8D-4B6A-9C24-8F7B0F0A8709}">
      <dsp:nvSpPr>
        <dsp:cNvPr id="0" name=""/>
        <dsp:cNvSpPr/>
      </dsp:nvSpPr>
      <dsp:spPr>
        <a:xfrm>
          <a:off x="4261802" y="2243408"/>
          <a:ext cx="2739810" cy="1765125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Emergency</a:t>
          </a:r>
          <a:endParaRPr lang="en-US" sz="2000" kern="1200" dirty="0"/>
        </a:p>
      </dsp:txBody>
      <dsp:txXfrm>
        <a:off x="4347968" y="2329574"/>
        <a:ext cx="2567478" cy="15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9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A877-7388-4B2F-9EF3-A66C697627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9E3C-8690-47A5-8EE8-BB567134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3203575"/>
          </a:xfrm>
        </p:spPr>
        <p:txBody>
          <a:bodyPr>
            <a:noAutofit/>
          </a:bodyPr>
          <a:lstStyle/>
          <a:p>
            <a:r>
              <a:rPr lang="en-US" sz="2800" dirty="0" smtClean="0"/>
              <a:t>Cost Benefit Analysis Applied to Behavioral and Engineering Safety Countermeasures in San Francisco, California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Ryan Greene-</a:t>
            </a:r>
            <a:r>
              <a:rPr lang="en-US" sz="2000" dirty="0" err="1" smtClean="0"/>
              <a:t>Roesel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San Francisco County Transportation Planning Authority</a:t>
            </a:r>
            <a:br>
              <a:rPr lang="en-US" sz="2000" dirty="0" smtClean="0"/>
            </a:br>
            <a:r>
              <a:rPr lang="en-US" sz="2000" dirty="0" smtClean="0"/>
              <a:t>December 2013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Note:  Research funded by the Transportation Research Board under NCHRP 17-46 and completed while at Cambridge Systematics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728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172677"/>
              </p:ext>
            </p:extLst>
          </p:nvPr>
        </p:nvGraphicFramePr>
        <p:xfrm>
          <a:off x="685800" y="960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2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602514" cy="61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1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820" t="16513" r="51632" b="5696"/>
          <a:stretch/>
        </p:blipFill>
        <p:spPr bwMode="auto">
          <a:xfrm>
            <a:off x="762000" y="559525"/>
            <a:ext cx="7847162" cy="57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35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4.bp.blogspot.com/-rYBXM5zqBbk/UpPrBN-izeI/AAAAAAAAGPQ/AEeNVKedt9g/s1600/Walkfirst_flyer_En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20128" r="-5978" b="39773"/>
          <a:stretch/>
        </p:blipFill>
        <p:spPr bwMode="auto">
          <a:xfrm>
            <a:off x="228600" y="529087"/>
            <a:ext cx="9801747" cy="52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HRP.jpg"/>
          <p:cNvPicPr>
            <a:picLocks noChangeAspect="1"/>
          </p:cNvPicPr>
          <p:nvPr/>
        </p:nvPicPr>
        <p:blipFill>
          <a:blip r:embed="rId2" cstate="print"/>
          <a:srcRect l="2945" t="5368" r="3014" b="3106"/>
          <a:stretch>
            <a:fillRect/>
          </a:stretch>
        </p:blipFill>
        <p:spPr>
          <a:xfrm>
            <a:off x="3107861" y="13671384"/>
            <a:ext cx="5915234" cy="4448623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outerShdw blurRad="165100" dist="889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905816" y="14917672"/>
            <a:ext cx="591960" cy="63347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rot="21122442">
            <a:off x="5541446" y="14888656"/>
            <a:ext cx="443051" cy="614154"/>
          </a:xfrm>
          <a:custGeom>
            <a:avLst/>
            <a:gdLst>
              <a:gd name="connsiteX0" fmla="*/ 0 w 651193"/>
              <a:gd name="connsiteY0" fmla="*/ 0 h 696862"/>
              <a:gd name="connsiteX1" fmla="*/ 651193 w 651193"/>
              <a:gd name="connsiteY1" fmla="*/ 0 h 696862"/>
              <a:gd name="connsiteX2" fmla="*/ 651193 w 651193"/>
              <a:gd name="connsiteY2" fmla="*/ 696862 h 696862"/>
              <a:gd name="connsiteX3" fmla="*/ 0 w 651193"/>
              <a:gd name="connsiteY3" fmla="*/ 696862 h 696862"/>
              <a:gd name="connsiteX4" fmla="*/ 0 w 651193"/>
              <a:gd name="connsiteY4" fmla="*/ 0 h 6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93" h="696862">
                <a:moveTo>
                  <a:pt x="0" y="0"/>
                </a:moveTo>
                <a:lnTo>
                  <a:pt x="651193" y="0"/>
                </a:lnTo>
                <a:lnTo>
                  <a:pt x="651193" y="696862"/>
                </a:lnTo>
                <a:lnTo>
                  <a:pt x="0" y="696862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16819" y="15171487"/>
            <a:ext cx="247491" cy="35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4714" y="16223553"/>
            <a:ext cx="3183345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spAutoFit/>
          </a:bodyPr>
          <a:lstStyle/>
          <a:p>
            <a:r>
              <a:rPr lang="en-US" sz="1400" b="1" dirty="0">
                <a:solidFill>
                  <a:srgbClr val="112841"/>
                </a:solidFill>
              </a:rPr>
              <a:t>2.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Automated Speed Enforcement Buffer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9037" y="14553181"/>
            <a:ext cx="2573968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spAutoFit/>
          </a:bodyPr>
          <a:lstStyle/>
          <a:p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1.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Pedestrian Median Extension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6293" y="16932718"/>
            <a:ext cx="2798139" cy="8691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noAutofit/>
          </a:bodyPr>
          <a:lstStyle/>
          <a:p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Countywide Implementation</a:t>
            </a:r>
          </a:p>
          <a:p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3. 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Child Pedestrian Safety Training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4. 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DUI Sobriety Check Points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77216" y="14561215"/>
            <a:ext cx="228600" cy="276999"/>
            <a:chOff x="6441094" y="13314233"/>
            <a:chExt cx="228600" cy="276999"/>
          </a:xfrm>
        </p:grpSpPr>
        <p:sp>
          <p:nvSpPr>
            <p:cNvPr id="12" name="Oval 11"/>
            <p:cNvSpPr/>
            <p:nvPr/>
          </p:nvSpPr>
          <p:spPr>
            <a:xfrm>
              <a:off x="6441094" y="13338432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2684" y="13314233"/>
              <a:ext cx="16542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3764" y="16237664"/>
            <a:ext cx="228600" cy="276999"/>
            <a:chOff x="5551191" y="15147006"/>
            <a:chExt cx="228600" cy="276999"/>
          </a:xfrm>
        </p:grpSpPr>
        <p:sp>
          <p:nvSpPr>
            <p:cNvPr id="15" name="Oval 14"/>
            <p:cNvSpPr/>
            <p:nvPr/>
          </p:nvSpPr>
          <p:spPr>
            <a:xfrm>
              <a:off x="5551191" y="15171205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82781" y="15147006"/>
              <a:ext cx="16542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51957" y="17169345"/>
            <a:ext cx="228600" cy="276999"/>
            <a:chOff x="7918261" y="16184633"/>
            <a:chExt cx="228600" cy="276999"/>
          </a:xfrm>
        </p:grpSpPr>
        <p:sp>
          <p:nvSpPr>
            <p:cNvPr id="18" name="Oval 17"/>
            <p:cNvSpPr/>
            <p:nvPr/>
          </p:nvSpPr>
          <p:spPr>
            <a:xfrm>
              <a:off x="7918261" y="16208832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9851" y="16184633"/>
              <a:ext cx="16542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pic>
        <p:nvPicPr>
          <p:cNvPr id="20" name="Picture 2" descr="http://www.pedbikeimages.org/largeimages/mi.alpena.kidswalking3-large.jpg"/>
          <p:cNvPicPr>
            <a:picLocks noChangeAspect="1" noChangeArrowheads="1"/>
          </p:cNvPicPr>
          <p:nvPr/>
        </p:nvPicPr>
        <p:blipFill>
          <a:blip r:embed="rId3" cstate="print"/>
          <a:srcRect l="27205" t="17631" r="33238" b="25088"/>
          <a:stretch>
            <a:fillRect/>
          </a:stretch>
        </p:blipFill>
        <p:spPr bwMode="auto">
          <a:xfrm>
            <a:off x="4514174" y="3733800"/>
            <a:ext cx="2429161" cy="2345050"/>
          </a:xfrm>
          <a:prstGeom prst="rect">
            <a:avLst/>
          </a:prstGeom>
          <a:noFill/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C:\Users\lspadafora\Desktop\TRB Posters\iStock_000000399908XSmall.jpg"/>
          <p:cNvPicPr>
            <a:picLocks noChangeAspect="1" noChangeArrowheads="1"/>
          </p:cNvPicPr>
          <p:nvPr/>
        </p:nvPicPr>
        <p:blipFill>
          <a:blip r:embed="rId4" cstate="print"/>
          <a:srcRect l="24953" r="3906" b="8036"/>
          <a:stretch>
            <a:fillRect/>
          </a:stretch>
        </p:blipFill>
        <p:spPr bwMode="auto">
          <a:xfrm>
            <a:off x="1653203" y="934858"/>
            <a:ext cx="2429161" cy="2355128"/>
          </a:xfrm>
          <a:prstGeom prst="rect">
            <a:avLst/>
          </a:prstGeom>
          <a:noFill/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6" descr="C:\Users\lspadafora\Desktop\TRB Posters\39008.JPG"/>
          <p:cNvPicPr>
            <a:picLocks noChangeAspect="1" noChangeArrowheads="1"/>
          </p:cNvPicPr>
          <p:nvPr/>
        </p:nvPicPr>
        <p:blipFill>
          <a:blip r:embed="rId5" cstate="print"/>
          <a:srcRect r="33413" b="1302"/>
          <a:stretch>
            <a:fillRect/>
          </a:stretch>
        </p:blipFill>
        <p:spPr bwMode="auto">
          <a:xfrm>
            <a:off x="1560357" y="3595777"/>
            <a:ext cx="2441842" cy="2389816"/>
          </a:xfrm>
          <a:prstGeom prst="rect">
            <a:avLst/>
          </a:prstGeom>
          <a:noFill/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http://www.pedbikeimages.org/largeimages/p1040872.jpg"/>
          <p:cNvPicPr>
            <a:picLocks noChangeAspect="1" noChangeArrowheads="1"/>
          </p:cNvPicPr>
          <p:nvPr/>
        </p:nvPicPr>
        <p:blipFill>
          <a:blip r:embed="rId6" cstate="print"/>
          <a:srcRect l="33554" r="2891" b="203"/>
          <a:stretch>
            <a:fillRect/>
          </a:stretch>
        </p:blipFill>
        <p:spPr bwMode="auto">
          <a:xfrm>
            <a:off x="4561889" y="562709"/>
            <a:ext cx="2645762" cy="2760345"/>
          </a:xfrm>
          <a:prstGeom prst="rect">
            <a:avLst/>
          </a:prstGeom>
          <a:noFill/>
          <a:effectLst>
            <a:outerShdw blurRad="1905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80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HRP.jpg"/>
          <p:cNvPicPr>
            <a:picLocks noChangeAspect="1"/>
          </p:cNvPicPr>
          <p:nvPr/>
        </p:nvPicPr>
        <p:blipFill>
          <a:blip r:embed="rId2" cstate="print"/>
          <a:srcRect l="2945" t="5368" r="3014" b="3106"/>
          <a:stretch>
            <a:fillRect/>
          </a:stretch>
        </p:blipFill>
        <p:spPr>
          <a:xfrm>
            <a:off x="1751189" y="990600"/>
            <a:ext cx="5915234" cy="4448623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outerShdw blurRad="165100" dist="889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Isosceles Triangle 5"/>
          <p:cNvSpPr/>
          <p:nvPr/>
        </p:nvSpPr>
        <p:spPr>
          <a:xfrm>
            <a:off x="4141712" y="2210912"/>
            <a:ext cx="91607" cy="650792"/>
          </a:xfrm>
          <a:prstGeom prst="triangle">
            <a:avLst>
              <a:gd name="adj" fmla="val 0"/>
            </a:avLst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49144" y="2236888"/>
            <a:ext cx="591960" cy="63347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88844" y="2526629"/>
            <a:ext cx="271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21122442">
            <a:off x="4184774" y="2207872"/>
            <a:ext cx="443051" cy="614154"/>
          </a:xfrm>
          <a:custGeom>
            <a:avLst/>
            <a:gdLst>
              <a:gd name="connsiteX0" fmla="*/ 0 w 651193"/>
              <a:gd name="connsiteY0" fmla="*/ 0 h 696862"/>
              <a:gd name="connsiteX1" fmla="*/ 651193 w 651193"/>
              <a:gd name="connsiteY1" fmla="*/ 0 h 696862"/>
              <a:gd name="connsiteX2" fmla="*/ 651193 w 651193"/>
              <a:gd name="connsiteY2" fmla="*/ 696862 h 696862"/>
              <a:gd name="connsiteX3" fmla="*/ 0 w 651193"/>
              <a:gd name="connsiteY3" fmla="*/ 696862 h 696862"/>
              <a:gd name="connsiteX4" fmla="*/ 0 w 651193"/>
              <a:gd name="connsiteY4" fmla="*/ 0 h 6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93" h="696862">
                <a:moveTo>
                  <a:pt x="0" y="0"/>
                </a:moveTo>
                <a:lnTo>
                  <a:pt x="651193" y="0"/>
                </a:lnTo>
                <a:lnTo>
                  <a:pt x="651193" y="696862"/>
                </a:lnTo>
                <a:lnTo>
                  <a:pt x="0" y="696862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60147" y="2490703"/>
            <a:ext cx="247491" cy="35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8042" y="3542769"/>
            <a:ext cx="3183345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spAutoFit/>
          </a:bodyPr>
          <a:lstStyle/>
          <a:p>
            <a:r>
              <a:rPr lang="en-US" sz="1400" b="1" dirty="0">
                <a:solidFill>
                  <a:srgbClr val="112841"/>
                </a:solidFill>
              </a:rPr>
              <a:t>2.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Automated Speed Enforcement Buffer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60147" y="2870365"/>
            <a:ext cx="8976" cy="664980"/>
          </a:xfrm>
          <a:prstGeom prst="straightConnector1">
            <a:avLst/>
          </a:prstGeom>
          <a:ln w="19050">
            <a:solidFill>
              <a:srgbClr val="1128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02365" y="1872397"/>
            <a:ext cx="2573968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spAutoFit/>
          </a:bodyPr>
          <a:lstStyle/>
          <a:p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1.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Pedestrian Median Extension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9621" y="4251934"/>
            <a:ext cx="2798139" cy="8691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noAutofit/>
          </a:bodyPr>
          <a:lstStyle/>
          <a:p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Countywide Implementation</a:t>
            </a:r>
          </a:p>
          <a:p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3. 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Child Pedestrian Safety Training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112841"/>
                </a:solidFill>
                <a:latin typeface="Arial Narrow" pitchFamily="34" charset="0"/>
              </a:rPr>
              <a:t>4.   </a:t>
            </a:r>
            <a:r>
              <a:rPr lang="en-US" sz="1400" dirty="0">
                <a:solidFill>
                  <a:srgbClr val="112841"/>
                </a:solidFill>
                <a:latin typeface="Arial Narrow" pitchFamily="34" charset="0"/>
              </a:rPr>
              <a:t>DUI Sobriety Check Points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07638" y="2157430"/>
            <a:ext cx="287647" cy="333273"/>
          </a:xfrm>
          <a:prstGeom prst="straightConnector1">
            <a:avLst/>
          </a:prstGeom>
          <a:ln w="19050">
            <a:solidFill>
              <a:srgbClr val="1128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320544" y="1880431"/>
            <a:ext cx="228600" cy="276999"/>
            <a:chOff x="6441094" y="13314233"/>
            <a:chExt cx="228600" cy="276999"/>
          </a:xfrm>
        </p:grpSpPr>
        <p:sp>
          <p:nvSpPr>
            <p:cNvPr id="17" name="Oval 16"/>
            <p:cNvSpPr/>
            <p:nvPr/>
          </p:nvSpPr>
          <p:spPr>
            <a:xfrm>
              <a:off x="6441094" y="13338432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2684" y="13314233"/>
              <a:ext cx="16542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97092" y="3556880"/>
            <a:ext cx="228600" cy="276999"/>
            <a:chOff x="5551191" y="15147006"/>
            <a:chExt cx="228600" cy="276999"/>
          </a:xfrm>
        </p:grpSpPr>
        <p:sp>
          <p:nvSpPr>
            <p:cNvPr id="20" name="Oval 19"/>
            <p:cNvSpPr/>
            <p:nvPr/>
          </p:nvSpPr>
          <p:spPr>
            <a:xfrm>
              <a:off x="5551191" y="15171205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82781" y="15147006"/>
              <a:ext cx="16542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95285" y="4488561"/>
            <a:ext cx="228600" cy="276999"/>
            <a:chOff x="7918261" y="16184633"/>
            <a:chExt cx="228600" cy="276999"/>
          </a:xfrm>
        </p:grpSpPr>
        <p:sp>
          <p:nvSpPr>
            <p:cNvPr id="23" name="Oval 22"/>
            <p:cNvSpPr/>
            <p:nvPr/>
          </p:nvSpPr>
          <p:spPr>
            <a:xfrm>
              <a:off x="7918261" y="16208832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49851" y="16184633"/>
              <a:ext cx="16542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95285" y="4771494"/>
            <a:ext cx="228600" cy="276999"/>
            <a:chOff x="7870636" y="16523187"/>
            <a:chExt cx="228600" cy="276999"/>
          </a:xfrm>
        </p:grpSpPr>
        <p:sp>
          <p:nvSpPr>
            <p:cNvPr id="26" name="Oval 25"/>
            <p:cNvSpPr/>
            <p:nvPr/>
          </p:nvSpPr>
          <p:spPr>
            <a:xfrm>
              <a:off x="7870636" y="16547386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02226" y="16523187"/>
              <a:ext cx="16542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73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75694556"/>
              </p:ext>
            </p:extLst>
          </p:nvPr>
        </p:nvGraphicFramePr>
        <p:xfrm>
          <a:off x="1451752" y="1415506"/>
          <a:ext cx="67246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9640" y="1915420"/>
            <a:ext cx="3724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School Pedestrian Training Programs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051" y="2677124"/>
            <a:ext cx="171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Sobriety Checkpoints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4904" y="3951742"/>
            <a:ext cx="237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Pedestrian Median Extensions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2411" y="3377264"/>
            <a:ext cx="135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Speed Cameras</a:t>
            </a:r>
          </a:p>
        </p:txBody>
      </p:sp>
    </p:spTree>
    <p:extLst>
      <p:ext uri="{BB962C8B-B14F-4D97-AF65-F5344CB8AC3E}">
        <p14:creationId xmlns:p14="http://schemas.microsoft.com/office/powerpoint/2010/main" val="296702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110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Cost Benefit Analysis Applied to Behavioral and Engineering Safety Countermeasures in San Francisco, California    Ryan Greene-Roesel San Francisco County Transportation Planning Authority December 2013   Note:  Research funded by the Transportation Research Board under NCHRP 17-46 and completed while at Cambridge Systematics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SFCTA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Greene-Roesel</dc:creator>
  <cp:lastModifiedBy>Phyllis Orrick</cp:lastModifiedBy>
  <cp:revision>6</cp:revision>
  <dcterms:created xsi:type="dcterms:W3CDTF">2013-12-12T22:59:32Z</dcterms:created>
  <dcterms:modified xsi:type="dcterms:W3CDTF">2013-12-19T20:43:52Z</dcterms:modified>
</cp:coreProperties>
</file>