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7" r:id="rId1"/>
  </p:sldMasterIdLst>
  <p:notesMasterIdLst>
    <p:notesMasterId r:id="rId27"/>
  </p:notesMasterIdLst>
  <p:handoutMasterIdLst>
    <p:handoutMasterId r:id="rId28"/>
  </p:handoutMasterIdLst>
  <p:sldIdLst>
    <p:sldId id="408" r:id="rId2"/>
    <p:sldId id="409" r:id="rId3"/>
    <p:sldId id="453" r:id="rId4"/>
    <p:sldId id="413" r:id="rId5"/>
    <p:sldId id="414" r:id="rId6"/>
    <p:sldId id="415" r:id="rId7"/>
    <p:sldId id="416" r:id="rId8"/>
    <p:sldId id="417" r:id="rId9"/>
    <p:sldId id="418" r:id="rId10"/>
    <p:sldId id="419" r:id="rId11"/>
    <p:sldId id="422" r:id="rId12"/>
    <p:sldId id="423" r:id="rId13"/>
    <p:sldId id="410" r:id="rId14"/>
    <p:sldId id="411" r:id="rId15"/>
    <p:sldId id="412" r:id="rId16"/>
    <p:sldId id="437" r:id="rId17"/>
    <p:sldId id="438" r:id="rId18"/>
    <p:sldId id="439" r:id="rId19"/>
    <p:sldId id="442" r:id="rId20"/>
    <p:sldId id="443" r:id="rId21"/>
    <p:sldId id="446" r:id="rId22"/>
    <p:sldId id="457" r:id="rId23"/>
    <p:sldId id="447" r:id="rId24"/>
    <p:sldId id="448" r:id="rId25"/>
    <p:sldId id="450"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86" autoAdjust="0"/>
  </p:normalViewPr>
  <p:slideViewPr>
    <p:cSldViewPr>
      <p:cViewPr>
        <p:scale>
          <a:sx n="108" d="100"/>
          <a:sy n="108" d="100"/>
        </p:scale>
        <p:origin x="-1710" y="-4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2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E70FF8F-88DB-4FFE-B25C-E54C1A18701C}" type="datetimeFigureOut">
              <a:rPr lang="en-US" smtClean="0"/>
              <a:t>5/1/2015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79CD134-C3EE-4C55-8C79-B50EE0B27F94}" type="slidenum">
              <a:rPr lang="en-US" smtClean="0"/>
              <a:t>‹#›</a:t>
            </a:fld>
            <a:endParaRPr lang="en-US"/>
          </a:p>
        </p:txBody>
      </p:sp>
    </p:spTree>
    <p:extLst>
      <p:ext uri="{BB962C8B-B14F-4D97-AF65-F5344CB8AC3E}">
        <p14:creationId xmlns:p14="http://schemas.microsoft.com/office/powerpoint/2010/main" val="1629641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2" tIns="45716" rIns="91432" bIns="4571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32" tIns="45716" rIns="91432" bIns="45716" rtlCol="0"/>
          <a:lstStyle>
            <a:lvl1pPr algn="r" fontAlgn="auto">
              <a:spcBef>
                <a:spcPts val="0"/>
              </a:spcBef>
              <a:spcAft>
                <a:spcPts val="0"/>
              </a:spcAft>
              <a:defRPr sz="1200">
                <a:latin typeface="+mn-lt"/>
              </a:defRPr>
            </a:lvl1pPr>
          </a:lstStyle>
          <a:p>
            <a:pPr>
              <a:defRPr/>
            </a:pPr>
            <a:fld id="{C297E317-B06E-4AD3-895D-D8AC7AAFC3F7}" type="datetimeFigureOut">
              <a:rPr lang="en-US"/>
              <a:pPr>
                <a:defRPr/>
              </a:pPr>
              <a:t>5/1/2015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32" tIns="45716" rIns="91432" bIns="45716"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32" tIns="45716" rIns="91432" bIns="4571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32" tIns="45716" rIns="91432" bIns="45716" rtlCol="0" anchor="b"/>
          <a:lstStyle>
            <a:lvl1pPr algn="r" fontAlgn="auto">
              <a:spcBef>
                <a:spcPts val="0"/>
              </a:spcBef>
              <a:spcAft>
                <a:spcPts val="0"/>
              </a:spcAft>
              <a:defRPr sz="1200">
                <a:latin typeface="+mn-lt"/>
              </a:defRPr>
            </a:lvl1pPr>
          </a:lstStyle>
          <a:p>
            <a:pPr>
              <a:defRPr/>
            </a:pPr>
            <a:fld id="{0192C910-3BF1-487E-AA8E-21E821E4DC8D}" type="slidenum">
              <a:rPr lang="en-US"/>
              <a:pPr>
                <a:defRPr/>
              </a:pPr>
              <a:t>‹#›</a:t>
            </a:fld>
            <a:endParaRPr lang="en-US"/>
          </a:p>
        </p:txBody>
      </p:sp>
    </p:spTree>
    <p:extLst>
      <p:ext uri="{BB962C8B-B14F-4D97-AF65-F5344CB8AC3E}">
        <p14:creationId xmlns:p14="http://schemas.microsoft.com/office/powerpoint/2010/main" val="3432617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California GPAC – February 24, 2011</a:t>
            </a:r>
          </a:p>
        </p:txBody>
      </p:sp>
      <p:sp>
        <p:nvSpPr>
          <p:cNvPr id="5" name="Slide Number Placeholder 2"/>
          <p:cNvSpPr>
            <a:spLocks noGrp="1"/>
          </p:cNvSpPr>
          <p:nvPr>
            <p:ph type="sldNum" sz="quarter" idx="11"/>
          </p:nvPr>
        </p:nvSpPr>
        <p:spPr/>
        <p:txBody>
          <a:bodyPr/>
          <a:lstStyle>
            <a:lvl1pPr>
              <a:defRPr/>
            </a:lvl1pPr>
          </a:lstStyle>
          <a:p>
            <a:pPr>
              <a:defRPr/>
            </a:pPr>
            <a:fld id="{5A82AA1E-61DF-4A9E-A824-A3A712796CE1}" type="slidenum">
              <a:rPr lang="en-US"/>
              <a:pPr>
                <a:defRPr/>
              </a:pPr>
              <a:t>‹#›</a:t>
            </a:fld>
            <a:endParaRPr lang="en-US" dirty="0"/>
          </a:p>
        </p:txBody>
      </p:sp>
    </p:spTree>
    <p:extLst>
      <p:ext uri="{BB962C8B-B14F-4D97-AF65-F5344CB8AC3E}">
        <p14:creationId xmlns:p14="http://schemas.microsoft.com/office/powerpoint/2010/main" val="357369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6" name="Slide Number Placeholder 6"/>
          <p:cNvSpPr>
            <a:spLocks noGrp="1"/>
          </p:cNvSpPr>
          <p:nvPr>
            <p:ph type="sldNum" sz="quarter" idx="12"/>
          </p:nvPr>
        </p:nvSpPr>
        <p:spPr/>
        <p:txBody>
          <a:bodyPr/>
          <a:lstStyle>
            <a:lvl1pPr>
              <a:defRPr/>
            </a:lvl1pPr>
          </a:lstStyle>
          <a:p>
            <a:pPr>
              <a:defRPr/>
            </a:pPr>
            <a:fld id="{07F4CCA2-EBBC-4B8E-9805-10E68E986870}" type="slidenum">
              <a:rPr lang="en-US"/>
              <a:pPr>
                <a:defRPr/>
              </a:pPr>
              <a:t>‹#›</a:t>
            </a:fld>
            <a:endParaRPr lang="en-US" dirty="0"/>
          </a:p>
        </p:txBody>
      </p:sp>
    </p:spTree>
    <p:extLst>
      <p:ext uri="{BB962C8B-B14F-4D97-AF65-F5344CB8AC3E}">
        <p14:creationId xmlns:p14="http://schemas.microsoft.com/office/powerpoint/2010/main" val="78403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6" name="Slide Number Placeholder 6"/>
          <p:cNvSpPr>
            <a:spLocks noGrp="1"/>
          </p:cNvSpPr>
          <p:nvPr>
            <p:ph type="sldNum" sz="quarter" idx="12"/>
          </p:nvPr>
        </p:nvSpPr>
        <p:spPr/>
        <p:txBody>
          <a:bodyPr/>
          <a:lstStyle>
            <a:lvl1pPr>
              <a:defRPr/>
            </a:lvl1pPr>
          </a:lstStyle>
          <a:p>
            <a:pPr>
              <a:defRPr/>
            </a:pPr>
            <a:fld id="{E35417B8-F6B6-4B38-840B-42F69C3DC4BA}" type="slidenum">
              <a:rPr lang="en-US"/>
              <a:pPr>
                <a:defRPr/>
              </a:pPr>
              <a:t>‹#›</a:t>
            </a:fld>
            <a:endParaRPr lang="en-US" dirty="0"/>
          </a:p>
        </p:txBody>
      </p:sp>
    </p:spTree>
    <p:extLst>
      <p:ext uri="{BB962C8B-B14F-4D97-AF65-F5344CB8AC3E}">
        <p14:creationId xmlns:p14="http://schemas.microsoft.com/office/powerpoint/2010/main" val="2376113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6151563"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42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6151563"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042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118" t="6977" r="1918" b="6066"/>
          <a:stretch/>
        </p:blipFill>
        <p:spPr>
          <a:xfrm>
            <a:off x="152400" y="6249804"/>
            <a:ext cx="2362200" cy="492603"/>
          </a:xfrm>
          <a:prstGeom prst="rect">
            <a:avLst/>
          </a:prstGeom>
        </p:spPr>
      </p:pic>
    </p:spTree>
    <p:extLst>
      <p:ext uri="{BB962C8B-B14F-4D97-AF65-F5344CB8AC3E}">
        <p14:creationId xmlns:p14="http://schemas.microsoft.com/office/powerpoint/2010/main" val="10730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118" t="6977" r="1918" b="6066"/>
          <a:stretch/>
        </p:blipFill>
        <p:spPr>
          <a:xfrm>
            <a:off x="152400" y="6249804"/>
            <a:ext cx="2362200" cy="492603"/>
          </a:xfrm>
          <a:prstGeom prst="rect">
            <a:avLst/>
          </a:prstGeom>
        </p:spPr>
      </p:pic>
    </p:spTree>
    <p:extLst>
      <p:ext uri="{BB962C8B-B14F-4D97-AF65-F5344CB8AC3E}">
        <p14:creationId xmlns:p14="http://schemas.microsoft.com/office/powerpoint/2010/main" val="207293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6" name="Slide Number Placeholder 6"/>
          <p:cNvSpPr>
            <a:spLocks noGrp="1"/>
          </p:cNvSpPr>
          <p:nvPr>
            <p:ph type="sldNum" sz="quarter" idx="12"/>
          </p:nvPr>
        </p:nvSpPr>
        <p:spPr/>
        <p:txBody>
          <a:bodyPr/>
          <a:lstStyle>
            <a:lvl1pPr>
              <a:defRPr/>
            </a:lvl1pPr>
          </a:lstStyle>
          <a:p>
            <a:pPr>
              <a:defRPr/>
            </a:pPr>
            <a:fld id="{21E3BABE-BB81-479B-AABE-CDDFA062F467}" type="slidenum">
              <a:rPr lang="en-US"/>
              <a:pPr>
                <a:defRPr/>
              </a:pPr>
              <a:t>‹#›</a:t>
            </a:fld>
            <a:endParaRPr lang="en-US" dirty="0"/>
          </a:p>
        </p:txBody>
      </p:sp>
    </p:spTree>
    <p:extLst>
      <p:ext uri="{BB962C8B-B14F-4D97-AF65-F5344CB8AC3E}">
        <p14:creationId xmlns:p14="http://schemas.microsoft.com/office/powerpoint/2010/main" val="43238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dirty="0"/>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6" name="Slide Number Placeholder 6"/>
          <p:cNvSpPr>
            <a:spLocks noGrp="1"/>
          </p:cNvSpPr>
          <p:nvPr>
            <p:ph type="sldNum" sz="quarter" idx="12"/>
          </p:nvPr>
        </p:nvSpPr>
        <p:spPr/>
        <p:txBody>
          <a:bodyPr/>
          <a:lstStyle>
            <a:lvl1pPr>
              <a:defRPr/>
            </a:lvl1pPr>
          </a:lstStyle>
          <a:p>
            <a:pPr>
              <a:defRPr/>
            </a:pPr>
            <a:fld id="{6D909BCD-650B-463F-96DD-EA2621D900A0}" type="slidenum">
              <a:rPr lang="en-US"/>
              <a:pPr>
                <a:defRPr/>
              </a:pPr>
              <a:t>‹#›</a:t>
            </a:fld>
            <a:endParaRPr lang="en-US" dirty="0"/>
          </a:p>
        </p:txBody>
      </p:sp>
    </p:spTree>
    <p:extLst>
      <p:ext uri="{BB962C8B-B14F-4D97-AF65-F5344CB8AC3E}">
        <p14:creationId xmlns:p14="http://schemas.microsoft.com/office/powerpoint/2010/main" val="370078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7" name="Slide Number Placeholder 7"/>
          <p:cNvSpPr>
            <a:spLocks noGrp="1"/>
          </p:cNvSpPr>
          <p:nvPr>
            <p:ph type="sldNum" sz="quarter" idx="12"/>
          </p:nvPr>
        </p:nvSpPr>
        <p:spPr/>
        <p:txBody>
          <a:bodyPr/>
          <a:lstStyle>
            <a:lvl1pPr>
              <a:defRPr/>
            </a:lvl1pPr>
          </a:lstStyle>
          <a:p>
            <a:pPr>
              <a:defRPr/>
            </a:pPr>
            <a:fld id="{6EAD800F-0C1B-4F51-80E0-520AAB7B149D}" type="slidenum">
              <a:rPr lang="en-US"/>
              <a:pPr>
                <a:defRPr/>
              </a:pPr>
              <a:t>‹#›</a:t>
            </a:fld>
            <a:endParaRPr lang="en-US" dirty="0"/>
          </a:p>
        </p:txBody>
      </p:sp>
    </p:spTree>
    <p:extLst>
      <p:ext uri="{BB962C8B-B14F-4D97-AF65-F5344CB8AC3E}">
        <p14:creationId xmlns:p14="http://schemas.microsoft.com/office/powerpoint/2010/main" val="41601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9" name="Slide Number Placeholder 9"/>
          <p:cNvSpPr>
            <a:spLocks noGrp="1"/>
          </p:cNvSpPr>
          <p:nvPr>
            <p:ph type="sldNum" sz="quarter" idx="12"/>
          </p:nvPr>
        </p:nvSpPr>
        <p:spPr/>
        <p:txBody>
          <a:bodyPr/>
          <a:lstStyle>
            <a:lvl1pPr>
              <a:defRPr/>
            </a:lvl1pPr>
          </a:lstStyle>
          <a:p>
            <a:pPr>
              <a:defRPr/>
            </a:pPr>
            <a:fld id="{CBB4BA09-5BDE-4B82-BB8D-2D452F0B8EDB}" type="slidenum">
              <a:rPr lang="en-US"/>
              <a:pPr>
                <a:defRPr/>
              </a:pPr>
              <a:t>‹#›</a:t>
            </a:fld>
            <a:endParaRPr lang="en-US" dirty="0"/>
          </a:p>
        </p:txBody>
      </p:sp>
    </p:spTree>
    <p:extLst>
      <p:ext uri="{BB962C8B-B14F-4D97-AF65-F5344CB8AC3E}">
        <p14:creationId xmlns:p14="http://schemas.microsoft.com/office/powerpoint/2010/main" val="178663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5" name="Slide Number Placeholder 5"/>
          <p:cNvSpPr>
            <a:spLocks noGrp="1"/>
          </p:cNvSpPr>
          <p:nvPr>
            <p:ph type="sldNum" sz="quarter" idx="12"/>
          </p:nvPr>
        </p:nvSpPr>
        <p:spPr/>
        <p:txBody>
          <a:bodyPr/>
          <a:lstStyle>
            <a:lvl1pPr>
              <a:defRPr/>
            </a:lvl1pPr>
          </a:lstStyle>
          <a:p>
            <a:pPr>
              <a:defRPr/>
            </a:pPr>
            <a:fld id="{9EFF7449-64A8-4309-BF7A-1A1FB2AA6E16}" type="slidenum">
              <a:rPr lang="en-US"/>
              <a:pPr>
                <a:defRPr/>
              </a:pPr>
              <a:t>‹#›</a:t>
            </a:fld>
            <a:endParaRPr lang="en-US" dirty="0"/>
          </a:p>
        </p:txBody>
      </p:sp>
    </p:spTree>
    <p:extLst>
      <p:ext uri="{BB962C8B-B14F-4D97-AF65-F5344CB8AC3E}">
        <p14:creationId xmlns:p14="http://schemas.microsoft.com/office/powerpoint/2010/main" val="314935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4" name="Slide Number Placeholder 4"/>
          <p:cNvSpPr>
            <a:spLocks noGrp="1"/>
          </p:cNvSpPr>
          <p:nvPr>
            <p:ph type="sldNum" sz="quarter" idx="12"/>
          </p:nvPr>
        </p:nvSpPr>
        <p:spPr/>
        <p:txBody>
          <a:bodyPr/>
          <a:lstStyle>
            <a:lvl1pPr>
              <a:defRPr/>
            </a:lvl1pPr>
          </a:lstStyle>
          <a:p>
            <a:pPr>
              <a:defRPr/>
            </a:pPr>
            <a:fld id="{07FBE4E1-6435-4AD9-8EAA-E8070F990326}" type="slidenum">
              <a:rPr lang="en-US"/>
              <a:pPr>
                <a:defRPr/>
              </a:pPr>
              <a:t>‹#›</a:t>
            </a:fld>
            <a:endParaRPr lang="en-US" dirty="0"/>
          </a:p>
        </p:txBody>
      </p:sp>
    </p:spTree>
    <p:extLst>
      <p:ext uri="{BB962C8B-B14F-4D97-AF65-F5344CB8AC3E}">
        <p14:creationId xmlns:p14="http://schemas.microsoft.com/office/powerpoint/2010/main" val="378634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7" name="Slide Number Placeholder 7"/>
          <p:cNvSpPr>
            <a:spLocks noGrp="1"/>
          </p:cNvSpPr>
          <p:nvPr>
            <p:ph type="sldNum" sz="quarter" idx="12"/>
          </p:nvPr>
        </p:nvSpPr>
        <p:spPr/>
        <p:txBody>
          <a:bodyPr/>
          <a:lstStyle>
            <a:lvl1pPr>
              <a:defRPr/>
            </a:lvl1pPr>
          </a:lstStyle>
          <a:p>
            <a:pPr>
              <a:defRPr/>
            </a:pPr>
            <a:fld id="{EC9F24AE-164A-4B1D-9DBC-F4A050CFB301}" type="slidenum">
              <a:rPr lang="en-US"/>
              <a:pPr>
                <a:defRPr/>
              </a:pPr>
              <a:t>‹#›</a:t>
            </a:fld>
            <a:endParaRPr lang="en-US" dirty="0"/>
          </a:p>
        </p:txBody>
      </p:sp>
    </p:spTree>
    <p:extLst>
      <p:ext uri="{BB962C8B-B14F-4D97-AF65-F5344CB8AC3E}">
        <p14:creationId xmlns:p14="http://schemas.microsoft.com/office/powerpoint/2010/main" val="206180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smtClean="0"/>
            </a:lvl1pPr>
          </a:lstStyle>
          <a:p>
            <a:pPr>
              <a:defRPr/>
            </a:pPr>
            <a:r>
              <a:rPr lang="en-US"/>
              <a:t>California GPAC – February 24, 2011</a:t>
            </a:r>
          </a:p>
        </p:txBody>
      </p:sp>
      <p:sp>
        <p:nvSpPr>
          <p:cNvPr id="7" name="Slide Number Placeholder 7"/>
          <p:cNvSpPr>
            <a:spLocks noGrp="1"/>
          </p:cNvSpPr>
          <p:nvPr>
            <p:ph type="sldNum" sz="quarter" idx="12"/>
          </p:nvPr>
        </p:nvSpPr>
        <p:spPr/>
        <p:txBody>
          <a:bodyPr/>
          <a:lstStyle>
            <a:lvl1pPr>
              <a:defRPr/>
            </a:lvl1pPr>
          </a:lstStyle>
          <a:p>
            <a:pPr>
              <a:defRPr/>
            </a:pPr>
            <a:fld id="{342CD36A-8E05-4D94-8C1A-B3FA29D4EA30}" type="slidenum">
              <a:rPr lang="en-US"/>
              <a:pPr>
                <a:defRPr/>
              </a:pPr>
              <a:t>‹#›</a:t>
            </a:fld>
            <a:endParaRPr lang="en-US" dirty="0"/>
          </a:p>
        </p:txBody>
      </p:sp>
    </p:spTree>
    <p:extLst>
      <p:ext uri="{BB962C8B-B14F-4D97-AF65-F5344CB8AC3E}">
        <p14:creationId xmlns:p14="http://schemas.microsoft.com/office/powerpoint/2010/main" val="134189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charset="0"/>
              </a:defRPr>
            </a:lvl1pPr>
          </a:lstStyle>
          <a:p>
            <a:pPr>
              <a:defRPr/>
            </a:pPr>
            <a:r>
              <a:rPr lang="en-US"/>
              <a:t>California GPAC – February 24, 2011</a:t>
            </a:r>
          </a:p>
        </p:txBody>
      </p:sp>
      <p:sp>
        <p:nvSpPr>
          <p:cNvPr id="3" name="Slide Number Placeholder 2"/>
          <p:cNvSpPr>
            <a:spLocks noGrp="1"/>
          </p:cNvSpPr>
          <p:nvPr>
            <p:ph type="sldNum" sz="quarter" idx="4"/>
          </p:nvPr>
        </p:nvSpPr>
        <p:spPr>
          <a:xfrm>
            <a:off x="1524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8FB4542-BE72-403A-9838-F3EC93CF99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 id="2147484634" r:id="rId14"/>
    <p:sldLayoutId id="2147484635"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www.doview.com/"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PowerPoint_Slide1.sld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4234" y="665206"/>
            <a:ext cx="6638356" cy="5247590"/>
          </a:xfrm>
          <a:prstGeom prst="rect">
            <a:avLst/>
          </a:prstGeom>
          <a:noFill/>
        </p:spPr>
        <p:txBody>
          <a:bodyPr wrap="none" rtlCol="0">
            <a:spAutoFit/>
          </a:bodyPr>
          <a:lstStyle/>
          <a:p>
            <a:pPr algn="ctr"/>
            <a:r>
              <a:rPr lang="en-US" sz="2400" dirty="0" smtClean="0"/>
              <a:t>Where do all those drinking drivers come from?</a:t>
            </a:r>
          </a:p>
          <a:p>
            <a:pPr algn="ctr"/>
            <a:endParaRPr lang="en-US" dirty="0"/>
          </a:p>
          <a:p>
            <a:pPr algn="ctr">
              <a:spcAft>
                <a:spcPts val="600"/>
              </a:spcAft>
            </a:pPr>
            <a:r>
              <a:rPr lang="en-US" dirty="0" smtClean="0"/>
              <a:t>An assessment of drinking and driving risks across</a:t>
            </a:r>
          </a:p>
          <a:p>
            <a:pPr algn="ctr">
              <a:spcAft>
                <a:spcPts val="600"/>
              </a:spcAft>
            </a:pPr>
            <a:r>
              <a:rPr lang="en-US" dirty="0" smtClean="0"/>
              <a:t>50 California cities</a:t>
            </a:r>
          </a:p>
          <a:p>
            <a:pPr algn="ctr">
              <a:spcAft>
                <a:spcPts val="600"/>
              </a:spcAft>
            </a:pPr>
            <a:r>
              <a:rPr lang="en-US" dirty="0"/>
              <a:t>a</a:t>
            </a:r>
            <a:r>
              <a:rPr lang="en-US" dirty="0" smtClean="0"/>
              <a:t>nd . . . </a:t>
            </a:r>
            <a:endParaRPr lang="en-US" dirty="0"/>
          </a:p>
          <a:p>
            <a:pPr algn="ctr">
              <a:spcAft>
                <a:spcPts val="600"/>
              </a:spcAft>
            </a:pPr>
            <a:r>
              <a:rPr lang="en-US" dirty="0" smtClean="0"/>
              <a:t>An intervention to reduce alcohol problems across</a:t>
            </a:r>
          </a:p>
          <a:p>
            <a:pPr algn="ctr">
              <a:spcAft>
                <a:spcPts val="600"/>
              </a:spcAft>
            </a:pPr>
            <a:r>
              <a:rPr lang="en-US" dirty="0" smtClean="0"/>
              <a:t>24 cities in California</a:t>
            </a:r>
          </a:p>
          <a:p>
            <a:pPr algn="ctr"/>
            <a:endParaRPr lang="en-US" dirty="0"/>
          </a:p>
          <a:p>
            <a:pPr algn="ctr">
              <a:spcAft>
                <a:spcPts val="1200"/>
              </a:spcAft>
            </a:pPr>
            <a:r>
              <a:rPr lang="en-US" sz="1400" dirty="0" smtClean="0"/>
              <a:t>Paul J. </a:t>
            </a:r>
            <a:r>
              <a:rPr lang="en-US" sz="1400" dirty="0" err="1" smtClean="0"/>
              <a:t>Gruenewald</a:t>
            </a:r>
            <a:endParaRPr lang="en-US" sz="1400" dirty="0"/>
          </a:p>
          <a:p>
            <a:pPr algn="ctr">
              <a:spcAft>
                <a:spcPts val="1200"/>
              </a:spcAft>
            </a:pPr>
            <a:r>
              <a:rPr lang="en-US" sz="1400" dirty="0" smtClean="0"/>
              <a:t>with many thanks to . . . </a:t>
            </a:r>
          </a:p>
          <a:p>
            <a:pPr algn="ctr">
              <a:spcAft>
                <a:spcPts val="1200"/>
              </a:spcAft>
            </a:pPr>
            <a:r>
              <a:rPr lang="en-US" sz="1400" dirty="0" smtClean="0"/>
              <a:t>Bob Saltz</a:t>
            </a:r>
          </a:p>
          <a:p>
            <a:pPr algn="ctr"/>
            <a:r>
              <a:rPr lang="en-US" sz="1400" dirty="0" smtClean="0"/>
              <a:t>M.J. Paschall</a:t>
            </a:r>
          </a:p>
          <a:p>
            <a:pPr algn="ctr"/>
            <a:endParaRPr lang="en-US" dirty="0" smtClean="0"/>
          </a:p>
          <a:p>
            <a:pPr algn="ctr"/>
            <a:r>
              <a:rPr lang="en-US" sz="1400" dirty="0" smtClean="0"/>
              <a:t>Prevention Research Center</a:t>
            </a:r>
          </a:p>
          <a:p>
            <a:pPr algn="ctr"/>
            <a:r>
              <a:rPr lang="en-US" sz="1400" dirty="0" smtClean="0"/>
              <a:t>Pacific Institute for Research and Evaluation</a:t>
            </a:r>
          </a:p>
          <a:p>
            <a:pPr algn="ctr"/>
            <a:r>
              <a:rPr lang="en-US" sz="1400" dirty="0" smtClean="0"/>
              <a:t>180 Grand Avenue, Suite 1200</a:t>
            </a:r>
          </a:p>
          <a:p>
            <a:pPr algn="ctr"/>
            <a:r>
              <a:rPr lang="en-US" sz="1400" dirty="0" smtClean="0"/>
              <a:t>Oakland, CA  94612</a:t>
            </a:r>
            <a:endParaRPr lang="en-US" sz="1400" dirty="0"/>
          </a:p>
        </p:txBody>
      </p:sp>
    </p:spTree>
    <p:extLst>
      <p:ext uri="{BB962C8B-B14F-4D97-AF65-F5344CB8AC3E}">
        <p14:creationId xmlns:p14="http://schemas.microsoft.com/office/powerpoint/2010/main" val="3083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000"/>
                                        <p:tgtEl>
                                          <p:spTgt spid="4">
                                            <p:txEl>
                                              <p:pRg st="5" end="5"/>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000"/>
                                        <p:tgtEl>
                                          <p:spTgt spid="4">
                                            <p:txEl>
                                              <p:pRg st="8" end="8"/>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1000"/>
                                        <p:tgtEl>
                                          <p:spTgt spid="4">
                                            <p:txEl>
                                              <p:pRg st="9" end="9"/>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1000"/>
                                        <p:tgtEl>
                                          <p:spTgt spid="4">
                                            <p:txEl>
                                              <p:pRg st="10" end="10"/>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1000"/>
                                        <p:tgtEl>
                                          <p:spTgt spid="4">
                                            <p:txEl>
                                              <p:pRg st="11" end="11"/>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fade">
                                      <p:cBhvr>
                                        <p:cTn id="47" dur="1000"/>
                                        <p:tgtEl>
                                          <p:spTgt spid="4">
                                            <p:txEl>
                                              <p:pRg st="13" end="13"/>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Effect transition="in" filter="fade">
                                      <p:cBhvr>
                                        <p:cTn id="51" dur="1000"/>
                                        <p:tgtEl>
                                          <p:spTgt spid="4">
                                            <p:txEl>
                                              <p:pRg st="14" end="14"/>
                                            </p:txEl>
                                          </p:spTgt>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Effect transition="in" filter="fade">
                                      <p:cBhvr>
                                        <p:cTn id="55" dur="1000"/>
                                        <p:tgtEl>
                                          <p:spTgt spid="4">
                                            <p:txEl>
                                              <p:pRg st="15" end="15"/>
                                            </p:txEl>
                                          </p:spTgt>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Effect transition="in" filter="fade">
                                      <p:cBhvr>
                                        <p:cTn id="59" dur="10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5788069" cy="646331"/>
          </a:xfrm>
          <a:prstGeom prst="rect">
            <a:avLst/>
          </a:prstGeom>
          <a:noFill/>
        </p:spPr>
        <p:txBody>
          <a:bodyPr wrap="square" rtlCol="0">
            <a:spAutoFit/>
          </a:bodyPr>
          <a:lstStyle/>
          <a:p>
            <a:r>
              <a:rPr lang="en-US" sz="2000" dirty="0" smtClean="0"/>
              <a:t>Risk Exposures for Drinking and Drunken Driving</a:t>
            </a:r>
          </a:p>
          <a:p>
            <a:pPr algn="ctr"/>
            <a:r>
              <a:rPr lang="en-US" sz="1600" dirty="0" smtClean="0"/>
              <a:t>(6 months, all other things being equal . . . )</a:t>
            </a:r>
          </a:p>
        </p:txBody>
      </p:sp>
      <p:sp>
        <p:nvSpPr>
          <p:cNvPr id="17" name="Rectangle 16"/>
          <p:cNvSpPr/>
          <p:nvPr/>
        </p:nvSpPr>
        <p:spPr>
          <a:xfrm>
            <a:off x="7620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4211" y="2223879"/>
            <a:ext cx="1080744"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19" name="Rectangle 18"/>
          <p:cNvSpPr/>
          <p:nvPr/>
        </p:nvSpPr>
        <p:spPr>
          <a:xfrm>
            <a:off x="7620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7522" y="4714304"/>
            <a:ext cx="754117" cy="290721"/>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7620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79745" y="3876104"/>
            <a:ext cx="1149674" cy="284693"/>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25" name="Rectangle 24"/>
          <p:cNvSpPr/>
          <p:nvPr/>
        </p:nvSpPr>
        <p:spPr>
          <a:xfrm>
            <a:off x="762000" y="29718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77902" y="3048000"/>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sp>
        <p:nvSpPr>
          <p:cNvPr id="29" name="TextBox 28"/>
          <p:cNvSpPr txBox="1"/>
          <p:nvPr/>
        </p:nvSpPr>
        <p:spPr>
          <a:xfrm>
            <a:off x="9706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Used:</a:t>
            </a:r>
            <a:endParaRPr lang="en-US" sz="1600" b="1" dirty="0"/>
          </a:p>
        </p:txBody>
      </p:sp>
      <p:sp>
        <p:nvSpPr>
          <p:cNvPr id="166" name="Text Box 6"/>
          <p:cNvSpPr txBox="1">
            <a:spLocks noChangeArrowheads="1"/>
          </p:cNvSpPr>
          <p:nvPr/>
        </p:nvSpPr>
        <p:spPr bwMode="auto">
          <a:xfrm>
            <a:off x="2667000" y="6413956"/>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Gruenewald, P.J., Remer, L.R.  The social ecology of dinking and drunken driving. In preparation, </a:t>
            </a:r>
            <a:r>
              <a:rPr lang="en-US" sz="800" i="1" dirty="0" smtClean="0">
                <a:latin typeface="+mn-lt"/>
              </a:rPr>
              <a:t>Addiction</a:t>
            </a:r>
            <a:r>
              <a:rPr lang="en-US" sz="800" dirty="0" smtClean="0">
                <a:latin typeface="+mn-lt"/>
              </a:rPr>
              <a:t>, 2015.</a:t>
            </a:r>
          </a:p>
        </p:txBody>
      </p:sp>
      <p:sp>
        <p:nvSpPr>
          <p:cNvPr id="45" name="TextBox 44"/>
          <p:cNvSpPr txBox="1"/>
          <p:nvPr/>
        </p:nvSpPr>
        <p:spPr>
          <a:xfrm>
            <a:off x="2640975" y="1295399"/>
            <a:ext cx="1016625" cy="584775"/>
          </a:xfrm>
          <a:prstGeom prst="rect">
            <a:avLst/>
          </a:prstGeom>
          <a:noFill/>
        </p:spPr>
        <p:txBody>
          <a:bodyPr wrap="none" rtlCol="0">
            <a:spAutoFit/>
          </a:bodyPr>
          <a:lstStyle/>
          <a:p>
            <a:pPr algn="ctr"/>
            <a:r>
              <a:rPr lang="en-US" sz="1600" b="1" dirty="0" smtClean="0"/>
              <a:t>Drinking</a:t>
            </a:r>
          </a:p>
          <a:p>
            <a:pPr algn="ctr"/>
            <a:r>
              <a:rPr lang="en-US" sz="1600" b="1" dirty="0" smtClean="0"/>
              <a:t>Events:</a:t>
            </a:r>
            <a:endParaRPr lang="en-US" sz="1600" b="1" dirty="0"/>
          </a:p>
        </p:txBody>
      </p:sp>
      <p:sp>
        <p:nvSpPr>
          <p:cNvPr id="12" name="TextBox 11"/>
          <p:cNvSpPr txBox="1"/>
          <p:nvPr/>
        </p:nvSpPr>
        <p:spPr>
          <a:xfrm>
            <a:off x="2617987" y="2206823"/>
            <a:ext cx="979755" cy="307777"/>
          </a:xfrm>
          <a:prstGeom prst="rect">
            <a:avLst/>
          </a:prstGeom>
          <a:noFill/>
        </p:spPr>
        <p:txBody>
          <a:bodyPr wrap="none" rtlCol="0">
            <a:spAutoFit/>
          </a:bodyPr>
          <a:lstStyle/>
          <a:p>
            <a:r>
              <a:rPr lang="en-US" sz="1400" dirty="0" smtClean="0"/>
              <a:t>1,259,798</a:t>
            </a:r>
            <a:endParaRPr lang="en-US" sz="1400" dirty="0"/>
          </a:p>
        </p:txBody>
      </p:sp>
      <p:sp>
        <p:nvSpPr>
          <p:cNvPr id="46" name="TextBox 45"/>
          <p:cNvSpPr txBox="1"/>
          <p:nvPr/>
        </p:nvSpPr>
        <p:spPr>
          <a:xfrm>
            <a:off x="2731925" y="2963361"/>
            <a:ext cx="731290" cy="307777"/>
          </a:xfrm>
          <a:prstGeom prst="rect">
            <a:avLst/>
          </a:prstGeom>
          <a:noFill/>
        </p:spPr>
        <p:txBody>
          <a:bodyPr wrap="none" rtlCol="0">
            <a:spAutoFit/>
          </a:bodyPr>
          <a:lstStyle/>
          <a:p>
            <a:r>
              <a:rPr lang="en-US" sz="1400" dirty="0" smtClean="0"/>
              <a:t>97,226</a:t>
            </a:r>
            <a:endParaRPr lang="en-US" sz="1400" dirty="0"/>
          </a:p>
        </p:txBody>
      </p:sp>
      <p:sp>
        <p:nvSpPr>
          <p:cNvPr id="47" name="TextBox 46"/>
          <p:cNvSpPr txBox="1"/>
          <p:nvPr/>
        </p:nvSpPr>
        <p:spPr>
          <a:xfrm>
            <a:off x="2694187" y="3833784"/>
            <a:ext cx="830677" cy="307777"/>
          </a:xfrm>
          <a:prstGeom prst="rect">
            <a:avLst/>
          </a:prstGeom>
          <a:noFill/>
        </p:spPr>
        <p:txBody>
          <a:bodyPr wrap="none" rtlCol="0">
            <a:spAutoFit/>
          </a:bodyPr>
          <a:lstStyle/>
          <a:p>
            <a:r>
              <a:rPr lang="en-US" sz="1400" dirty="0" smtClean="0"/>
              <a:t>151,866</a:t>
            </a:r>
            <a:endParaRPr lang="en-US" sz="1400" dirty="0"/>
          </a:p>
        </p:txBody>
      </p:sp>
      <p:sp>
        <p:nvSpPr>
          <p:cNvPr id="48" name="TextBox 47"/>
          <p:cNvSpPr txBox="1"/>
          <p:nvPr/>
        </p:nvSpPr>
        <p:spPr>
          <a:xfrm>
            <a:off x="2770387" y="4612238"/>
            <a:ext cx="731290" cy="307777"/>
          </a:xfrm>
          <a:prstGeom prst="rect">
            <a:avLst/>
          </a:prstGeom>
          <a:noFill/>
        </p:spPr>
        <p:txBody>
          <a:bodyPr wrap="none" rtlCol="0">
            <a:spAutoFit/>
          </a:bodyPr>
          <a:lstStyle/>
          <a:p>
            <a:r>
              <a:rPr lang="en-US" sz="1400" dirty="0" smtClean="0"/>
              <a:t>99,085</a:t>
            </a:r>
            <a:endParaRPr lang="en-US" sz="1400" dirty="0"/>
          </a:p>
        </p:txBody>
      </p:sp>
      <p:sp>
        <p:nvSpPr>
          <p:cNvPr id="49" name="TextBox 48"/>
          <p:cNvSpPr txBox="1"/>
          <p:nvPr/>
        </p:nvSpPr>
        <p:spPr>
          <a:xfrm>
            <a:off x="4357281" y="1295400"/>
            <a:ext cx="1814919" cy="584775"/>
          </a:xfrm>
          <a:prstGeom prst="rect">
            <a:avLst/>
          </a:prstGeom>
          <a:noFill/>
        </p:spPr>
        <p:txBody>
          <a:bodyPr wrap="none" rtlCol="0">
            <a:spAutoFit/>
          </a:bodyPr>
          <a:lstStyle/>
          <a:p>
            <a:pPr algn="ctr"/>
            <a:r>
              <a:rPr lang="en-US" sz="1600" b="1" dirty="0" smtClean="0"/>
              <a:t>Driving after</a:t>
            </a:r>
          </a:p>
          <a:p>
            <a:pPr algn="ctr"/>
            <a:r>
              <a:rPr lang="en-US" sz="1600" b="1" dirty="0" smtClean="0"/>
              <a:t>Drinking Events:</a:t>
            </a:r>
            <a:endParaRPr lang="en-US" sz="1600" b="1" dirty="0"/>
          </a:p>
        </p:txBody>
      </p:sp>
      <p:sp>
        <p:nvSpPr>
          <p:cNvPr id="50" name="TextBox 49"/>
          <p:cNvSpPr txBox="1"/>
          <p:nvPr/>
        </p:nvSpPr>
        <p:spPr>
          <a:xfrm>
            <a:off x="4800600" y="2133600"/>
            <a:ext cx="836576" cy="738664"/>
          </a:xfrm>
          <a:prstGeom prst="rect">
            <a:avLst/>
          </a:prstGeom>
          <a:noFill/>
        </p:spPr>
        <p:txBody>
          <a:bodyPr wrap="none" rtlCol="0">
            <a:spAutoFit/>
          </a:bodyPr>
          <a:lstStyle/>
          <a:p>
            <a:r>
              <a:rPr lang="en-US" sz="1400" dirty="0" smtClean="0"/>
              <a:t>68,243</a:t>
            </a:r>
          </a:p>
          <a:p>
            <a:r>
              <a:rPr lang="en-US" sz="1400" dirty="0" smtClean="0"/>
              <a:t>(11,123)</a:t>
            </a:r>
          </a:p>
          <a:p>
            <a:r>
              <a:rPr lang="en-US" sz="1400" b="1" dirty="0" smtClean="0">
                <a:solidFill>
                  <a:srgbClr val="C00000"/>
                </a:solidFill>
              </a:rPr>
              <a:t>57,120</a:t>
            </a:r>
            <a:endParaRPr lang="en-US" sz="1400" b="1" dirty="0">
              <a:solidFill>
                <a:srgbClr val="C00000"/>
              </a:solidFill>
            </a:endParaRPr>
          </a:p>
        </p:txBody>
      </p:sp>
      <p:sp>
        <p:nvSpPr>
          <p:cNvPr id="51" name="TextBox 50"/>
          <p:cNvSpPr txBox="1"/>
          <p:nvPr/>
        </p:nvSpPr>
        <p:spPr>
          <a:xfrm>
            <a:off x="4876800" y="2963361"/>
            <a:ext cx="631904" cy="738664"/>
          </a:xfrm>
          <a:prstGeom prst="rect">
            <a:avLst/>
          </a:prstGeom>
          <a:noFill/>
        </p:spPr>
        <p:txBody>
          <a:bodyPr wrap="none" rtlCol="0">
            <a:spAutoFit/>
          </a:bodyPr>
          <a:lstStyle/>
          <a:p>
            <a:r>
              <a:rPr lang="en-US" sz="1400" dirty="0" smtClean="0"/>
              <a:t>5,250</a:t>
            </a:r>
          </a:p>
          <a:p>
            <a:r>
              <a:rPr lang="en-US" sz="1400" dirty="0" smtClean="0"/>
              <a:t>(320)</a:t>
            </a:r>
          </a:p>
          <a:p>
            <a:r>
              <a:rPr lang="en-US" sz="1400" b="1" dirty="0" smtClean="0">
                <a:solidFill>
                  <a:srgbClr val="C00000"/>
                </a:solidFill>
              </a:rPr>
              <a:t>4,930</a:t>
            </a:r>
            <a:endParaRPr lang="en-US" sz="1400" b="1" dirty="0">
              <a:solidFill>
                <a:srgbClr val="C00000"/>
              </a:solidFill>
            </a:endParaRPr>
          </a:p>
        </p:txBody>
      </p:sp>
      <p:sp>
        <p:nvSpPr>
          <p:cNvPr id="52" name="TextBox 51"/>
          <p:cNvSpPr txBox="1"/>
          <p:nvPr/>
        </p:nvSpPr>
        <p:spPr>
          <a:xfrm>
            <a:off x="4876800" y="3833784"/>
            <a:ext cx="750526" cy="738664"/>
          </a:xfrm>
          <a:prstGeom prst="rect">
            <a:avLst/>
          </a:prstGeom>
          <a:noFill/>
        </p:spPr>
        <p:txBody>
          <a:bodyPr wrap="none" rtlCol="0">
            <a:spAutoFit/>
          </a:bodyPr>
          <a:lstStyle/>
          <a:p>
            <a:r>
              <a:rPr lang="en-US" sz="1400" dirty="0" smtClean="0"/>
              <a:t>8,186</a:t>
            </a:r>
          </a:p>
          <a:p>
            <a:r>
              <a:rPr lang="en-US" sz="1400" dirty="0" smtClean="0"/>
              <a:t>(2,996)</a:t>
            </a:r>
          </a:p>
          <a:p>
            <a:r>
              <a:rPr lang="en-US" sz="1400" b="1" dirty="0" smtClean="0">
                <a:solidFill>
                  <a:srgbClr val="C00000"/>
                </a:solidFill>
              </a:rPr>
              <a:t>5,190</a:t>
            </a:r>
            <a:endParaRPr lang="en-US" sz="1400" b="1" dirty="0">
              <a:solidFill>
                <a:srgbClr val="C00000"/>
              </a:solidFill>
            </a:endParaRPr>
          </a:p>
        </p:txBody>
      </p:sp>
      <p:sp>
        <p:nvSpPr>
          <p:cNvPr id="53" name="TextBox 52"/>
          <p:cNvSpPr txBox="1"/>
          <p:nvPr/>
        </p:nvSpPr>
        <p:spPr>
          <a:xfrm>
            <a:off x="4876800" y="4612238"/>
            <a:ext cx="750526" cy="738664"/>
          </a:xfrm>
          <a:prstGeom prst="rect">
            <a:avLst/>
          </a:prstGeom>
          <a:noFill/>
        </p:spPr>
        <p:txBody>
          <a:bodyPr wrap="none" rtlCol="0">
            <a:spAutoFit/>
          </a:bodyPr>
          <a:lstStyle/>
          <a:p>
            <a:r>
              <a:rPr lang="en-US" sz="1400" dirty="0" smtClean="0"/>
              <a:t>5,338</a:t>
            </a:r>
          </a:p>
          <a:p>
            <a:r>
              <a:rPr lang="en-US" sz="1400" dirty="0" smtClean="0"/>
              <a:t>(1,932)</a:t>
            </a:r>
          </a:p>
          <a:p>
            <a:r>
              <a:rPr lang="en-US" sz="1400" b="1" dirty="0" smtClean="0">
                <a:solidFill>
                  <a:srgbClr val="C00000"/>
                </a:solidFill>
              </a:rPr>
              <a:t>3,406</a:t>
            </a:r>
            <a:endParaRPr lang="en-US" sz="1400" b="1" dirty="0">
              <a:solidFill>
                <a:srgbClr val="C00000"/>
              </a:solidFill>
            </a:endParaRPr>
          </a:p>
        </p:txBody>
      </p:sp>
      <p:sp>
        <p:nvSpPr>
          <p:cNvPr id="54" name="TextBox 53"/>
          <p:cNvSpPr txBox="1"/>
          <p:nvPr/>
        </p:nvSpPr>
        <p:spPr>
          <a:xfrm>
            <a:off x="6248400" y="1295400"/>
            <a:ext cx="2301399" cy="584775"/>
          </a:xfrm>
          <a:prstGeom prst="rect">
            <a:avLst/>
          </a:prstGeom>
          <a:noFill/>
        </p:spPr>
        <p:txBody>
          <a:bodyPr wrap="none" rtlCol="0">
            <a:spAutoFit/>
          </a:bodyPr>
          <a:lstStyle/>
          <a:p>
            <a:pPr algn="ctr"/>
            <a:r>
              <a:rPr lang="en-US" sz="1600" b="1" dirty="0" smtClean="0"/>
              <a:t>Driving after</a:t>
            </a:r>
          </a:p>
          <a:p>
            <a:pPr algn="ctr"/>
            <a:r>
              <a:rPr lang="en-US" sz="1600" b="1" dirty="0" smtClean="0"/>
              <a:t>Drinking “Too Much”:</a:t>
            </a:r>
            <a:endParaRPr lang="en-US" sz="1600" b="1" dirty="0"/>
          </a:p>
        </p:txBody>
      </p:sp>
      <p:sp>
        <p:nvSpPr>
          <p:cNvPr id="55" name="TextBox 54"/>
          <p:cNvSpPr txBox="1"/>
          <p:nvPr/>
        </p:nvSpPr>
        <p:spPr>
          <a:xfrm>
            <a:off x="6959682" y="2133600"/>
            <a:ext cx="631904" cy="738664"/>
          </a:xfrm>
          <a:prstGeom prst="rect">
            <a:avLst/>
          </a:prstGeom>
          <a:noFill/>
        </p:spPr>
        <p:txBody>
          <a:bodyPr wrap="none" rtlCol="0">
            <a:spAutoFit/>
          </a:bodyPr>
          <a:lstStyle/>
          <a:p>
            <a:r>
              <a:rPr lang="en-US" sz="1400" dirty="0" smtClean="0"/>
              <a:t>1,411</a:t>
            </a:r>
          </a:p>
          <a:p>
            <a:r>
              <a:rPr lang="en-US" sz="1400" dirty="0" smtClean="0"/>
              <a:t>(155)</a:t>
            </a:r>
          </a:p>
          <a:p>
            <a:r>
              <a:rPr lang="en-US" sz="1400" b="1" dirty="0" smtClean="0">
                <a:solidFill>
                  <a:srgbClr val="C00000"/>
                </a:solidFill>
              </a:rPr>
              <a:t>1,256</a:t>
            </a:r>
            <a:endParaRPr lang="en-US" sz="1400" b="1" dirty="0">
              <a:solidFill>
                <a:srgbClr val="C00000"/>
              </a:solidFill>
            </a:endParaRPr>
          </a:p>
        </p:txBody>
      </p:sp>
      <p:sp>
        <p:nvSpPr>
          <p:cNvPr id="56" name="TextBox 55"/>
          <p:cNvSpPr txBox="1"/>
          <p:nvPr/>
        </p:nvSpPr>
        <p:spPr>
          <a:xfrm>
            <a:off x="7010400" y="2963361"/>
            <a:ext cx="482824" cy="738664"/>
          </a:xfrm>
          <a:prstGeom prst="rect">
            <a:avLst/>
          </a:prstGeom>
          <a:noFill/>
        </p:spPr>
        <p:txBody>
          <a:bodyPr wrap="none" rtlCol="0">
            <a:spAutoFit/>
          </a:bodyPr>
          <a:lstStyle/>
          <a:p>
            <a:r>
              <a:rPr lang="en-US" sz="1400" dirty="0" smtClean="0"/>
              <a:t>108</a:t>
            </a:r>
          </a:p>
          <a:p>
            <a:r>
              <a:rPr lang="en-US" sz="1400" dirty="0" smtClean="0"/>
              <a:t>(0)</a:t>
            </a:r>
          </a:p>
          <a:p>
            <a:r>
              <a:rPr lang="en-US" sz="1400" b="1" dirty="0" smtClean="0">
                <a:solidFill>
                  <a:srgbClr val="C00000"/>
                </a:solidFill>
              </a:rPr>
              <a:t>108</a:t>
            </a:r>
            <a:endParaRPr lang="en-US" sz="1400" b="1" dirty="0">
              <a:solidFill>
                <a:srgbClr val="C00000"/>
              </a:solidFill>
            </a:endParaRPr>
          </a:p>
        </p:txBody>
      </p:sp>
      <p:sp>
        <p:nvSpPr>
          <p:cNvPr id="57" name="TextBox 56"/>
          <p:cNvSpPr txBox="1"/>
          <p:nvPr/>
        </p:nvSpPr>
        <p:spPr>
          <a:xfrm>
            <a:off x="7010400" y="3833784"/>
            <a:ext cx="561372" cy="738664"/>
          </a:xfrm>
          <a:prstGeom prst="rect">
            <a:avLst/>
          </a:prstGeom>
          <a:noFill/>
        </p:spPr>
        <p:txBody>
          <a:bodyPr wrap="none" rtlCol="0">
            <a:spAutoFit/>
          </a:bodyPr>
          <a:lstStyle/>
          <a:p>
            <a:r>
              <a:rPr lang="en-US" sz="1400" dirty="0" smtClean="0"/>
              <a:t>169</a:t>
            </a:r>
          </a:p>
          <a:p>
            <a:r>
              <a:rPr lang="en-US" sz="1400" dirty="0" smtClean="0"/>
              <a:t>(-46)</a:t>
            </a:r>
          </a:p>
          <a:p>
            <a:r>
              <a:rPr lang="en-US" sz="1400" b="1" dirty="0" smtClean="0">
                <a:solidFill>
                  <a:srgbClr val="C00000"/>
                </a:solidFill>
              </a:rPr>
              <a:t>215</a:t>
            </a:r>
            <a:endParaRPr lang="en-US" sz="1400" b="1" dirty="0">
              <a:solidFill>
                <a:srgbClr val="C00000"/>
              </a:solidFill>
            </a:endParaRPr>
          </a:p>
        </p:txBody>
      </p:sp>
      <p:sp>
        <p:nvSpPr>
          <p:cNvPr id="58" name="TextBox 57"/>
          <p:cNvSpPr txBox="1"/>
          <p:nvPr/>
        </p:nvSpPr>
        <p:spPr>
          <a:xfrm>
            <a:off x="7086600" y="4612238"/>
            <a:ext cx="463075" cy="738664"/>
          </a:xfrm>
          <a:prstGeom prst="rect">
            <a:avLst/>
          </a:prstGeom>
          <a:noFill/>
        </p:spPr>
        <p:txBody>
          <a:bodyPr wrap="none" rtlCol="0">
            <a:spAutoFit/>
          </a:bodyPr>
          <a:lstStyle/>
          <a:p>
            <a:r>
              <a:rPr lang="en-US" sz="1400" dirty="0" smtClean="0"/>
              <a:t>111</a:t>
            </a:r>
          </a:p>
          <a:p>
            <a:r>
              <a:rPr lang="en-US" sz="1400" dirty="0" smtClean="0"/>
              <a:t>(0)</a:t>
            </a:r>
          </a:p>
          <a:p>
            <a:r>
              <a:rPr lang="en-US" sz="1400" b="1" dirty="0" smtClean="0">
                <a:solidFill>
                  <a:srgbClr val="C00000"/>
                </a:solidFill>
              </a:rPr>
              <a:t>111</a:t>
            </a:r>
            <a:endParaRPr lang="en-US" sz="1400" b="1" dirty="0">
              <a:solidFill>
                <a:srgbClr val="C00000"/>
              </a:solidFill>
            </a:endParaRPr>
          </a:p>
        </p:txBody>
      </p:sp>
      <p:sp>
        <p:nvSpPr>
          <p:cNvPr id="14" name="TextBox 13"/>
          <p:cNvSpPr txBox="1"/>
          <p:nvPr/>
        </p:nvSpPr>
        <p:spPr>
          <a:xfrm>
            <a:off x="2767443" y="5605046"/>
            <a:ext cx="5077031" cy="338554"/>
          </a:xfrm>
          <a:prstGeom prst="rect">
            <a:avLst/>
          </a:prstGeom>
          <a:noFill/>
        </p:spPr>
        <p:txBody>
          <a:bodyPr wrap="none" rtlCol="0">
            <a:spAutoFit/>
          </a:bodyPr>
          <a:lstStyle/>
          <a:p>
            <a:r>
              <a:rPr lang="en-US" sz="1600" dirty="0" smtClean="0"/>
              <a:t>(City with population of 100,000 with 53,100 drinkers.)</a:t>
            </a:r>
            <a:endParaRPr lang="en-US" sz="1600" dirty="0"/>
          </a:p>
        </p:txBody>
      </p:sp>
      <p:sp>
        <p:nvSpPr>
          <p:cNvPr id="23" name="Right Arrow 22"/>
          <p:cNvSpPr/>
          <p:nvPr/>
        </p:nvSpPr>
        <p:spPr>
          <a:xfrm>
            <a:off x="3979528" y="3429000"/>
            <a:ext cx="440072" cy="2689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Arrow 62"/>
          <p:cNvSpPr/>
          <p:nvPr/>
        </p:nvSpPr>
        <p:spPr>
          <a:xfrm>
            <a:off x="6113128" y="3464843"/>
            <a:ext cx="440072" cy="2689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2286000" y="3429000"/>
            <a:ext cx="440072" cy="2689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72000" y="1925107"/>
            <a:ext cx="3352800" cy="11228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572000" y="4419600"/>
            <a:ext cx="3352800" cy="11228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572000" y="2763307"/>
            <a:ext cx="3352800" cy="112289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572000" y="3601507"/>
            <a:ext cx="3352800" cy="112289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77200" y="2173069"/>
            <a:ext cx="832279" cy="646331"/>
          </a:xfrm>
          <a:prstGeom prst="rect">
            <a:avLst/>
          </a:prstGeom>
          <a:noFill/>
        </p:spPr>
        <p:txBody>
          <a:bodyPr wrap="none" rtlCol="0">
            <a:spAutoFit/>
          </a:bodyPr>
          <a:lstStyle/>
          <a:p>
            <a:pPr algn="ctr"/>
            <a:r>
              <a:rPr lang="en-US" sz="1200" dirty="0" smtClean="0"/>
              <a:t>Total</a:t>
            </a:r>
          </a:p>
          <a:p>
            <a:pPr algn="ctr"/>
            <a:r>
              <a:rPr lang="en-US" sz="1200" dirty="0" smtClean="0"/>
              <a:t>(Context)</a:t>
            </a:r>
          </a:p>
          <a:p>
            <a:pPr algn="ctr"/>
            <a:r>
              <a:rPr lang="en-US" sz="1200" dirty="0" smtClean="0"/>
              <a:t>Exposure</a:t>
            </a:r>
            <a:endParaRPr lang="en-US" sz="1200" dirty="0"/>
          </a:p>
        </p:txBody>
      </p:sp>
    </p:spTree>
    <p:extLst>
      <p:ext uri="{BB962C8B-B14F-4D97-AF65-F5344CB8AC3E}">
        <p14:creationId xmlns:p14="http://schemas.microsoft.com/office/powerpoint/2010/main" val="4490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fade">
                                      <p:cBhvr>
                                        <p:cTn id="35" dur="2000"/>
                                        <p:tgtEl>
                                          <p:spTgt spid="16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5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fade">
                                      <p:cBhvr>
                                        <p:cTn id="105" dur="500"/>
                                        <p:tgtEl>
                                          <p:spTgt spid="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P spid="25" grpId="0" animBg="1"/>
      <p:bldP spid="26" grpId="0"/>
      <p:bldP spid="29" grpId="0"/>
      <p:bldP spid="166" grpId="0"/>
      <p:bldP spid="45" grpId="0"/>
      <p:bldP spid="12" grpId="0"/>
      <p:bldP spid="46" grpId="0"/>
      <p:bldP spid="47" grpId="0"/>
      <p:bldP spid="48" grpId="0"/>
      <p:bldP spid="49" grpId="0"/>
      <p:bldP spid="50" grpId="0"/>
      <p:bldP spid="51" grpId="0"/>
      <p:bldP spid="52" grpId="0"/>
      <p:bldP spid="53" grpId="0"/>
      <p:bldP spid="54" grpId="0"/>
      <p:bldP spid="55" grpId="0"/>
      <p:bldP spid="56" grpId="0"/>
      <p:bldP spid="57" grpId="0"/>
      <p:bldP spid="58" grpId="0"/>
      <p:bldP spid="23" grpId="0" animBg="1"/>
      <p:bldP spid="63" grpId="0" animBg="1"/>
      <p:bldP spid="64" grpId="0" animBg="1"/>
      <p:bldP spid="3" grpId="0" animBg="1"/>
      <p:bldP spid="35" grpId="0" animBg="1"/>
      <p:bldP spid="36" grpId="0" animBg="1"/>
      <p:bldP spid="3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5788069" cy="646331"/>
          </a:xfrm>
          <a:prstGeom prst="rect">
            <a:avLst/>
          </a:prstGeom>
          <a:noFill/>
        </p:spPr>
        <p:txBody>
          <a:bodyPr wrap="square" rtlCol="0">
            <a:spAutoFit/>
          </a:bodyPr>
          <a:lstStyle/>
          <a:p>
            <a:r>
              <a:rPr lang="en-US" sz="2000" dirty="0" smtClean="0"/>
              <a:t>Risk Exposures for Drinking and Drunken Driving</a:t>
            </a:r>
          </a:p>
          <a:p>
            <a:pPr algn="ctr"/>
            <a:r>
              <a:rPr lang="en-US" sz="1600" dirty="0" smtClean="0"/>
              <a:t>(6 months, all other things being equal . . . )</a:t>
            </a:r>
          </a:p>
        </p:txBody>
      </p:sp>
      <p:sp>
        <p:nvSpPr>
          <p:cNvPr id="17" name="Rectangle 16"/>
          <p:cNvSpPr/>
          <p:nvPr/>
        </p:nvSpPr>
        <p:spPr>
          <a:xfrm>
            <a:off x="7620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4211" y="2223879"/>
            <a:ext cx="1080744"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19" name="Rectangle 18"/>
          <p:cNvSpPr/>
          <p:nvPr/>
        </p:nvSpPr>
        <p:spPr>
          <a:xfrm>
            <a:off x="7620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7522" y="4683778"/>
            <a:ext cx="754117" cy="351772"/>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7620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79745" y="3876104"/>
            <a:ext cx="1149674" cy="284693"/>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25" name="Rectangle 24"/>
          <p:cNvSpPr/>
          <p:nvPr/>
        </p:nvSpPr>
        <p:spPr>
          <a:xfrm>
            <a:off x="762000" y="29718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77902" y="3048000"/>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sp>
        <p:nvSpPr>
          <p:cNvPr id="29" name="TextBox 28"/>
          <p:cNvSpPr txBox="1"/>
          <p:nvPr/>
        </p:nvSpPr>
        <p:spPr>
          <a:xfrm>
            <a:off x="9706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Used:</a:t>
            </a:r>
            <a:endParaRPr lang="en-US" sz="1600" b="1" dirty="0"/>
          </a:p>
        </p:txBody>
      </p:sp>
      <p:sp>
        <p:nvSpPr>
          <p:cNvPr id="166" name="Text Box 6"/>
          <p:cNvSpPr txBox="1">
            <a:spLocks noChangeArrowheads="1"/>
          </p:cNvSpPr>
          <p:nvPr/>
        </p:nvSpPr>
        <p:spPr bwMode="auto">
          <a:xfrm>
            <a:off x="2667000" y="6413956"/>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Gruenewald, P.J., Remer, L.R.  The social ecology of dinking and drunken driving. In preparation, </a:t>
            </a:r>
            <a:r>
              <a:rPr lang="en-US" sz="800" i="1" dirty="0" smtClean="0">
                <a:latin typeface="+mn-lt"/>
              </a:rPr>
              <a:t>Addiction</a:t>
            </a:r>
            <a:r>
              <a:rPr lang="en-US" sz="800" dirty="0" smtClean="0">
                <a:latin typeface="+mn-lt"/>
              </a:rPr>
              <a:t>, 2015.</a:t>
            </a:r>
          </a:p>
        </p:txBody>
      </p:sp>
      <p:sp>
        <p:nvSpPr>
          <p:cNvPr id="49" name="TextBox 48"/>
          <p:cNvSpPr txBox="1"/>
          <p:nvPr/>
        </p:nvSpPr>
        <p:spPr>
          <a:xfrm>
            <a:off x="2616844" y="1566446"/>
            <a:ext cx="696024" cy="338554"/>
          </a:xfrm>
          <a:prstGeom prst="rect">
            <a:avLst/>
          </a:prstGeom>
          <a:noFill/>
        </p:spPr>
        <p:txBody>
          <a:bodyPr wrap="none" rtlCol="0">
            <a:spAutoFit/>
          </a:bodyPr>
          <a:lstStyle/>
          <a:p>
            <a:pPr algn="ctr"/>
            <a:r>
              <a:rPr lang="en-US" sz="1600" b="1" dirty="0" smtClean="0"/>
              <a:t>DAD:</a:t>
            </a:r>
            <a:endParaRPr lang="en-US" sz="1600" b="1" dirty="0"/>
          </a:p>
        </p:txBody>
      </p:sp>
      <p:sp>
        <p:nvSpPr>
          <p:cNvPr id="50" name="TextBox 49"/>
          <p:cNvSpPr txBox="1"/>
          <p:nvPr/>
        </p:nvSpPr>
        <p:spPr>
          <a:xfrm>
            <a:off x="2500719" y="2133600"/>
            <a:ext cx="836576" cy="738664"/>
          </a:xfrm>
          <a:prstGeom prst="rect">
            <a:avLst/>
          </a:prstGeom>
          <a:noFill/>
        </p:spPr>
        <p:txBody>
          <a:bodyPr wrap="none" rtlCol="0">
            <a:spAutoFit/>
          </a:bodyPr>
          <a:lstStyle/>
          <a:p>
            <a:r>
              <a:rPr lang="en-US" sz="1400" dirty="0" smtClean="0"/>
              <a:t>68,243</a:t>
            </a:r>
          </a:p>
          <a:p>
            <a:r>
              <a:rPr lang="en-US" sz="1400" dirty="0" smtClean="0"/>
              <a:t>(11,123)</a:t>
            </a:r>
          </a:p>
          <a:p>
            <a:r>
              <a:rPr lang="en-US" sz="1400" b="1" dirty="0" smtClean="0">
                <a:solidFill>
                  <a:srgbClr val="C00000"/>
                </a:solidFill>
              </a:rPr>
              <a:t>57,120</a:t>
            </a:r>
            <a:endParaRPr lang="en-US" sz="1400" b="1" dirty="0">
              <a:solidFill>
                <a:srgbClr val="C00000"/>
              </a:solidFill>
            </a:endParaRPr>
          </a:p>
        </p:txBody>
      </p:sp>
      <p:sp>
        <p:nvSpPr>
          <p:cNvPr id="51" name="TextBox 50"/>
          <p:cNvSpPr txBox="1"/>
          <p:nvPr/>
        </p:nvSpPr>
        <p:spPr>
          <a:xfrm>
            <a:off x="2639383" y="2963361"/>
            <a:ext cx="631904" cy="738664"/>
          </a:xfrm>
          <a:prstGeom prst="rect">
            <a:avLst/>
          </a:prstGeom>
          <a:noFill/>
        </p:spPr>
        <p:txBody>
          <a:bodyPr wrap="none" rtlCol="0">
            <a:spAutoFit/>
          </a:bodyPr>
          <a:lstStyle/>
          <a:p>
            <a:r>
              <a:rPr lang="en-US" sz="1400" dirty="0" smtClean="0"/>
              <a:t>5,250</a:t>
            </a:r>
          </a:p>
          <a:p>
            <a:r>
              <a:rPr lang="en-US" sz="1400" dirty="0" smtClean="0"/>
              <a:t>(320)</a:t>
            </a:r>
          </a:p>
          <a:p>
            <a:r>
              <a:rPr lang="en-US" sz="1400" b="1" dirty="0" smtClean="0">
                <a:solidFill>
                  <a:srgbClr val="C00000"/>
                </a:solidFill>
              </a:rPr>
              <a:t>4,930</a:t>
            </a:r>
            <a:endParaRPr lang="en-US" sz="1400" b="1" dirty="0">
              <a:solidFill>
                <a:srgbClr val="C00000"/>
              </a:solidFill>
            </a:endParaRPr>
          </a:p>
        </p:txBody>
      </p:sp>
      <p:sp>
        <p:nvSpPr>
          <p:cNvPr id="52" name="TextBox 51"/>
          <p:cNvSpPr txBox="1"/>
          <p:nvPr/>
        </p:nvSpPr>
        <p:spPr>
          <a:xfrm>
            <a:off x="2630815" y="3833784"/>
            <a:ext cx="750526" cy="738664"/>
          </a:xfrm>
          <a:prstGeom prst="rect">
            <a:avLst/>
          </a:prstGeom>
          <a:noFill/>
        </p:spPr>
        <p:txBody>
          <a:bodyPr wrap="none" rtlCol="0">
            <a:spAutoFit/>
          </a:bodyPr>
          <a:lstStyle/>
          <a:p>
            <a:r>
              <a:rPr lang="en-US" sz="1400" dirty="0" smtClean="0"/>
              <a:t>8,186</a:t>
            </a:r>
          </a:p>
          <a:p>
            <a:r>
              <a:rPr lang="en-US" sz="1400" dirty="0" smtClean="0"/>
              <a:t>(2,996)</a:t>
            </a:r>
          </a:p>
          <a:p>
            <a:r>
              <a:rPr lang="en-US" sz="1400" b="1" dirty="0" smtClean="0">
                <a:solidFill>
                  <a:srgbClr val="C00000"/>
                </a:solidFill>
              </a:rPr>
              <a:t>5,190</a:t>
            </a:r>
            <a:endParaRPr lang="en-US" sz="1400" b="1" dirty="0">
              <a:solidFill>
                <a:srgbClr val="C00000"/>
              </a:solidFill>
            </a:endParaRPr>
          </a:p>
        </p:txBody>
      </p:sp>
      <p:sp>
        <p:nvSpPr>
          <p:cNvPr id="53" name="TextBox 52"/>
          <p:cNvSpPr txBox="1"/>
          <p:nvPr/>
        </p:nvSpPr>
        <p:spPr>
          <a:xfrm>
            <a:off x="2667000" y="4612238"/>
            <a:ext cx="750526" cy="738664"/>
          </a:xfrm>
          <a:prstGeom prst="rect">
            <a:avLst/>
          </a:prstGeom>
          <a:noFill/>
        </p:spPr>
        <p:txBody>
          <a:bodyPr wrap="none" rtlCol="0">
            <a:spAutoFit/>
          </a:bodyPr>
          <a:lstStyle/>
          <a:p>
            <a:r>
              <a:rPr lang="en-US" sz="1400" dirty="0" smtClean="0"/>
              <a:t>5,338</a:t>
            </a:r>
          </a:p>
          <a:p>
            <a:r>
              <a:rPr lang="en-US" sz="1400" dirty="0" smtClean="0"/>
              <a:t>(1,932)</a:t>
            </a:r>
          </a:p>
          <a:p>
            <a:r>
              <a:rPr lang="en-US" sz="1400" b="1" dirty="0" smtClean="0">
                <a:solidFill>
                  <a:srgbClr val="C00000"/>
                </a:solidFill>
              </a:rPr>
              <a:t>3,406</a:t>
            </a:r>
            <a:endParaRPr lang="en-US" sz="1400" b="1" dirty="0">
              <a:solidFill>
                <a:srgbClr val="C00000"/>
              </a:solidFill>
            </a:endParaRPr>
          </a:p>
        </p:txBody>
      </p:sp>
      <p:sp>
        <p:nvSpPr>
          <p:cNvPr id="54" name="TextBox 53"/>
          <p:cNvSpPr txBox="1"/>
          <p:nvPr/>
        </p:nvSpPr>
        <p:spPr>
          <a:xfrm>
            <a:off x="3581400" y="1566446"/>
            <a:ext cx="720069" cy="338554"/>
          </a:xfrm>
          <a:prstGeom prst="rect">
            <a:avLst/>
          </a:prstGeom>
          <a:noFill/>
        </p:spPr>
        <p:txBody>
          <a:bodyPr wrap="none" rtlCol="0">
            <a:spAutoFit/>
          </a:bodyPr>
          <a:lstStyle/>
          <a:p>
            <a:pPr algn="ctr"/>
            <a:r>
              <a:rPr lang="en-US" sz="1600" b="1" dirty="0" err="1" smtClean="0"/>
              <a:t>Dtoo</a:t>
            </a:r>
            <a:r>
              <a:rPr lang="en-US" sz="1600" b="1" dirty="0" smtClean="0"/>
              <a:t>:</a:t>
            </a:r>
            <a:endParaRPr lang="en-US" sz="1600" b="1" dirty="0"/>
          </a:p>
        </p:txBody>
      </p:sp>
      <p:sp>
        <p:nvSpPr>
          <p:cNvPr id="55" name="TextBox 54"/>
          <p:cNvSpPr txBox="1"/>
          <p:nvPr/>
        </p:nvSpPr>
        <p:spPr>
          <a:xfrm>
            <a:off x="3641151" y="2133600"/>
            <a:ext cx="631904" cy="738664"/>
          </a:xfrm>
          <a:prstGeom prst="rect">
            <a:avLst/>
          </a:prstGeom>
          <a:noFill/>
        </p:spPr>
        <p:txBody>
          <a:bodyPr wrap="none" rtlCol="0">
            <a:spAutoFit/>
          </a:bodyPr>
          <a:lstStyle/>
          <a:p>
            <a:r>
              <a:rPr lang="en-US" sz="1400" dirty="0" smtClean="0"/>
              <a:t>1,411</a:t>
            </a:r>
          </a:p>
          <a:p>
            <a:r>
              <a:rPr lang="en-US" sz="1400" dirty="0" smtClean="0"/>
              <a:t>(155)</a:t>
            </a:r>
          </a:p>
          <a:p>
            <a:r>
              <a:rPr lang="en-US" sz="1400" b="1" dirty="0" smtClean="0">
                <a:solidFill>
                  <a:srgbClr val="C00000"/>
                </a:solidFill>
              </a:rPr>
              <a:t>1,256</a:t>
            </a:r>
            <a:endParaRPr lang="en-US" sz="1400" b="1" dirty="0">
              <a:solidFill>
                <a:srgbClr val="C00000"/>
              </a:solidFill>
            </a:endParaRPr>
          </a:p>
        </p:txBody>
      </p:sp>
      <p:sp>
        <p:nvSpPr>
          <p:cNvPr id="56" name="TextBox 55"/>
          <p:cNvSpPr txBox="1"/>
          <p:nvPr/>
        </p:nvSpPr>
        <p:spPr>
          <a:xfrm>
            <a:off x="3810000" y="2963361"/>
            <a:ext cx="482824" cy="738664"/>
          </a:xfrm>
          <a:prstGeom prst="rect">
            <a:avLst/>
          </a:prstGeom>
          <a:noFill/>
        </p:spPr>
        <p:txBody>
          <a:bodyPr wrap="none" rtlCol="0">
            <a:spAutoFit/>
          </a:bodyPr>
          <a:lstStyle/>
          <a:p>
            <a:r>
              <a:rPr lang="en-US" sz="1400" dirty="0" smtClean="0"/>
              <a:t>108</a:t>
            </a:r>
          </a:p>
          <a:p>
            <a:r>
              <a:rPr lang="en-US" sz="1400" dirty="0" smtClean="0"/>
              <a:t>(0)</a:t>
            </a:r>
          </a:p>
          <a:p>
            <a:r>
              <a:rPr lang="en-US" sz="1400" b="1" dirty="0" smtClean="0">
                <a:solidFill>
                  <a:srgbClr val="C00000"/>
                </a:solidFill>
              </a:rPr>
              <a:t>108</a:t>
            </a:r>
            <a:endParaRPr lang="en-US" sz="1400" b="1" dirty="0">
              <a:solidFill>
                <a:srgbClr val="C00000"/>
              </a:solidFill>
            </a:endParaRPr>
          </a:p>
        </p:txBody>
      </p:sp>
      <p:sp>
        <p:nvSpPr>
          <p:cNvPr id="57" name="TextBox 56"/>
          <p:cNvSpPr txBox="1"/>
          <p:nvPr/>
        </p:nvSpPr>
        <p:spPr>
          <a:xfrm>
            <a:off x="3819401" y="3833784"/>
            <a:ext cx="561372" cy="738664"/>
          </a:xfrm>
          <a:prstGeom prst="rect">
            <a:avLst/>
          </a:prstGeom>
          <a:noFill/>
        </p:spPr>
        <p:txBody>
          <a:bodyPr wrap="none" rtlCol="0">
            <a:spAutoFit/>
          </a:bodyPr>
          <a:lstStyle/>
          <a:p>
            <a:r>
              <a:rPr lang="en-US" sz="1400" dirty="0" smtClean="0"/>
              <a:t>169</a:t>
            </a:r>
          </a:p>
          <a:p>
            <a:r>
              <a:rPr lang="en-US" sz="1400" dirty="0" smtClean="0"/>
              <a:t>(-46)</a:t>
            </a:r>
          </a:p>
          <a:p>
            <a:r>
              <a:rPr lang="en-US" sz="1400" b="1" dirty="0" smtClean="0">
                <a:solidFill>
                  <a:srgbClr val="C00000"/>
                </a:solidFill>
              </a:rPr>
              <a:t>215</a:t>
            </a:r>
            <a:endParaRPr lang="en-US" sz="1400" b="1" dirty="0">
              <a:solidFill>
                <a:srgbClr val="C00000"/>
              </a:solidFill>
            </a:endParaRPr>
          </a:p>
        </p:txBody>
      </p:sp>
      <p:sp>
        <p:nvSpPr>
          <p:cNvPr id="58" name="TextBox 57"/>
          <p:cNvSpPr txBox="1"/>
          <p:nvPr/>
        </p:nvSpPr>
        <p:spPr>
          <a:xfrm>
            <a:off x="3860717" y="4612238"/>
            <a:ext cx="463075" cy="738664"/>
          </a:xfrm>
          <a:prstGeom prst="rect">
            <a:avLst/>
          </a:prstGeom>
          <a:noFill/>
        </p:spPr>
        <p:txBody>
          <a:bodyPr wrap="none" rtlCol="0">
            <a:spAutoFit/>
          </a:bodyPr>
          <a:lstStyle/>
          <a:p>
            <a:r>
              <a:rPr lang="en-US" sz="1400" dirty="0" smtClean="0"/>
              <a:t>111</a:t>
            </a:r>
          </a:p>
          <a:p>
            <a:r>
              <a:rPr lang="en-US" sz="1400" dirty="0" smtClean="0"/>
              <a:t>(0)</a:t>
            </a:r>
          </a:p>
          <a:p>
            <a:r>
              <a:rPr lang="en-US" sz="1400" b="1" dirty="0" smtClean="0">
                <a:solidFill>
                  <a:srgbClr val="C00000"/>
                </a:solidFill>
              </a:rPr>
              <a:t>111</a:t>
            </a:r>
            <a:endParaRPr lang="en-US" sz="1400" b="1" dirty="0">
              <a:solidFill>
                <a:srgbClr val="C00000"/>
              </a:solidFill>
            </a:endParaRPr>
          </a:p>
        </p:txBody>
      </p:sp>
      <p:sp>
        <p:nvSpPr>
          <p:cNvPr id="14" name="TextBox 13"/>
          <p:cNvSpPr txBox="1"/>
          <p:nvPr/>
        </p:nvSpPr>
        <p:spPr>
          <a:xfrm>
            <a:off x="2743200" y="5605046"/>
            <a:ext cx="5077031" cy="338554"/>
          </a:xfrm>
          <a:prstGeom prst="rect">
            <a:avLst/>
          </a:prstGeom>
          <a:noFill/>
        </p:spPr>
        <p:txBody>
          <a:bodyPr wrap="none" rtlCol="0">
            <a:spAutoFit/>
          </a:bodyPr>
          <a:lstStyle/>
          <a:p>
            <a:r>
              <a:rPr lang="en-US" sz="1600" dirty="0" smtClean="0"/>
              <a:t>(City with population of 100,000 with 53,100 drinkers.)</a:t>
            </a:r>
            <a:endParaRPr lang="en-US" sz="1600" dirty="0"/>
          </a:p>
        </p:txBody>
      </p:sp>
      <p:sp>
        <p:nvSpPr>
          <p:cNvPr id="38" name="TextBox 37"/>
          <p:cNvSpPr txBox="1"/>
          <p:nvPr/>
        </p:nvSpPr>
        <p:spPr>
          <a:xfrm>
            <a:off x="4625496" y="1566446"/>
            <a:ext cx="1165704" cy="338554"/>
          </a:xfrm>
          <a:prstGeom prst="rect">
            <a:avLst/>
          </a:prstGeom>
          <a:noFill/>
        </p:spPr>
        <p:txBody>
          <a:bodyPr wrap="none" rtlCol="0">
            <a:spAutoFit/>
          </a:bodyPr>
          <a:lstStyle/>
          <a:p>
            <a:pPr algn="ctr"/>
            <a:r>
              <a:rPr lang="en-US" sz="1600" b="1" dirty="0" smtClean="0"/>
              <a:t>Premises:</a:t>
            </a:r>
            <a:endParaRPr lang="en-US" sz="1600" b="1" dirty="0"/>
          </a:p>
        </p:txBody>
      </p:sp>
      <p:sp>
        <p:nvSpPr>
          <p:cNvPr id="39" name="TextBox 38"/>
          <p:cNvSpPr txBox="1"/>
          <p:nvPr/>
        </p:nvSpPr>
        <p:spPr>
          <a:xfrm>
            <a:off x="4831863" y="2133600"/>
            <a:ext cx="731290" cy="307777"/>
          </a:xfrm>
          <a:prstGeom prst="rect">
            <a:avLst/>
          </a:prstGeom>
          <a:noFill/>
        </p:spPr>
        <p:txBody>
          <a:bodyPr wrap="none" rtlCol="0">
            <a:spAutoFit/>
          </a:bodyPr>
          <a:lstStyle/>
          <a:p>
            <a:r>
              <a:rPr lang="en-US" sz="1400" dirty="0" smtClean="0"/>
              <a:t>18,683</a:t>
            </a:r>
            <a:endParaRPr lang="en-US" sz="1400" b="1" dirty="0">
              <a:solidFill>
                <a:srgbClr val="C00000"/>
              </a:solidFill>
            </a:endParaRPr>
          </a:p>
        </p:txBody>
      </p:sp>
      <p:sp>
        <p:nvSpPr>
          <p:cNvPr id="40" name="TextBox 39"/>
          <p:cNvSpPr txBox="1"/>
          <p:nvPr/>
        </p:nvSpPr>
        <p:spPr>
          <a:xfrm>
            <a:off x="5000712" y="2963361"/>
            <a:ext cx="383438" cy="307777"/>
          </a:xfrm>
          <a:prstGeom prst="rect">
            <a:avLst/>
          </a:prstGeom>
          <a:noFill/>
        </p:spPr>
        <p:txBody>
          <a:bodyPr wrap="none" rtlCol="0">
            <a:spAutoFit/>
          </a:bodyPr>
          <a:lstStyle/>
          <a:p>
            <a:r>
              <a:rPr lang="en-US" sz="1400" dirty="0" smtClean="0"/>
              <a:t>15</a:t>
            </a:r>
            <a:endParaRPr lang="en-US" sz="1400" b="1" dirty="0">
              <a:solidFill>
                <a:srgbClr val="C00000"/>
              </a:solidFill>
            </a:endParaRPr>
          </a:p>
        </p:txBody>
      </p:sp>
      <p:sp>
        <p:nvSpPr>
          <p:cNvPr id="41" name="TextBox 40"/>
          <p:cNvSpPr txBox="1"/>
          <p:nvPr/>
        </p:nvSpPr>
        <p:spPr>
          <a:xfrm>
            <a:off x="5010113" y="3833784"/>
            <a:ext cx="482824" cy="307777"/>
          </a:xfrm>
          <a:prstGeom prst="rect">
            <a:avLst/>
          </a:prstGeom>
          <a:noFill/>
        </p:spPr>
        <p:txBody>
          <a:bodyPr wrap="none" rtlCol="0">
            <a:spAutoFit/>
          </a:bodyPr>
          <a:lstStyle/>
          <a:p>
            <a:r>
              <a:rPr lang="en-US" sz="1400" dirty="0" smtClean="0"/>
              <a:t>102</a:t>
            </a:r>
            <a:endParaRPr lang="en-US" sz="1400" b="1" dirty="0">
              <a:solidFill>
                <a:srgbClr val="C00000"/>
              </a:solidFill>
            </a:endParaRPr>
          </a:p>
        </p:txBody>
      </p:sp>
      <p:sp>
        <p:nvSpPr>
          <p:cNvPr id="42" name="TextBox 41"/>
          <p:cNvSpPr txBox="1"/>
          <p:nvPr/>
        </p:nvSpPr>
        <p:spPr>
          <a:xfrm>
            <a:off x="5051429" y="4612238"/>
            <a:ext cx="362600" cy="307777"/>
          </a:xfrm>
          <a:prstGeom prst="rect">
            <a:avLst/>
          </a:prstGeom>
          <a:noFill/>
        </p:spPr>
        <p:txBody>
          <a:bodyPr wrap="none" rtlCol="0">
            <a:spAutoFit/>
          </a:bodyPr>
          <a:lstStyle/>
          <a:p>
            <a:r>
              <a:rPr lang="en-US" sz="1400" dirty="0" smtClean="0"/>
              <a:t>---</a:t>
            </a:r>
            <a:endParaRPr lang="en-US" sz="1400" b="1" dirty="0">
              <a:solidFill>
                <a:srgbClr val="C00000"/>
              </a:solidFill>
            </a:endParaRPr>
          </a:p>
        </p:txBody>
      </p:sp>
      <p:sp>
        <p:nvSpPr>
          <p:cNvPr id="43" name="TextBox 42"/>
          <p:cNvSpPr txBox="1"/>
          <p:nvPr/>
        </p:nvSpPr>
        <p:spPr>
          <a:xfrm>
            <a:off x="5987691" y="1566446"/>
            <a:ext cx="889987" cy="338554"/>
          </a:xfrm>
          <a:prstGeom prst="rect">
            <a:avLst/>
          </a:prstGeom>
          <a:noFill/>
        </p:spPr>
        <p:txBody>
          <a:bodyPr wrap="none" rtlCol="0">
            <a:spAutoFit/>
          </a:bodyPr>
          <a:lstStyle/>
          <a:p>
            <a:pPr algn="ctr"/>
            <a:r>
              <a:rPr lang="en-US" sz="1600" b="1" dirty="0" smtClean="0"/>
              <a:t>DAD/P:</a:t>
            </a:r>
            <a:endParaRPr lang="en-US" sz="1600" b="1" dirty="0"/>
          </a:p>
        </p:txBody>
      </p:sp>
      <p:sp>
        <p:nvSpPr>
          <p:cNvPr id="44" name="TextBox 43"/>
          <p:cNvSpPr txBox="1"/>
          <p:nvPr/>
        </p:nvSpPr>
        <p:spPr>
          <a:xfrm>
            <a:off x="6172200" y="2133600"/>
            <a:ext cx="532518" cy="307777"/>
          </a:xfrm>
          <a:prstGeom prst="rect">
            <a:avLst/>
          </a:prstGeom>
          <a:noFill/>
        </p:spPr>
        <p:txBody>
          <a:bodyPr wrap="none" rtlCol="0">
            <a:spAutoFit/>
          </a:bodyPr>
          <a:lstStyle/>
          <a:p>
            <a:r>
              <a:rPr lang="en-US" sz="1400" dirty="0" smtClean="0"/>
              <a:t>3.65</a:t>
            </a:r>
            <a:endParaRPr lang="en-US" sz="1400" b="1" dirty="0">
              <a:solidFill>
                <a:srgbClr val="C00000"/>
              </a:solidFill>
            </a:endParaRPr>
          </a:p>
        </p:txBody>
      </p:sp>
      <p:sp>
        <p:nvSpPr>
          <p:cNvPr id="59" name="TextBox 58"/>
          <p:cNvSpPr txBox="1"/>
          <p:nvPr/>
        </p:nvSpPr>
        <p:spPr>
          <a:xfrm>
            <a:off x="6107210" y="2963361"/>
            <a:ext cx="731290" cy="307777"/>
          </a:xfrm>
          <a:prstGeom prst="rect">
            <a:avLst/>
          </a:prstGeom>
          <a:noFill/>
        </p:spPr>
        <p:txBody>
          <a:bodyPr wrap="none" rtlCol="0">
            <a:spAutoFit/>
          </a:bodyPr>
          <a:lstStyle/>
          <a:p>
            <a:r>
              <a:rPr lang="en-US" sz="1400" dirty="0" smtClean="0"/>
              <a:t>356.67</a:t>
            </a:r>
            <a:endParaRPr lang="en-US" sz="1400" dirty="0"/>
          </a:p>
        </p:txBody>
      </p:sp>
      <p:sp>
        <p:nvSpPr>
          <p:cNvPr id="60" name="TextBox 59"/>
          <p:cNvSpPr txBox="1"/>
          <p:nvPr/>
        </p:nvSpPr>
        <p:spPr>
          <a:xfrm>
            <a:off x="6172200" y="3833784"/>
            <a:ext cx="631904" cy="307777"/>
          </a:xfrm>
          <a:prstGeom prst="rect">
            <a:avLst/>
          </a:prstGeom>
          <a:noFill/>
        </p:spPr>
        <p:txBody>
          <a:bodyPr wrap="none" rtlCol="0">
            <a:spAutoFit/>
          </a:bodyPr>
          <a:lstStyle/>
          <a:p>
            <a:r>
              <a:rPr lang="en-US" sz="1400" dirty="0" smtClean="0"/>
              <a:t>80.25</a:t>
            </a:r>
            <a:endParaRPr lang="en-US" sz="1400" b="1" dirty="0">
              <a:solidFill>
                <a:srgbClr val="C00000"/>
              </a:solidFill>
            </a:endParaRPr>
          </a:p>
        </p:txBody>
      </p:sp>
      <p:sp>
        <p:nvSpPr>
          <p:cNvPr id="61" name="TextBox 60"/>
          <p:cNvSpPr txBox="1"/>
          <p:nvPr/>
        </p:nvSpPr>
        <p:spPr>
          <a:xfrm>
            <a:off x="6324600" y="4612238"/>
            <a:ext cx="362600" cy="307777"/>
          </a:xfrm>
          <a:prstGeom prst="rect">
            <a:avLst/>
          </a:prstGeom>
          <a:noFill/>
        </p:spPr>
        <p:txBody>
          <a:bodyPr wrap="none" rtlCol="0">
            <a:spAutoFit/>
          </a:bodyPr>
          <a:lstStyle/>
          <a:p>
            <a:r>
              <a:rPr lang="en-US" sz="1400" dirty="0" smtClean="0"/>
              <a:t>---</a:t>
            </a:r>
            <a:endParaRPr lang="en-US" sz="1400" b="1" dirty="0">
              <a:solidFill>
                <a:srgbClr val="C00000"/>
              </a:solidFill>
            </a:endParaRPr>
          </a:p>
        </p:txBody>
      </p:sp>
      <p:sp>
        <p:nvSpPr>
          <p:cNvPr id="62" name="TextBox 61"/>
          <p:cNvSpPr txBox="1"/>
          <p:nvPr/>
        </p:nvSpPr>
        <p:spPr>
          <a:xfrm>
            <a:off x="7086967" y="1566446"/>
            <a:ext cx="914033" cy="338554"/>
          </a:xfrm>
          <a:prstGeom prst="rect">
            <a:avLst/>
          </a:prstGeom>
          <a:noFill/>
        </p:spPr>
        <p:txBody>
          <a:bodyPr wrap="none" rtlCol="0">
            <a:spAutoFit/>
          </a:bodyPr>
          <a:lstStyle/>
          <a:p>
            <a:pPr algn="ctr"/>
            <a:r>
              <a:rPr lang="en-US" sz="1600" b="1" dirty="0" err="1" smtClean="0"/>
              <a:t>Dtoo</a:t>
            </a:r>
            <a:r>
              <a:rPr lang="en-US" sz="1600" b="1" dirty="0" smtClean="0"/>
              <a:t>/P:</a:t>
            </a:r>
            <a:endParaRPr lang="en-US" sz="1600" b="1" dirty="0"/>
          </a:p>
        </p:txBody>
      </p:sp>
      <p:sp>
        <p:nvSpPr>
          <p:cNvPr id="65" name="TextBox 64"/>
          <p:cNvSpPr txBox="1"/>
          <p:nvPr/>
        </p:nvSpPr>
        <p:spPr>
          <a:xfrm>
            <a:off x="7239882" y="2133600"/>
            <a:ext cx="532518" cy="307777"/>
          </a:xfrm>
          <a:prstGeom prst="rect">
            <a:avLst/>
          </a:prstGeom>
          <a:noFill/>
        </p:spPr>
        <p:txBody>
          <a:bodyPr wrap="none" rtlCol="0">
            <a:spAutoFit/>
          </a:bodyPr>
          <a:lstStyle/>
          <a:p>
            <a:r>
              <a:rPr lang="en-US" sz="1400" dirty="0" smtClean="0"/>
              <a:t>0.08</a:t>
            </a:r>
            <a:endParaRPr lang="en-US" sz="1400" b="1" dirty="0">
              <a:solidFill>
                <a:srgbClr val="C00000"/>
              </a:solidFill>
            </a:endParaRPr>
          </a:p>
        </p:txBody>
      </p:sp>
      <p:sp>
        <p:nvSpPr>
          <p:cNvPr id="66" name="TextBox 65"/>
          <p:cNvSpPr txBox="1"/>
          <p:nvPr/>
        </p:nvSpPr>
        <p:spPr>
          <a:xfrm>
            <a:off x="7277827" y="2963361"/>
            <a:ext cx="532518" cy="307777"/>
          </a:xfrm>
          <a:prstGeom prst="rect">
            <a:avLst/>
          </a:prstGeom>
          <a:noFill/>
        </p:spPr>
        <p:txBody>
          <a:bodyPr wrap="none" rtlCol="0">
            <a:spAutoFit/>
          </a:bodyPr>
          <a:lstStyle/>
          <a:p>
            <a:r>
              <a:rPr lang="en-US" sz="1400" dirty="0" smtClean="0"/>
              <a:t>7.20</a:t>
            </a:r>
            <a:endParaRPr lang="en-US" sz="1400" dirty="0"/>
          </a:p>
        </p:txBody>
      </p:sp>
      <p:sp>
        <p:nvSpPr>
          <p:cNvPr id="67" name="TextBox 66"/>
          <p:cNvSpPr txBox="1"/>
          <p:nvPr/>
        </p:nvSpPr>
        <p:spPr>
          <a:xfrm>
            <a:off x="7287228" y="3833784"/>
            <a:ext cx="532518" cy="307777"/>
          </a:xfrm>
          <a:prstGeom prst="rect">
            <a:avLst/>
          </a:prstGeom>
          <a:noFill/>
        </p:spPr>
        <p:txBody>
          <a:bodyPr wrap="none" rtlCol="0">
            <a:spAutoFit/>
          </a:bodyPr>
          <a:lstStyle/>
          <a:p>
            <a:r>
              <a:rPr lang="en-US" sz="1400" dirty="0" smtClean="0"/>
              <a:t>1.66</a:t>
            </a:r>
            <a:endParaRPr lang="en-US" sz="1400" b="1" dirty="0">
              <a:solidFill>
                <a:srgbClr val="C00000"/>
              </a:solidFill>
            </a:endParaRPr>
          </a:p>
        </p:txBody>
      </p:sp>
      <p:sp>
        <p:nvSpPr>
          <p:cNvPr id="68" name="TextBox 67"/>
          <p:cNvSpPr txBox="1"/>
          <p:nvPr/>
        </p:nvSpPr>
        <p:spPr>
          <a:xfrm>
            <a:off x="7409800" y="4612238"/>
            <a:ext cx="362600" cy="307777"/>
          </a:xfrm>
          <a:prstGeom prst="rect">
            <a:avLst/>
          </a:prstGeom>
          <a:noFill/>
        </p:spPr>
        <p:txBody>
          <a:bodyPr wrap="none" rtlCol="0">
            <a:spAutoFit/>
          </a:bodyPr>
          <a:lstStyle/>
          <a:p>
            <a:r>
              <a:rPr lang="en-US" sz="1400" dirty="0" smtClean="0"/>
              <a:t>---</a:t>
            </a:r>
            <a:endParaRPr lang="en-US" sz="1400" b="1" dirty="0">
              <a:solidFill>
                <a:srgbClr val="C00000"/>
              </a:solidFill>
            </a:endParaRPr>
          </a:p>
        </p:txBody>
      </p:sp>
      <p:sp>
        <p:nvSpPr>
          <p:cNvPr id="4" name="Down Arrow 3"/>
          <p:cNvSpPr/>
          <p:nvPr/>
        </p:nvSpPr>
        <p:spPr>
          <a:xfrm>
            <a:off x="6280284" y="2479402"/>
            <a:ext cx="272916" cy="45478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9" name="Down Arrow 68"/>
          <p:cNvSpPr/>
          <p:nvPr/>
        </p:nvSpPr>
        <p:spPr>
          <a:xfrm>
            <a:off x="7391400" y="2441377"/>
            <a:ext cx="272916" cy="45478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TextBox 4"/>
          <p:cNvSpPr txBox="1"/>
          <p:nvPr/>
        </p:nvSpPr>
        <p:spPr>
          <a:xfrm>
            <a:off x="6553200" y="2511623"/>
            <a:ext cx="805029" cy="307777"/>
          </a:xfrm>
          <a:prstGeom prst="rect">
            <a:avLst/>
          </a:prstGeom>
          <a:noFill/>
        </p:spPr>
        <p:txBody>
          <a:bodyPr wrap="none" rtlCol="0">
            <a:spAutoFit/>
          </a:bodyPr>
          <a:lstStyle/>
          <a:p>
            <a:r>
              <a:rPr lang="en-US" sz="1400" b="1" dirty="0" smtClean="0">
                <a:solidFill>
                  <a:srgbClr val="C00000"/>
                </a:solidFill>
              </a:rPr>
              <a:t>(~100x)</a:t>
            </a:r>
            <a:endParaRPr lang="en-US" sz="1400" b="1" dirty="0">
              <a:solidFill>
                <a:srgbClr val="C00000"/>
              </a:solidFill>
            </a:endParaRPr>
          </a:p>
        </p:txBody>
      </p:sp>
    </p:spTree>
    <p:extLst>
      <p:ext uri="{BB962C8B-B14F-4D97-AF65-F5344CB8AC3E}">
        <p14:creationId xmlns:p14="http://schemas.microsoft.com/office/powerpoint/2010/main" val="39618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2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500"/>
                                        <p:tgtEl>
                                          <p:spTgt spid="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38" grpId="0"/>
      <p:bldP spid="39" grpId="0"/>
      <p:bldP spid="40" grpId="0"/>
      <p:bldP spid="41" grpId="0"/>
      <p:bldP spid="42" grpId="0"/>
      <p:bldP spid="43" grpId="0"/>
      <p:bldP spid="44" grpId="0"/>
      <p:bldP spid="59" grpId="0"/>
      <p:bldP spid="60" grpId="0"/>
      <p:bldP spid="61" grpId="0"/>
      <p:bldP spid="62" grpId="0"/>
      <p:bldP spid="65" grpId="0"/>
      <p:bldP spid="66" grpId="0"/>
      <p:bldP spid="67" grpId="0"/>
      <p:bldP spid="68" grpId="0"/>
      <p:bldP spid="4" grpId="0" animBg="1"/>
      <p:bldP spid="69"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351" y="914400"/>
            <a:ext cx="7894049" cy="3200876"/>
          </a:xfrm>
          <a:prstGeom prst="rect">
            <a:avLst/>
          </a:prstGeom>
          <a:noFill/>
        </p:spPr>
        <p:txBody>
          <a:bodyPr wrap="square" rtlCol="0">
            <a:spAutoFit/>
          </a:bodyPr>
          <a:lstStyle/>
          <a:p>
            <a:pPr algn="ctr">
              <a:spcAft>
                <a:spcPts val="1200"/>
              </a:spcAft>
            </a:pPr>
            <a:r>
              <a:rPr lang="en-US" sz="2400" dirty="0" smtClean="0"/>
              <a:t>Some Conclusions</a:t>
            </a:r>
          </a:p>
          <a:p>
            <a:pPr marL="342900" indent="-342900">
              <a:spcAft>
                <a:spcPts val="1200"/>
              </a:spcAft>
              <a:buAutoNum type="arabicPeriod"/>
            </a:pPr>
            <a:r>
              <a:rPr lang="en-US" dirty="0" smtClean="0"/>
              <a:t>Drinking and drunken driving events are differentially associated with drinking contexts.</a:t>
            </a:r>
          </a:p>
          <a:p>
            <a:pPr marL="342900" indent="-342900">
              <a:spcAft>
                <a:spcPts val="600"/>
              </a:spcAft>
              <a:buAutoNum type="arabicPeriod"/>
            </a:pPr>
            <a:r>
              <a:rPr lang="en-US" dirty="0" smtClean="0"/>
              <a:t>They are:</a:t>
            </a:r>
          </a:p>
          <a:p>
            <a:pPr marL="800100" lvl="1" indent="-342900">
              <a:spcAft>
                <a:spcPts val="600"/>
              </a:spcAft>
              <a:buAutoNum type="alphaLcPeriod"/>
            </a:pPr>
            <a:r>
              <a:rPr lang="en-US" sz="1600" dirty="0" smtClean="0"/>
              <a:t>Broadly distributed with respect to households (low numbers per household, many households)</a:t>
            </a:r>
          </a:p>
          <a:p>
            <a:pPr marL="800100" lvl="1" indent="-342900">
              <a:spcAft>
                <a:spcPts val="1200"/>
              </a:spcAft>
              <a:buAutoNum type="alphaLcPeriod"/>
            </a:pPr>
            <a:r>
              <a:rPr lang="en-US" sz="1600" dirty="0" smtClean="0"/>
              <a:t>Sharply focused with respect to bars (high numbers per bar, few bars)</a:t>
            </a:r>
          </a:p>
          <a:p>
            <a:pPr marL="342900" indent="-342900">
              <a:spcAft>
                <a:spcPts val="600"/>
              </a:spcAft>
              <a:buAutoNum type="arabicPeriod"/>
            </a:pPr>
            <a:r>
              <a:rPr lang="en-US" dirty="0" smtClean="0"/>
              <a:t>Drinking in the home appears to be associated with the greatest number of drinking and drunken driving events.</a:t>
            </a:r>
            <a:endParaRPr lang="en-US" dirty="0"/>
          </a:p>
        </p:txBody>
      </p:sp>
      <p:sp>
        <p:nvSpPr>
          <p:cNvPr id="5" name="TextBox 4"/>
          <p:cNvSpPr txBox="1"/>
          <p:nvPr/>
        </p:nvSpPr>
        <p:spPr>
          <a:xfrm>
            <a:off x="640351" y="4343400"/>
            <a:ext cx="7970249" cy="692497"/>
          </a:xfrm>
          <a:prstGeom prst="rect">
            <a:avLst/>
          </a:prstGeom>
          <a:noFill/>
        </p:spPr>
        <p:txBody>
          <a:bodyPr wrap="square" rtlCol="0">
            <a:spAutoFit/>
          </a:bodyPr>
          <a:lstStyle/>
          <a:p>
            <a:pPr>
              <a:spcAft>
                <a:spcPts val="600"/>
              </a:spcAft>
            </a:pPr>
            <a:r>
              <a:rPr lang="en-US" u="sng" dirty="0" smtClean="0"/>
              <a:t>Is this for real</a:t>
            </a:r>
            <a:r>
              <a:rPr lang="en-US" dirty="0" smtClean="0"/>
              <a:t>?  </a:t>
            </a:r>
          </a:p>
          <a:p>
            <a:r>
              <a:rPr lang="en-US" sz="1600" dirty="0" smtClean="0"/>
              <a:t>Well . . . Geospatial models of alcohol related crashes seem to indicate that this is so.</a:t>
            </a:r>
            <a:endParaRPr lang="en-US" sz="1600" dirty="0"/>
          </a:p>
        </p:txBody>
      </p:sp>
    </p:spTree>
    <p:extLst>
      <p:ext uri="{BB962C8B-B14F-4D97-AF65-F5344CB8AC3E}">
        <p14:creationId xmlns:p14="http://schemas.microsoft.com/office/powerpoint/2010/main" val="15988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par>
                          <p:cTn id="24" fill="hold">
                            <p:stCondLst>
                              <p:cond delay="500"/>
                            </p:stCondLst>
                            <p:childTnLst>
                              <p:par>
                                <p:cTn id="25" presetID="10" presetClass="entr" presetSubtype="0" fill="hold" grpId="0" nodeType="afterEffect">
                                  <p:stCondLst>
                                    <p:cond delay="3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up Fresno CrHbdDensBars3_PopDens 2008_Mod14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97" t="6104" r="4181" b="11081"/>
          <a:stretch/>
        </p:blipFill>
        <p:spPr bwMode="auto">
          <a:xfrm>
            <a:off x="947350" y="685800"/>
            <a:ext cx="7372865" cy="5140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2667000" y="6324600"/>
            <a:ext cx="632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Lipton, R., </a:t>
            </a:r>
            <a:r>
              <a:rPr lang="en-US" sz="800" dirty="0" err="1" smtClean="0">
                <a:latin typeface="+mn-lt"/>
              </a:rPr>
              <a:t>Gruenewald</a:t>
            </a:r>
            <a:r>
              <a:rPr lang="en-US" sz="800" dirty="0" smtClean="0">
                <a:latin typeface="+mn-lt"/>
              </a:rPr>
              <a:t>, P.J., Ponicki, W.R., Remer, L.R.  Explaining ecological distributions of crash risks related to alcohol outlets.  In preparation, </a:t>
            </a:r>
            <a:r>
              <a:rPr lang="en-US" sz="800" i="1" dirty="0" smtClean="0">
                <a:latin typeface="+mn-lt"/>
              </a:rPr>
              <a:t>Journal of Studies on Alcohol and Drugs</a:t>
            </a:r>
            <a:r>
              <a:rPr lang="en-US" sz="800" dirty="0" smtClean="0">
                <a:latin typeface="+mn-lt"/>
              </a:rPr>
              <a:t>, 2015.</a:t>
            </a:r>
          </a:p>
        </p:txBody>
      </p:sp>
      <p:sp>
        <p:nvSpPr>
          <p:cNvPr id="4" name="TextBox 3"/>
          <p:cNvSpPr txBox="1"/>
          <p:nvPr/>
        </p:nvSpPr>
        <p:spPr>
          <a:xfrm>
            <a:off x="762000" y="228600"/>
            <a:ext cx="7802136" cy="369332"/>
          </a:xfrm>
          <a:prstGeom prst="rect">
            <a:avLst/>
          </a:prstGeom>
          <a:noFill/>
        </p:spPr>
        <p:txBody>
          <a:bodyPr wrap="none" rtlCol="0">
            <a:spAutoFit/>
          </a:bodyPr>
          <a:lstStyle/>
          <a:p>
            <a:r>
              <a:rPr lang="en-US" dirty="0" smtClean="0"/>
              <a:t>Posteriors from Bayesian space-time analyses of 50 cities CBG crash data</a:t>
            </a:r>
            <a:endParaRPr lang="en-US" dirty="0"/>
          </a:p>
        </p:txBody>
      </p:sp>
    </p:spTree>
    <p:extLst>
      <p:ext uri="{BB962C8B-B14F-4D97-AF65-F5344CB8AC3E}">
        <p14:creationId xmlns:p14="http://schemas.microsoft.com/office/powerpoint/2010/main" val="7203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351" y="914400"/>
            <a:ext cx="7894049" cy="4785926"/>
          </a:xfrm>
          <a:prstGeom prst="rect">
            <a:avLst/>
          </a:prstGeom>
          <a:noFill/>
        </p:spPr>
        <p:txBody>
          <a:bodyPr wrap="square" rtlCol="0">
            <a:spAutoFit/>
          </a:bodyPr>
          <a:lstStyle/>
          <a:p>
            <a:pPr algn="ctr">
              <a:spcAft>
                <a:spcPts val="0"/>
              </a:spcAft>
            </a:pPr>
            <a:r>
              <a:rPr lang="en-US" sz="2400" dirty="0" smtClean="0"/>
              <a:t>Analyses of Place of Last Drink (POLD) data</a:t>
            </a:r>
          </a:p>
          <a:p>
            <a:pPr algn="ctr">
              <a:spcAft>
                <a:spcPts val="1200"/>
              </a:spcAft>
            </a:pPr>
            <a:r>
              <a:rPr lang="en-US" sz="2400" dirty="0" smtClean="0"/>
              <a:t>also support these observations</a:t>
            </a:r>
          </a:p>
          <a:p>
            <a:pPr>
              <a:spcAft>
                <a:spcPts val="1200"/>
              </a:spcAft>
            </a:pPr>
            <a:r>
              <a:rPr lang="en-US" dirty="0" smtClean="0"/>
              <a:t>The county of Ventura California has been collecting POLD data from arrestees for the past decade or so.  Some revealing observations from one of their studies reported in 2008 shows that among arrested DUI Offenders age 21-34:</a:t>
            </a:r>
          </a:p>
          <a:p>
            <a:pPr marL="285750" indent="-285750">
              <a:spcAft>
                <a:spcPts val="1200"/>
              </a:spcAft>
              <a:buFont typeface="Arial" panose="020B0604020202020204" pitchFamily="34" charset="0"/>
              <a:buChar char="•"/>
            </a:pPr>
            <a:r>
              <a:rPr lang="en-US" dirty="0" smtClean="0"/>
              <a:t>51.9% reported they had been drinking in a private residence,</a:t>
            </a:r>
          </a:p>
          <a:p>
            <a:pPr marL="285750" indent="-285750">
              <a:spcAft>
                <a:spcPts val="1200"/>
              </a:spcAft>
              <a:buFont typeface="Arial" panose="020B0604020202020204" pitchFamily="34" charset="0"/>
              <a:buChar char="•"/>
            </a:pPr>
            <a:r>
              <a:rPr lang="en-US" dirty="0" smtClean="0"/>
              <a:t>37.0% reported they had been drinking in a Bar or Club, and</a:t>
            </a:r>
          </a:p>
          <a:p>
            <a:pPr marL="285750" indent="-285750">
              <a:spcAft>
                <a:spcPts val="1200"/>
              </a:spcAft>
              <a:buFont typeface="Arial" panose="020B0604020202020204" pitchFamily="34" charset="0"/>
              <a:buChar char="•"/>
            </a:pPr>
            <a:r>
              <a:rPr lang="en-US" dirty="0" smtClean="0"/>
              <a:t>12.8% reported they had been drinking in a restaurant.</a:t>
            </a:r>
          </a:p>
          <a:p>
            <a:pPr marL="285750" indent="-285750">
              <a:spcAft>
                <a:spcPts val="1800"/>
              </a:spcAft>
              <a:buFont typeface="Arial" panose="020B0604020202020204" pitchFamily="34" charset="0"/>
              <a:buChar char="•"/>
            </a:pPr>
            <a:r>
              <a:rPr lang="en-US" dirty="0" smtClean="0"/>
              <a:t>Underage drinkers use private residences more often.</a:t>
            </a:r>
          </a:p>
          <a:p>
            <a:pPr algn="ctr">
              <a:spcAft>
                <a:spcPts val="1200"/>
              </a:spcAft>
            </a:pPr>
            <a:r>
              <a:rPr lang="en-US" sz="2400" dirty="0" smtClean="0"/>
              <a:t>So how do we prevent drinking and drunken driving across these contexts?</a:t>
            </a:r>
            <a:endParaRPr lang="en-US" sz="2400" dirty="0"/>
          </a:p>
        </p:txBody>
      </p:sp>
      <p:sp>
        <p:nvSpPr>
          <p:cNvPr id="3" name="Text Box 6"/>
          <p:cNvSpPr txBox="1">
            <a:spLocks noChangeArrowheads="1"/>
          </p:cNvSpPr>
          <p:nvPr/>
        </p:nvSpPr>
        <p:spPr bwMode="auto">
          <a:xfrm>
            <a:off x="2667000" y="6324600"/>
            <a:ext cx="632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r>
              <a:rPr lang="en-US" sz="800" dirty="0" err="1" smtClean="0"/>
              <a:t>Luquette</a:t>
            </a:r>
            <a:r>
              <a:rPr lang="en-US" sz="800" dirty="0"/>
              <a:t>, V. (2008) “Ventura County Place of Last Drink Project: A NHTSA Impaired Driving Demonstration Project.” Institute for Public Strategies</a:t>
            </a:r>
            <a:r>
              <a:rPr lang="en-US" sz="800" dirty="0" smtClean="0"/>
              <a:t>.</a:t>
            </a:r>
            <a:endParaRPr lang="en-US" sz="800" dirty="0"/>
          </a:p>
        </p:txBody>
      </p:sp>
    </p:spTree>
    <p:extLst>
      <p:ext uri="{BB962C8B-B14F-4D97-AF65-F5344CB8AC3E}">
        <p14:creationId xmlns:p14="http://schemas.microsoft.com/office/powerpoint/2010/main" val="7203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300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685800" y="457200"/>
            <a:ext cx="7772400" cy="1470025"/>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200" b="1" kern="0" dirty="0" smtClean="0"/>
              <a:t>SAMHSA’S </a:t>
            </a:r>
            <a:r>
              <a:rPr lang="en-US" sz="3200" b="1" u="sng" kern="0" dirty="0" smtClean="0"/>
              <a:t>S</a:t>
            </a:r>
            <a:r>
              <a:rPr lang="en-US" sz="3200" b="1" kern="0" dirty="0" smtClean="0"/>
              <a:t>trategic </a:t>
            </a:r>
            <a:r>
              <a:rPr lang="en-US" sz="3200" b="1" u="sng" kern="0" dirty="0" smtClean="0"/>
              <a:t>P</a:t>
            </a:r>
            <a:r>
              <a:rPr lang="en-US" sz="3200" b="1" kern="0" dirty="0" smtClean="0"/>
              <a:t>revention </a:t>
            </a:r>
            <a:r>
              <a:rPr lang="en-US" sz="3200" b="1" u="sng" kern="0" dirty="0" smtClean="0"/>
              <a:t>F</a:t>
            </a:r>
            <a:r>
              <a:rPr lang="en-US" sz="3200" b="1" kern="0" dirty="0" smtClean="0"/>
              <a:t>ramework – </a:t>
            </a:r>
            <a:r>
              <a:rPr lang="en-US" sz="3200" b="1" u="sng" kern="0" dirty="0" smtClean="0"/>
              <a:t>S</a:t>
            </a:r>
            <a:r>
              <a:rPr lang="en-US" sz="3200" b="1" kern="0" dirty="0" smtClean="0"/>
              <a:t>tate </a:t>
            </a:r>
            <a:r>
              <a:rPr lang="en-US" sz="3200" b="1" u="sng" kern="0" dirty="0" smtClean="0"/>
              <a:t>I</a:t>
            </a:r>
            <a:r>
              <a:rPr lang="en-US" sz="3200" b="1" kern="0" dirty="0" smtClean="0"/>
              <a:t>ncentive </a:t>
            </a:r>
            <a:r>
              <a:rPr lang="en-US" sz="3200" b="1" u="sng" kern="0" dirty="0" smtClean="0"/>
              <a:t>G</a:t>
            </a:r>
            <a:r>
              <a:rPr lang="en-US" sz="3200" b="1" kern="0" dirty="0" smtClean="0"/>
              <a:t>rant (SPF SIG)</a:t>
            </a:r>
            <a:endParaRPr lang="en-US" sz="3200" kern="0" dirty="0"/>
          </a:p>
        </p:txBody>
      </p:sp>
      <p:sp>
        <p:nvSpPr>
          <p:cNvPr id="4" name="Content Placeholder 3"/>
          <p:cNvSpPr txBox="1">
            <a:spLocks/>
          </p:cNvSpPr>
          <p:nvPr/>
        </p:nvSpPr>
        <p:spPr>
          <a:xfrm>
            <a:off x="838200" y="2286000"/>
            <a:ext cx="8229600" cy="220979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b="1" kern="0" dirty="0" smtClean="0"/>
              <a:t>Goal:</a:t>
            </a:r>
            <a:r>
              <a:rPr lang="en-US" sz="2400" kern="0" dirty="0" smtClean="0"/>
              <a:t>  Develop prevention infrastructure to support evidence-based interventions to….</a:t>
            </a:r>
          </a:p>
          <a:p>
            <a:pPr lvl="1"/>
            <a:r>
              <a:rPr lang="en-US" sz="2000" u="sng" kern="0" dirty="0" smtClean="0"/>
              <a:t>Reduce excessive drinking </a:t>
            </a:r>
            <a:r>
              <a:rPr lang="en-US" sz="2000" kern="0" dirty="0" smtClean="0"/>
              <a:t>among 12 to 25 year olds </a:t>
            </a:r>
          </a:p>
          <a:p>
            <a:pPr lvl="1"/>
            <a:r>
              <a:rPr lang="en-US" sz="2000" kern="0" dirty="0" smtClean="0"/>
              <a:t>Achieve that reduction at a </a:t>
            </a:r>
            <a:r>
              <a:rPr lang="en-US" sz="2000" u="sng" kern="0" dirty="0" smtClean="0"/>
              <a:t>community level</a:t>
            </a:r>
          </a:p>
          <a:p>
            <a:pPr lvl="1"/>
            <a:r>
              <a:rPr lang="en-US" sz="2000" kern="0" dirty="0" smtClean="0"/>
              <a:t>Demonstrate that achievement via </a:t>
            </a:r>
            <a:r>
              <a:rPr lang="en-US" sz="2000" u="sng" kern="0" dirty="0" smtClean="0"/>
              <a:t>formal evaluation</a:t>
            </a:r>
            <a:endParaRPr lang="en-US" sz="2000" u="sng" kern="0" dirty="0"/>
          </a:p>
        </p:txBody>
      </p:sp>
      <p:sp>
        <p:nvSpPr>
          <p:cNvPr id="5" name="Content Placeholder 3"/>
          <p:cNvSpPr txBox="1">
            <a:spLocks/>
          </p:cNvSpPr>
          <p:nvPr/>
        </p:nvSpPr>
        <p:spPr>
          <a:xfrm>
            <a:off x="838200" y="4495800"/>
            <a:ext cx="8229600" cy="137159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kern="0" dirty="0" smtClean="0"/>
              <a:t>An intervention study among 24 of 50 California cities.  </a:t>
            </a:r>
          </a:p>
          <a:p>
            <a:pPr lvl="1"/>
            <a:r>
              <a:rPr lang="en-US" sz="2000" kern="0" dirty="0" smtClean="0"/>
              <a:t>SAMHSA supports the intervention.  </a:t>
            </a:r>
          </a:p>
          <a:p>
            <a:pPr lvl="1"/>
            <a:r>
              <a:rPr lang="en-US" sz="2000" kern="0" dirty="0" smtClean="0"/>
              <a:t>NIAAA supports the formal evaluation.</a:t>
            </a:r>
            <a:endParaRPr lang="en-US" sz="2000" u="sng" kern="0" dirty="0"/>
          </a:p>
        </p:txBody>
      </p:sp>
    </p:spTree>
    <p:extLst>
      <p:ext uri="{BB962C8B-B14F-4D97-AF65-F5344CB8AC3E}">
        <p14:creationId xmlns:p14="http://schemas.microsoft.com/office/powerpoint/2010/main" val="7203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609600"/>
            <a:ext cx="8915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kern="0" smtClean="0">
                <a:effectLst>
                  <a:outerShdw blurRad="38100" dist="38100" dir="2700000" algn="tl">
                    <a:srgbClr val="C0C0C0"/>
                  </a:outerShdw>
                </a:effectLst>
              </a:rPr>
              <a:t>Effective Use of Evidence Based Practice</a:t>
            </a:r>
            <a:r>
              <a:rPr lang="en-US" kern="0" smtClean="0"/>
              <a:t> </a:t>
            </a:r>
            <a:endParaRPr lang="en-US" kern="0" dirty="0" smtClean="0"/>
          </a:p>
        </p:txBody>
      </p:sp>
      <p:sp>
        <p:nvSpPr>
          <p:cNvPr id="3" name="Rectangle 3"/>
          <p:cNvSpPr>
            <a:spLocks noChangeArrowheads="1"/>
          </p:cNvSpPr>
          <p:nvPr/>
        </p:nvSpPr>
        <p:spPr bwMode="auto">
          <a:xfrm>
            <a:off x="76200" y="1828800"/>
            <a:ext cx="8915400" cy="76200"/>
          </a:xfrm>
          <a:prstGeom prst="rect">
            <a:avLst/>
          </a:prstGeom>
          <a:solidFill>
            <a:srgbClr val="D576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6"/>
          <p:cNvGrpSpPr>
            <a:grpSpLocks/>
          </p:cNvGrpSpPr>
          <p:nvPr/>
        </p:nvGrpSpPr>
        <p:grpSpPr bwMode="auto">
          <a:xfrm>
            <a:off x="457200" y="2286000"/>
            <a:ext cx="2971800" cy="1524000"/>
            <a:chOff x="912" y="2016"/>
            <a:chExt cx="1872" cy="960"/>
          </a:xfrm>
        </p:grpSpPr>
        <p:sp>
          <p:nvSpPr>
            <p:cNvPr id="14" name="Oval 7"/>
            <p:cNvSpPr>
              <a:spLocks noChangeArrowheads="1"/>
            </p:cNvSpPr>
            <p:nvPr/>
          </p:nvSpPr>
          <p:spPr bwMode="auto">
            <a:xfrm>
              <a:off x="912" y="2016"/>
              <a:ext cx="1872" cy="96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 name="Text Box 8"/>
            <p:cNvSpPr txBox="1">
              <a:spLocks noChangeArrowheads="1"/>
            </p:cNvSpPr>
            <p:nvPr/>
          </p:nvSpPr>
          <p:spPr bwMode="auto">
            <a:xfrm>
              <a:off x="1200" y="2352"/>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001574"/>
                  </a:solidFill>
                </a:rPr>
                <a:t>RESEARCH</a:t>
              </a:r>
            </a:p>
          </p:txBody>
        </p:sp>
      </p:grpSp>
      <p:grpSp>
        <p:nvGrpSpPr>
          <p:cNvPr id="6" name="Group 9"/>
          <p:cNvGrpSpPr>
            <a:grpSpLocks/>
          </p:cNvGrpSpPr>
          <p:nvPr/>
        </p:nvGrpSpPr>
        <p:grpSpPr bwMode="auto">
          <a:xfrm>
            <a:off x="5524500" y="4953000"/>
            <a:ext cx="2819400" cy="1447800"/>
            <a:chOff x="3888" y="2016"/>
            <a:chExt cx="1776" cy="912"/>
          </a:xfrm>
        </p:grpSpPr>
        <p:sp>
          <p:nvSpPr>
            <p:cNvPr id="12" name="Oval 10"/>
            <p:cNvSpPr>
              <a:spLocks noChangeArrowheads="1"/>
            </p:cNvSpPr>
            <p:nvPr/>
          </p:nvSpPr>
          <p:spPr bwMode="auto">
            <a:xfrm>
              <a:off x="3888" y="2016"/>
              <a:ext cx="1776" cy="9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 name="Text Box 11"/>
            <p:cNvSpPr txBox="1">
              <a:spLocks noChangeArrowheads="1"/>
            </p:cNvSpPr>
            <p:nvPr/>
          </p:nvSpPr>
          <p:spPr bwMode="auto">
            <a:xfrm>
              <a:off x="4104" y="2208"/>
              <a:ext cx="139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pPr>
              <a:r>
                <a:rPr lang="en-US" sz="2400" b="1" dirty="0" smtClean="0">
                  <a:solidFill>
                    <a:srgbClr val="001574"/>
                  </a:solidFill>
                </a:rPr>
                <a:t>PREVENTION</a:t>
              </a:r>
            </a:p>
            <a:p>
              <a:pPr algn="ctr" eaLnBrk="1" hangingPunct="1">
                <a:spcBef>
                  <a:spcPts val="0"/>
                </a:spcBef>
              </a:pPr>
              <a:r>
                <a:rPr lang="en-US" sz="2400" b="1" dirty="0" smtClean="0">
                  <a:solidFill>
                    <a:srgbClr val="001574"/>
                  </a:solidFill>
                </a:rPr>
                <a:t>PRACTICE</a:t>
              </a:r>
              <a:endParaRPr lang="en-US" sz="2400" b="1" dirty="0">
                <a:solidFill>
                  <a:srgbClr val="001574"/>
                </a:solidFill>
              </a:endParaRPr>
            </a:p>
          </p:txBody>
        </p:sp>
      </p:grpSp>
      <p:grpSp>
        <p:nvGrpSpPr>
          <p:cNvPr id="7" name="Group 12"/>
          <p:cNvGrpSpPr>
            <a:grpSpLocks/>
          </p:cNvGrpSpPr>
          <p:nvPr/>
        </p:nvGrpSpPr>
        <p:grpSpPr bwMode="auto">
          <a:xfrm>
            <a:off x="2895600" y="3581400"/>
            <a:ext cx="3124200" cy="1600200"/>
            <a:chOff x="2640" y="2016"/>
            <a:chExt cx="1680" cy="1008"/>
          </a:xfrm>
        </p:grpSpPr>
        <p:sp>
          <p:nvSpPr>
            <p:cNvPr id="10" name="Oval 13"/>
            <p:cNvSpPr>
              <a:spLocks noChangeArrowheads="1"/>
            </p:cNvSpPr>
            <p:nvPr/>
          </p:nvSpPr>
          <p:spPr bwMode="auto">
            <a:xfrm>
              <a:off x="2640" y="2016"/>
              <a:ext cx="1680" cy="1008"/>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1" name="Text Box 14"/>
            <p:cNvSpPr txBox="1">
              <a:spLocks noChangeArrowheads="1"/>
            </p:cNvSpPr>
            <p:nvPr/>
          </p:nvSpPr>
          <p:spPr bwMode="auto">
            <a:xfrm>
              <a:off x="2688" y="2352"/>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D57604"/>
                  </a:solidFill>
                </a:rPr>
                <a:t>IMPLEMENTATION</a:t>
              </a:r>
            </a:p>
          </p:txBody>
        </p:sp>
      </p:grpSp>
      <p:sp>
        <p:nvSpPr>
          <p:cNvPr id="8" name="Text Box 15"/>
          <p:cNvSpPr txBox="1">
            <a:spLocks noChangeArrowheads="1"/>
          </p:cNvSpPr>
          <p:nvPr/>
        </p:nvSpPr>
        <p:spPr bwMode="auto">
          <a:xfrm>
            <a:off x="3810000" y="4495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1574"/>
                </a:solidFill>
              </a:rPr>
              <a:t>Drivers</a:t>
            </a:r>
          </a:p>
        </p:txBody>
      </p:sp>
      <p:sp>
        <p:nvSpPr>
          <p:cNvPr id="9" name="Text Box 16"/>
          <p:cNvSpPr txBox="1">
            <a:spLocks noChangeArrowheads="1"/>
          </p:cNvSpPr>
          <p:nvPr/>
        </p:nvSpPr>
        <p:spPr bwMode="auto">
          <a:xfrm>
            <a:off x="3810000" y="3733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1574"/>
                </a:solidFill>
              </a:rPr>
              <a:t>Stages</a:t>
            </a:r>
          </a:p>
        </p:txBody>
      </p:sp>
      <p:sp>
        <p:nvSpPr>
          <p:cNvPr id="16" name="Bent Arrow 15"/>
          <p:cNvSpPr/>
          <p:nvPr/>
        </p:nvSpPr>
        <p:spPr>
          <a:xfrm rot="5400000">
            <a:off x="3804579" y="2718140"/>
            <a:ext cx="666161"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5400000">
            <a:off x="6395379" y="4109379"/>
            <a:ext cx="666161"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00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3"/>
          <p:cNvSpPr txBox="1">
            <a:spLocks/>
          </p:cNvSpPr>
          <p:nvPr/>
        </p:nvSpPr>
        <p:spPr>
          <a:xfrm>
            <a:off x="1752600" y="1143000"/>
            <a:ext cx="5562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4400" b="1" kern="0" dirty="0" smtClean="0">
                <a:solidFill>
                  <a:srgbClr val="0070C0"/>
                </a:solidFill>
              </a:rPr>
              <a:t>Using Logic Models</a:t>
            </a:r>
          </a:p>
        </p:txBody>
      </p:sp>
      <p:sp>
        <p:nvSpPr>
          <p:cNvPr id="3" name="Title 1"/>
          <p:cNvSpPr txBox="1">
            <a:spLocks/>
          </p:cNvSpPr>
          <p:nvPr/>
        </p:nvSpPr>
        <p:spPr>
          <a:xfrm>
            <a:off x="685800" y="2667000"/>
            <a:ext cx="7772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dirty="0" smtClean="0"/>
              <a:t>Take a Basic Question:</a:t>
            </a:r>
            <a:endParaRPr lang="en-US" b="1" kern="0" dirty="0"/>
          </a:p>
        </p:txBody>
      </p:sp>
      <p:sp>
        <p:nvSpPr>
          <p:cNvPr id="4" name="Subtitle 4"/>
          <p:cNvSpPr txBox="1">
            <a:spLocks/>
          </p:cNvSpPr>
          <p:nvPr/>
        </p:nvSpPr>
        <p:spPr>
          <a:xfrm>
            <a:off x="685800" y="3581400"/>
            <a:ext cx="7848600"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kern="0" dirty="0" smtClean="0"/>
              <a:t>“Why is underage drinking more prevalent in some communities than others?”</a:t>
            </a:r>
            <a:endParaRPr lang="en-US" kern="0" dirty="0"/>
          </a:p>
        </p:txBody>
      </p:sp>
    </p:spTree>
    <p:extLst>
      <p:ext uri="{BB962C8B-B14F-4D97-AF65-F5344CB8AC3E}">
        <p14:creationId xmlns:p14="http://schemas.microsoft.com/office/powerpoint/2010/main" val="11200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8"/>
          <p:cNvSpPr txBox="1">
            <a:spLocks noChangeArrowheads="1"/>
          </p:cNvSpPr>
          <p:nvPr/>
        </p:nvSpPr>
        <p:spPr bwMode="auto">
          <a:xfrm>
            <a:off x="3048000" y="1447800"/>
            <a:ext cx="1143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Retail Availability </a:t>
            </a:r>
            <a:r>
              <a:rPr lang="en-US" sz="1000" b="1" dirty="0" smtClean="0">
                <a:solidFill>
                  <a:srgbClr val="000000"/>
                </a:solidFill>
                <a:ea typeface="Times New Roman" pitchFamily="18" charset="0"/>
                <a:cs typeface="Arial" charset="0"/>
              </a:rPr>
              <a:t>to </a:t>
            </a:r>
            <a:r>
              <a:rPr lang="en-US" sz="1000" b="1" dirty="0">
                <a:solidFill>
                  <a:srgbClr val="000000"/>
                </a:solidFill>
                <a:ea typeface="Times New Roman" pitchFamily="18" charset="0"/>
                <a:cs typeface="Arial" charset="0"/>
              </a:rPr>
              <a:t>Youth</a:t>
            </a:r>
            <a:endParaRPr lang="en-US" b="1" dirty="0">
              <a:solidFill>
                <a:srgbClr val="000000"/>
              </a:solidFill>
              <a:ea typeface="Times New Roman" pitchFamily="18" charset="0"/>
              <a:cs typeface="Arial" charset="0"/>
            </a:endParaRPr>
          </a:p>
        </p:txBody>
      </p:sp>
      <p:sp>
        <p:nvSpPr>
          <p:cNvPr id="3" name="Text Box 37"/>
          <p:cNvSpPr txBox="1">
            <a:spLocks noChangeArrowheads="1"/>
          </p:cNvSpPr>
          <p:nvPr/>
        </p:nvSpPr>
        <p:spPr bwMode="auto">
          <a:xfrm>
            <a:off x="533400" y="1371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Visible Enforcement</a:t>
            </a:r>
            <a:endParaRPr lang="en-US" b="1" dirty="0">
              <a:solidFill>
                <a:srgbClr val="000000"/>
              </a:solidFill>
              <a:ea typeface="Times New Roman" pitchFamily="18" charset="0"/>
              <a:cs typeface="Arial" charset="0"/>
            </a:endParaRPr>
          </a:p>
        </p:txBody>
      </p:sp>
      <p:sp>
        <p:nvSpPr>
          <p:cNvPr id="4" name="Line 36"/>
          <p:cNvSpPr>
            <a:spLocks noChangeShapeType="1"/>
          </p:cNvSpPr>
          <p:nvPr/>
        </p:nvSpPr>
        <p:spPr bwMode="auto">
          <a:xfrm>
            <a:off x="1447800" y="1752600"/>
            <a:ext cx="571500" cy="457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Line 35"/>
          <p:cNvSpPr>
            <a:spLocks noChangeShapeType="1"/>
          </p:cNvSpPr>
          <p:nvPr/>
        </p:nvSpPr>
        <p:spPr bwMode="auto">
          <a:xfrm>
            <a:off x="1219200" y="1752600"/>
            <a:ext cx="838200" cy="11430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Text Box 34"/>
          <p:cNvSpPr txBox="1">
            <a:spLocks noChangeArrowheads="1"/>
          </p:cNvSpPr>
          <p:nvPr/>
        </p:nvSpPr>
        <p:spPr bwMode="auto">
          <a:xfrm>
            <a:off x="457200" y="2743200"/>
            <a:ext cx="990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Underage Drinking Laws</a:t>
            </a:r>
            <a:endParaRPr lang="en-US" b="1" dirty="0">
              <a:solidFill>
                <a:srgbClr val="000000"/>
              </a:solidFill>
              <a:ea typeface="Times New Roman" pitchFamily="18" charset="0"/>
              <a:cs typeface="Arial" charset="0"/>
            </a:endParaRPr>
          </a:p>
        </p:txBody>
      </p:sp>
      <p:sp>
        <p:nvSpPr>
          <p:cNvPr id="7" name="Line 33"/>
          <p:cNvSpPr>
            <a:spLocks noChangeShapeType="1"/>
          </p:cNvSpPr>
          <p:nvPr/>
        </p:nvSpPr>
        <p:spPr bwMode="auto">
          <a:xfrm flipV="1">
            <a:off x="914400" y="1752600"/>
            <a:ext cx="2209800" cy="9906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32"/>
          <p:cNvSpPr txBox="1">
            <a:spLocks noChangeArrowheads="1"/>
          </p:cNvSpPr>
          <p:nvPr/>
        </p:nvSpPr>
        <p:spPr bwMode="auto">
          <a:xfrm>
            <a:off x="6705600" y="1600200"/>
            <a:ext cx="2438400" cy="101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i="1">
                <a:solidFill>
                  <a:srgbClr val="FF0000"/>
                </a:solidFill>
                <a:ea typeface="Times New Roman" pitchFamily="18" charset="0"/>
                <a:cs typeface="Arial" charset="0"/>
              </a:rPr>
              <a:t>Alcohol-Related Problems</a:t>
            </a:r>
          </a:p>
          <a:p>
            <a:pPr algn="ctr" eaLnBrk="1" hangingPunct="1"/>
            <a:r>
              <a:rPr lang="en-US" sz="1200" b="1" i="1">
                <a:solidFill>
                  <a:srgbClr val="000000"/>
                </a:solidFill>
                <a:ea typeface="Times New Roman" pitchFamily="18" charset="0"/>
                <a:cs typeface="Arial" charset="0"/>
              </a:rPr>
              <a:t>(Traffic crashes, Injuries,</a:t>
            </a:r>
          </a:p>
          <a:p>
            <a:pPr algn="ctr" eaLnBrk="1" hangingPunct="1"/>
            <a:r>
              <a:rPr lang="en-US" sz="1200" b="1" i="1">
                <a:solidFill>
                  <a:srgbClr val="000000"/>
                </a:solidFill>
                <a:ea typeface="Times New Roman" pitchFamily="18" charset="0"/>
                <a:cs typeface="Arial" charset="0"/>
              </a:rPr>
              <a:t>School performance. Unsafe sex, Violence, etc.)</a:t>
            </a:r>
          </a:p>
          <a:p>
            <a:endParaRPr lang="en-US" sz="1200" b="1" i="1">
              <a:solidFill>
                <a:srgbClr val="000000"/>
              </a:solidFill>
              <a:ea typeface="Times New Roman" pitchFamily="18" charset="0"/>
              <a:cs typeface="Arial" charset="0"/>
            </a:endParaRPr>
          </a:p>
        </p:txBody>
      </p:sp>
      <p:sp>
        <p:nvSpPr>
          <p:cNvPr id="9" name="Line 31"/>
          <p:cNvSpPr>
            <a:spLocks noChangeShapeType="1"/>
          </p:cNvSpPr>
          <p:nvPr/>
        </p:nvSpPr>
        <p:spPr bwMode="auto">
          <a:xfrm flipV="1">
            <a:off x="7696200" y="2514600"/>
            <a:ext cx="152400" cy="6096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30"/>
          <p:cNvSpPr txBox="1">
            <a:spLocks noChangeArrowheads="1"/>
          </p:cNvSpPr>
          <p:nvPr/>
        </p:nvSpPr>
        <p:spPr bwMode="auto">
          <a:xfrm>
            <a:off x="6781800" y="3048000"/>
            <a:ext cx="1524000" cy="457200"/>
          </a:xfrm>
          <a:prstGeom prst="rect">
            <a:avLst/>
          </a:prstGeom>
          <a:noFill/>
          <a:ln w="9525">
            <a:noFill/>
            <a:miter lim="800000"/>
            <a:headEnd/>
            <a:tailEnd/>
          </a:ln>
        </p:spPr>
        <p:txBody>
          <a:bodyPr/>
          <a:lstStyle/>
          <a:p>
            <a:pPr algn="ctr">
              <a:defRPr/>
            </a:pPr>
            <a:r>
              <a:rPr lang="en-US" sz="1400" b="1">
                <a:solidFill>
                  <a:srgbClr val="FF0000"/>
                </a:solidFill>
                <a:effectLst>
                  <a:outerShdw blurRad="38100" dist="38100" dir="2700000" algn="tl">
                    <a:srgbClr val="C0C0C0"/>
                  </a:outerShdw>
                </a:effectLst>
                <a:latin typeface="+mn-lt"/>
                <a:ea typeface="Times New Roman" pitchFamily="18" charset="0"/>
                <a:cs typeface="Arial" charset="0"/>
              </a:rPr>
              <a:t>Underage Drinking</a:t>
            </a:r>
          </a:p>
        </p:txBody>
      </p:sp>
      <p:sp>
        <p:nvSpPr>
          <p:cNvPr id="11" name="Line 29"/>
          <p:cNvSpPr>
            <a:spLocks noChangeShapeType="1"/>
          </p:cNvSpPr>
          <p:nvPr/>
        </p:nvSpPr>
        <p:spPr bwMode="auto">
          <a:xfrm>
            <a:off x="4114800" y="1752600"/>
            <a:ext cx="2895600" cy="14478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8"/>
          <p:cNvSpPr txBox="1">
            <a:spLocks noChangeArrowheads="1"/>
          </p:cNvSpPr>
          <p:nvPr/>
        </p:nvSpPr>
        <p:spPr bwMode="auto">
          <a:xfrm>
            <a:off x="3048000" y="2628900"/>
            <a:ext cx="1028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Social Availability </a:t>
            </a:r>
            <a:r>
              <a:rPr lang="en-US" sz="1000" b="1" dirty="0" smtClean="0">
                <a:solidFill>
                  <a:srgbClr val="000000"/>
                </a:solidFill>
                <a:ea typeface="Times New Roman" pitchFamily="18" charset="0"/>
                <a:cs typeface="Arial" charset="0"/>
              </a:rPr>
              <a:t>to </a:t>
            </a:r>
            <a:r>
              <a:rPr lang="en-US" sz="1000" b="1" dirty="0">
                <a:solidFill>
                  <a:srgbClr val="000000"/>
                </a:solidFill>
                <a:ea typeface="Times New Roman" pitchFamily="18" charset="0"/>
                <a:cs typeface="Arial" charset="0"/>
              </a:rPr>
              <a:t>Youth</a:t>
            </a:r>
            <a:endParaRPr lang="en-US" b="1" dirty="0">
              <a:solidFill>
                <a:srgbClr val="000000"/>
              </a:solidFill>
              <a:ea typeface="Times New Roman" pitchFamily="18" charset="0"/>
              <a:cs typeface="Arial" charset="0"/>
            </a:endParaRPr>
          </a:p>
        </p:txBody>
      </p:sp>
      <p:sp>
        <p:nvSpPr>
          <p:cNvPr id="13" name="Text Box 27"/>
          <p:cNvSpPr txBox="1">
            <a:spLocks noChangeArrowheads="1"/>
          </p:cNvSpPr>
          <p:nvPr/>
        </p:nvSpPr>
        <p:spPr bwMode="auto">
          <a:xfrm>
            <a:off x="3962400" y="3467100"/>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ea typeface="Times New Roman" pitchFamily="18" charset="0"/>
                <a:cs typeface="Arial" charset="0"/>
              </a:rPr>
              <a:t>Drinking Beliefs</a:t>
            </a:r>
            <a:r>
              <a:rPr lang="en-US" sz="1000">
                <a:solidFill>
                  <a:srgbClr val="000000"/>
                </a:solidFill>
                <a:ea typeface="Times New Roman" pitchFamily="18" charset="0"/>
                <a:cs typeface="Arial" charset="0"/>
              </a:rPr>
              <a:t> </a:t>
            </a:r>
            <a:endParaRPr lang="en-US">
              <a:solidFill>
                <a:srgbClr val="000000"/>
              </a:solidFill>
              <a:ea typeface="Times New Roman" pitchFamily="18" charset="0"/>
              <a:cs typeface="Arial" charset="0"/>
            </a:endParaRPr>
          </a:p>
        </p:txBody>
      </p:sp>
      <p:sp>
        <p:nvSpPr>
          <p:cNvPr id="14" name="Text Box 26"/>
          <p:cNvSpPr txBox="1">
            <a:spLocks noChangeArrowheads="1"/>
          </p:cNvSpPr>
          <p:nvPr/>
        </p:nvSpPr>
        <p:spPr bwMode="auto">
          <a:xfrm>
            <a:off x="4191000" y="4495800"/>
            <a:ext cx="1143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Family, School, and Peer </a:t>
            </a:r>
            <a:r>
              <a:rPr lang="en-US" sz="1000" b="1" dirty="0" smtClean="0">
                <a:solidFill>
                  <a:srgbClr val="000000"/>
                </a:solidFill>
                <a:ea typeface="Times New Roman" pitchFamily="18" charset="0"/>
                <a:cs typeface="Arial" charset="0"/>
              </a:rPr>
              <a:t>Influences</a:t>
            </a:r>
            <a:endParaRPr lang="en-US" b="1" dirty="0">
              <a:solidFill>
                <a:srgbClr val="000000"/>
              </a:solidFill>
              <a:ea typeface="Times New Roman" pitchFamily="18" charset="0"/>
              <a:cs typeface="Arial" charset="0"/>
            </a:endParaRPr>
          </a:p>
        </p:txBody>
      </p:sp>
      <p:sp>
        <p:nvSpPr>
          <p:cNvPr id="15" name="Text Box 25"/>
          <p:cNvSpPr txBox="1">
            <a:spLocks noChangeArrowheads="1"/>
          </p:cNvSpPr>
          <p:nvPr/>
        </p:nvSpPr>
        <p:spPr bwMode="auto">
          <a:xfrm>
            <a:off x="4495800" y="5287962"/>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Drinking </a:t>
            </a:r>
            <a:r>
              <a:rPr lang="en-US" sz="1000" b="1" dirty="0" smtClean="0">
                <a:solidFill>
                  <a:srgbClr val="000000"/>
                </a:solidFill>
                <a:ea typeface="Times New Roman" pitchFamily="18" charset="0"/>
                <a:cs typeface="Arial" charset="0"/>
              </a:rPr>
              <a:t>Contexts</a:t>
            </a:r>
            <a:endParaRPr lang="en-US" b="1" dirty="0">
              <a:solidFill>
                <a:srgbClr val="000000"/>
              </a:solidFill>
              <a:ea typeface="Times New Roman" pitchFamily="18" charset="0"/>
              <a:cs typeface="Arial" charset="0"/>
            </a:endParaRPr>
          </a:p>
        </p:txBody>
      </p:sp>
      <p:sp>
        <p:nvSpPr>
          <p:cNvPr id="16" name="Text Box 24"/>
          <p:cNvSpPr txBox="1">
            <a:spLocks noChangeArrowheads="1"/>
          </p:cNvSpPr>
          <p:nvPr/>
        </p:nvSpPr>
        <p:spPr bwMode="auto">
          <a:xfrm>
            <a:off x="5334000" y="1524000"/>
            <a:ext cx="800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smtClean="0">
                <a:solidFill>
                  <a:srgbClr val="000000"/>
                </a:solidFill>
                <a:ea typeface="Times New Roman" pitchFamily="18" charset="0"/>
                <a:cs typeface="Arial" charset="0"/>
              </a:rPr>
              <a:t>Alcohol Prices</a:t>
            </a:r>
            <a:endParaRPr lang="en-US" b="1" dirty="0">
              <a:solidFill>
                <a:srgbClr val="000000"/>
              </a:solidFill>
              <a:ea typeface="Times New Roman" pitchFamily="18" charset="0"/>
              <a:cs typeface="Arial" charset="0"/>
            </a:endParaRPr>
          </a:p>
        </p:txBody>
      </p:sp>
      <p:sp>
        <p:nvSpPr>
          <p:cNvPr id="17" name="Text Box 23"/>
          <p:cNvSpPr txBox="1">
            <a:spLocks noChangeArrowheads="1"/>
          </p:cNvSpPr>
          <p:nvPr/>
        </p:nvSpPr>
        <p:spPr bwMode="auto">
          <a:xfrm>
            <a:off x="762000" y="3886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00"/>
                </a:solidFill>
                <a:ea typeface="Times New Roman" pitchFamily="18" charset="0"/>
                <a:cs typeface="Arial" charset="0"/>
              </a:rPr>
              <a:t>Community Norms About Youth</a:t>
            </a:r>
            <a:endParaRPr lang="en-US" sz="1100" b="1" dirty="0">
              <a:solidFill>
                <a:srgbClr val="000000"/>
              </a:solidFill>
              <a:ea typeface="Times New Roman" pitchFamily="18" charset="0"/>
              <a:cs typeface="Arial" charset="0"/>
            </a:endParaRPr>
          </a:p>
          <a:p>
            <a:pPr algn="ctr"/>
            <a:r>
              <a:rPr lang="en-US" sz="1000" b="1" dirty="0">
                <a:solidFill>
                  <a:srgbClr val="000000"/>
                </a:solidFill>
                <a:ea typeface="Times New Roman" pitchFamily="18" charset="0"/>
                <a:cs typeface="Arial" charset="0"/>
              </a:rPr>
              <a:t> Drinking</a:t>
            </a:r>
            <a:endParaRPr lang="en-US" b="1" dirty="0">
              <a:solidFill>
                <a:srgbClr val="000000"/>
              </a:solidFill>
              <a:ea typeface="Times New Roman" pitchFamily="18" charset="0"/>
              <a:cs typeface="Arial" charset="0"/>
            </a:endParaRPr>
          </a:p>
        </p:txBody>
      </p:sp>
      <p:sp>
        <p:nvSpPr>
          <p:cNvPr id="18" name="Line 22"/>
          <p:cNvSpPr>
            <a:spLocks noChangeShapeType="1"/>
          </p:cNvSpPr>
          <p:nvPr/>
        </p:nvSpPr>
        <p:spPr bwMode="auto">
          <a:xfrm flipH="1" flipV="1">
            <a:off x="1447800" y="4724400"/>
            <a:ext cx="609600" cy="9144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21"/>
          <p:cNvSpPr>
            <a:spLocks noChangeShapeType="1"/>
          </p:cNvSpPr>
          <p:nvPr/>
        </p:nvSpPr>
        <p:spPr bwMode="auto">
          <a:xfrm>
            <a:off x="1447800" y="2895600"/>
            <a:ext cx="1676400" cy="7620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0" name="AutoShape 20"/>
          <p:cNvCxnSpPr>
            <a:cxnSpLocks noChangeShapeType="1"/>
          </p:cNvCxnSpPr>
          <p:nvPr/>
        </p:nvCxnSpPr>
        <p:spPr bwMode="auto">
          <a:xfrm flipV="1">
            <a:off x="1600200" y="3605213"/>
            <a:ext cx="2362200" cy="585787"/>
          </a:xfrm>
          <a:prstGeom prst="curvedConnector3">
            <a:avLst>
              <a:gd name="adj1" fmla="val 50000"/>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21" name="Line 19"/>
          <p:cNvSpPr>
            <a:spLocks noChangeShapeType="1"/>
          </p:cNvSpPr>
          <p:nvPr/>
        </p:nvSpPr>
        <p:spPr bwMode="auto">
          <a:xfrm>
            <a:off x="1219200" y="3200400"/>
            <a:ext cx="76200" cy="685800"/>
          </a:xfrm>
          <a:prstGeom prst="line">
            <a:avLst/>
          </a:prstGeom>
          <a:noFill/>
          <a:ln w="1270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18"/>
          <p:cNvSpPr>
            <a:spLocks noChangeShapeType="1"/>
          </p:cNvSpPr>
          <p:nvPr/>
        </p:nvSpPr>
        <p:spPr bwMode="auto">
          <a:xfrm flipV="1">
            <a:off x="1524000" y="3048000"/>
            <a:ext cx="800100" cy="738188"/>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3" name="AutoShape 17"/>
          <p:cNvCxnSpPr>
            <a:cxnSpLocks noChangeShapeType="1"/>
          </p:cNvCxnSpPr>
          <p:nvPr/>
        </p:nvCxnSpPr>
        <p:spPr bwMode="auto">
          <a:xfrm rot="-5400000">
            <a:off x="2545556" y="4083844"/>
            <a:ext cx="1995488" cy="1143000"/>
          </a:xfrm>
          <a:prstGeom prst="curvedConnector3">
            <a:avLst>
              <a:gd name="adj1" fmla="val 49958"/>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cxnSp>
      <p:sp>
        <p:nvSpPr>
          <p:cNvPr id="24" name="Line 16"/>
          <p:cNvSpPr>
            <a:spLocks noChangeShapeType="1"/>
          </p:cNvSpPr>
          <p:nvPr/>
        </p:nvSpPr>
        <p:spPr bwMode="auto">
          <a:xfrm>
            <a:off x="1600200" y="4419600"/>
            <a:ext cx="2667000" cy="3048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600200" y="4648200"/>
            <a:ext cx="2902585" cy="7620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4"/>
          <p:cNvSpPr>
            <a:spLocks noChangeShapeType="1"/>
          </p:cNvSpPr>
          <p:nvPr/>
        </p:nvSpPr>
        <p:spPr bwMode="auto">
          <a:xfrm flipH="1" flipV="1">
            <a:off x="4610100" y="3733800"/>
            <a:ext cx="38100" cy="685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3"/>
          <p:cNvSpPr>
            <a:spLocks noChangeShapeType="1"/>
          </p:cNvSpPr>
          <p:nvPr/>
        </p:nvSpPr>
        <p:spPr bwMode="auto">
          <a:xfrm flipV="1">
            <a:off x="5791200" y="3581400"/>
            <a:ext cx="1676400" cy="170656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flipV="1">
            <a:off x="5334000" y="3581400"/>
            <a:ext cx="19050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11"/>
          <p:cNvSpPr>
            <a:spLocks noChangeShapeType="1"/>
          </p:cNvSpPr>
          <p:nvPr/>
        </p:nvSpPr>
        <p:spPr bwMode="auto">
          <a:xfrm>
            <a:off x="4038600" y="2971800"/>
            <a:ext cx="2971800" cy="3810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10"/>
          <p:cNvSpPr>
            <a:spLocks noChangeShapeType="1"/>
          </p:cNvSpPr>
          <p:nvPr/>
        </p:nvSpPr>
        <p:spPr bwMode="auto">
          <a:xfrm flipV="1">
            <a:off x="4572000" y="2514600"/>
            <a:ext cx="685800" cy="9906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9"/>
          <p:cNvSpPr>
            <a:spLocks noChangeShapeType="1"/>
          </p:cNvSpPr>
          <p:nvPr/>
        </p:nvSpPr>
        <p:spPr bwMode="auto">
          <a:xfrm>
            <a:off x="5715000" y="1905000"/>
            <a:ext cx="1371600" cy="1219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5"/>
          <p:cNvSpPr>
            <a:spLocks noChangeShapeType="1"/>
          </p:cNvSpPr>
          <p:nvPr/>
        </p:nvSpPr>
        <p:spPr bwMode="auto">
          <a:xfrm flipV="1">
            <a:off x="5181600" y="3505200"/>
            <a:ext cx="1981200" cy="76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4"/>
          <p:cNvSpPr>
            <a:spLocks noChangeShapeType="1"/>
          </p:cNvSpPr>
          <p:nvPr/>
        </p:nvSpPr>
        <p:spPr bwMode="auto">
          <a:xfrm flipV="1">
            <a:off x="4724400" y="3124200"/>
            <a:ext cx="457200" cy="15240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Rectangle 39"/>
          <p:cNvSpPr>
            <a:spLocks noChangeArrowheads="1"/>
          </p:cNvSpPr>
          <p:nvPr/>
        </p:nvSpPr>
        <p:spPr bwMode="auto">
          <a:xfrm>
            <a:off x="152400" y="36513"/>
            <a:ext cx="5824538"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dirty="0">
                <a:solidFill>
                  <a:srgbClr val="000000"/>
                </a:solidFill>
                <a:ea typeface="Times New Roman" pitchFamily="18" charset="0"/>
                <a:cs typeface="Arial" charset="0"/>
              </a:rPr>
              <a:t>Underage Drinking: </a:t>
            </a:r>
            <a:br>
              <a:rPr lang="en-US" sz="2800" b="1" dirty="0">
                <a:solidFill>
                  <a:srgbClr val="000000"/>
                </a:solidFill>
                <a:ea typeface="Times New Roman" pitchFamily="18" charset="0"/>
                <a:cs typeface="Arial" charset="0"/>
              </a:rPr>
            </a:br>
            <a:r>
              <a:rPr lang="en-US" sz="2800" b="1" dirty="0">
                <a:solidFill>
                  <a:srgbClr val="000000"/>
                </a:solidFill>
                <a:ea typeface="Times New Roman" pitchFamily="18" charset="0"/>
                <a:cs typeface="Arial" charset="0"/>
              </a:rPr>
              <a:t>Basic Research</a:t>
            </a:r>
            <a:endParaRPr lang="en-US" sz="2800" dirty="0">
              <a:solidFill>
                <a:srgbClr val="000000"/>
              </a:solidFill>
              <a:ea typeface="Times New Roman" pitchFamily="18" charset="0"/>
              <a:cs typeface="Arial" charset="0"/>
            </a:endParaRPr>
          </a:p>
          <a:p>
            <a:pPr eaLnBrk="0" hangingPunct="0"/>
            <a:endParaRPr lang="en-US" dirty="0">
              <a:solidFill>
                <a:srgbClr val="000000"/>
              </a:solidFill>
              <a:ea typeface="Times New Roman" pitchFamily="18" charset="0"/>
              <a:cs typeface="Arial" charset="0"/>
            </a:endParaRPr>
          </a:p>
        </p:txBody>
      </p:sp>
      <p:sp>
        <p:nvSpPr>
          <p:cNvPr id="35" name="Rectangle 51"/>
          <p:cNvSpPr>
            <a:spLocks noChangeArrowheads="1"/>
          </p:cNvSpPr>
          <p:nvPr/>
        </p:nvSpPr>
        <p:spPr bwMode="auto">
          <a:xfrm>
            <a:off x="304800" y="11890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36" name="Text Box 52"/>
          <p:cNvSpPr txBox="1">
            <a:spLocks noChangeArrowheads="1"/>
          </p:cNvSpPr>
          <p:nvPr/>
        </p:nvSpPr>
        <p:spPr bwMode="auto">
          <a:xfrm>
            <a:off x="1871345" y="5694402"/>
            <a:ext cx="21672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solidFill>
                  <a:srgbClr val="000000"/>
                </a:solidFill>
              </a:rPr>
              <a:t>Alcohol Promotion (Advertising, </a:t>
            </a:r>
            <a:r>
              <a:rPr lang="en-US" sz="1000" b="1" dirty="0" smtClean="0">
                <a:solidFill>
                  <a:srgbClr val="000000"/>
                </a:solidFill>
              </a:rPr>
              <a:t>Point </a:t>
            </a:r>
            <a:r>
              <a:rPr lang="en-US" sz="1000" b="1" dirty="0">
                <a:solidFill>
                  <a:srgbClr val="000000"/>
                </a:solidFill>
              </a:rPr>
              <a:t>of Sale </a:t>
            </a:r>
            <a:r>
              <a:rPr lang="en-US" sz="1000" b="1" dirty="0" smtClean="0">
                <a:solidFill>
                  <a:srgbClr val="000000"/>
                </a:solidFill>
              </a:rPr>
              <a:t>Promotion, Community </a:t>
            </a:r>
            <a:r>
              <a:rPr lang="en-US" sz="1000" b="1" dirty="0">
                <a:solidFill>
                  <a:srgbClr val="000000"/>
                </a:solidFill>
              </a:rPr>
              <a:t>Events)</a:t>
            </a:r>
          </a:p>
        </p:txBody>
      </p:sp>
      <p:cxnSp>
        <p:nvCxnSpPr>
          <p:cNvPr id="37" name="AutoShape 53"/>
          <p:cNvCxnSpPr>
            <a:cxnSpLocks noChangeShapeType="1"/>
          </p:cNvCxnSpPr>
          <p:nvPr/>
        </p:nvCxnSpPr>
        <p:spPr bwMode="auto">
          <a:xfrm flipV="1">
            <a:off x="3505200" y="3581400"/>
            <a:ext cx="4191000" cy="2636838"/>
          </a:xfrm>
          <a:prstGeom prst="curvedConnector3">
            <a:avLst>
              <a:gd name="adj1" fmla="val 8891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 name="AutoShape 57"/>
          <p:cNvCxnSpPr>
            <a:cxnSpLocks noChangeShapeType="1"/>
            <a:stCxn id="17" idx="1"/>
            <a:endCxn id="3" idx="1"/>
          </p:cNvCxnSpPr>
          <p:nvPr/>
        </p:nvCxnSpPr>
        <p:spPr bwMode="auto">
          <a:xfrm rot="10800000">
            <a:off x="533400" y="1600200"/>
            <a:ext cx="228600" cy="2743200"/>
          </a:xfrm>
          <a:prstGeom prst="curvedConnector3">
            <a:avLst>
              <a:gd name="adj1" fmla="val 200000"/>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sp>
        <p:nvSpPr>
          <p:cNvPr id="39" name="Text Box 58"/>
          <p:cNvSpPr txBox="1">
            <a:spLocks noChangeArrowheads="1"/>
          </p:cNvSpPr>
          <p:nvPr/>
        </p:nvSpPr>
        <p:spPr bwMode="auto">
          <a:xfrm>
            <a:off x="5867400" y="152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solidFill>
                  <a:srgbClr val="000000"/>
                </a:solidFill>
              </a:rPr>
              <a:t>Evidence</a:t>
            </a:r>
            <a:r>
              <a:rPr lang="en-US" sz="1200" b="1">
                <a:solidFill>
                  <a:srgbClr val="0000FF"/>
                </a:solidFill>
              </a:rPr>
              <a:t>: Population Prevention Effects</a:t>
            </a:r>
          </a:p>
          <a:p>
            <a:pPr eaLnBrk="1" hangingPunct="1"/>
            <a:endParaRPr lang="en-US" sz="1200" b="1">
              <a:solidFill>
                <a:srgbClr val="0000FF"/>
              </a:solidFill>
            </a:endParaRPr>
          </a:p>
        </p:txBody>
      </p:sp>
      <p:sp>
        <p:nvSpPr>
          <p:cNvPr id="40" name="Line 59"/>
          <p:cNvSpPr>
            <a:spLocks noChangeShapeType="1"/>
          </p:cNvSpPr>
          <p:nvPr/>
        </p:nvSpPr>
        <p:spPr bwMode="auto">
          <a:xfrm>
            <a:off x="6934200" y="685800"/>
            <a:ext cx="533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61"/>
          <p:cNvSpPr>
            <a:spLocks noChangeShapeType="1"/>
          </p:cNvSpPr>
          <p:nvPr/>
        </p:nvSpPr>
        <p:spPr bwMode="auto">
          <a:xfrm>
            <a:off x="6858000" y="457200"/>
            <a:ext cx="609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62"/>
          <p:cNvSpPr>
            <a:spLocks noChangeShapeType="1"/>
          </p:cNvSpPr>
          <p:nvPr/>
        </p:nvSpPr>
        <p:spPr bwMode="auto">
          <a:xfrm>
            <a:off x="7010400" y="914400"/>
            <a:ext cx="457200" cy="0"/>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63"/>
          <p:cNvSpPr>
            <a:spLocks noChangeShapeType="1"/>
          </p:cNvSpPr>
          <p:nvPr/>
        </p:nvSpPr>
        <p:spPr bwMode="auto">
          <a:xfrm>
            <a:off x="7010400" y="1143000"/>
            <a:ext cx="4572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64"/>
          <p:cNvSpPr txBox="1">
            <a:spLocks noChangeArrowheads="1"/>
          </p:cNvSpPr>
          <p:nvPr/>
        </p:nvSpPr>
        <p:spPr bwMode="auto">
          <a:xfrm>
            <a:off x="7467600" y="304800"/>
            <a:ext cx="593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rPr>
              <a:t>Strong</a:t>
            </a:r>
          </a:p>
        </p:txBody>
      </p:sp>
      <p:sp>
        <p:nvSpPr>
          <p:cNvPr id="45" name="Text Box 65"/>
          <p:cNvSpPr txBox="1">
            <a:spLocks noChangeArrowheads="1"/>
          </p:cNvSpPr>
          <p:nvPr/>
        </p:nvSpPr>
        <p:spPr bwMode="auto">
          <a:xfrm>
            <a:off x="7467600" y="533400"/>
            <a:ext cx="747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rPr>
              <a:t>Moderate</a:t>
            </a:r>
          </a:p>
        </p:txBody>
      </p:sp>
      <p:sp>
        <p:nvSpPr>
          <p:cNvPr id="46" name="Text Box 66"/>
          <p:cNvSpPr txBox="1">
            <a:spLocks noChangeArrowheads="1"/>
          </p:cNvSpPr>
          <p:nvPr/>
        </p:nvSpPr>
        <p:spPr bwMode="auto">
          <a:xfrm>
            <a:off x="7467600" y="762000"/>
            <a:ext cx="167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rPr>
              <a:t>Low (target group only)</a:t>
            </a:r>
          </a:p>
        </p:txBody>
      </p:sp>
      <p:sp>
        <p:nvSpPr>
          <p:cNvPr id="47" name="Text Box 67"/>
          <p:cNvSpPr txBox="1">
            <a:spLocks noChangeArrowheads="1"/>
          </p:cNvSpPr>
          <p:nvPr/>
        </p:nvSpPr>
        <p:spPr bwMode="auto">
          <a:xfrm>
            <a:off x="7467600" y="9906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rPr>
              <a:t>None (no target or population)</a:t>
            </a:r>
          </a:p>
        </p:txBody>
      </p:sp>
      <p:sp>
        <p:nvSpPr>
          <p:cNvPr id="49" name="Oval Callout 48"/>
          <p:cNvSpPr/>
          <p:nvPr/>
        </p:nvSpPr>
        <p:spPr>
          <a:xfrm>
            <a:off x="1640840" y="1036955"/>
            <a:ext cx="1234440" cy="819150"/>
          </a:xfrm>
          <a:prstGeom prst="wedgeEllipseCallout">
            <a:avLst/>
          </a:prstGeom>
          <a:solidFill>
            <a:srgbClr val="4F81BD">
              <a:lumMod val="40000"/>
              <a:lumOff val="60000"/>
            </a:srgbClr>
          </a:solidFill>
          <a:ln w="25400" cap="flat" cmpd="sng" algn="ctr">
            <a:solidFill>
              <a:sysClr val="windowText" lastClr="000000"/>
            </a:solidFill>
            <a:prstDash val="solid"/>
          </a:ln>
          <a:effectLst>
            <a:outerShdw blurRad="50800" dist="38100" dir="18900000" sx="106000" sy="106000" algn="b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Calibri"/>
                <a:cs typeface="Times New Roman"/>
              </a:rPr>
              <a:t>Decoy</a:t>
            </a:r>
            <a:br>
              <a:rPr kumimoji="0" lang="en-US" sz="1100" b="1" i="0" u="none" strike="noStrike" kern="0" cap="none" spc="0" normalizeH="0" baseline="0" noProof="0">
                <a:ln>
                  <a:noFill/>
                </a:ln>
                <a:solidFill>
                  <a:sysClr val="windowText" lastClr="000000"/>
                </a:solidFill>
                <a:effectLst/>
                <a:uLnTx/>
                <a:uFillTx/>
                <a:latin typeface="Calibri"/>
                <a:ea typeface="Calibri"/>
                <a:cs typeface="Times New Roman"/>
              </a:rPr>
            </a:br>
            <a:r>
              <a:rPr kumimoji="0" lang="en-US" sz="1100" b="1" i="0" u="none" strike="noStrike" kern="0" cap="none" spc="0" normalizeH="0" baseline="0" noProof="0">
                <a:ln>
                  <a:noFill/>
                </a:ln>
                <a:solidFill>
                  <a:sysClr val="windowText" lastClr="000000"/>
                </a:solidFill>
                <a:effectLst/>
                <a:uLnTx/>
                <a:uFillTx/>
                <a:latin typeface="Calibri"/>
                <a:ea typeface="Calibri"/>
                <a:cs typeface="Times New Roman"/>
              </a:rPr>
              <a:t>Operations</a:t>
            </a:r>
          </a:p>
        </p:txBody>
      </p:sp>
      <p:sp>
        <p:nvSpPr>
          <p:cNvPr id="50" name="Oval Callout 49"/>
          <p:cNvSpPr/>
          <p:nvPr/>
        </p:nvSpPr>
        <p:spPr>
          <a:xfrm>
            <a:off x="2890432" y="437318"/>
            <a:ext cx="1313180" cy="819150"/>
          </a:xfrm>
          <a:prstGeom prst="wedgeEllipseCallout">
            <a:avLst>
              <a:gd name="adj1" fmla="val 2255"/>
              <a:gd name="adj2" fmla="val 76997"/>
            </a:avLst>
          </a:prstGeom>
          <a:solidFill>
            <a:srgbClr val="4F81BD">
              <a:lumMod val="40000"/>
              <a:lumOff val="60000"/>
            </a:srgbClr>
          </a:solidFill>
          <a:ln w="25400" cap="flat" cmpd="sng" algn="ctr">
            <a:solidFill>
              <a:sysClr val="windowText" lastClr="000000"/>
            </a:solidFill>
            <a:prstDash val="solid"/>
          </a:ln>
          <a:effectLst>
            <a:outerShdw blurRad="50800" dist="38100" dir="18900000" sx="106000" sy="106000" algn="b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Calibri"/>
                <a:ea typeface="Calibri"/>
                <a:cs typeface="Times New Roman"/>
              </a:rPr>
              <a:t>Recognition &amp;</a:t>
            </a: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
            </a:r>
            <a:b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b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Reminder</a:t>
            </a:r>
          </a:p>
        </p:txBody>
      </p:sp>
      <p:sp>
        <p:nvSpPr>
          <p:cNvPr id="51" name="Oval Callout 50"/>
          <p:cNvSpPr/>
          <p:nvPr/>
        </p:nvSpPr>
        <p:spPr>
          <a:xfrm>
            <a:off x="1546860" y="3048000"/>
            <a:ext cx="1234440" cy="819150"/>
          </a:xfrm>
          <a:prstGeom prst="wedgeEllipseCallout">
            <a:avLst>
              <a:gd name="adj1" fmla="val 18083"/>
              <a:gd name="adj2" fmla="val -59440"/>
            </a:avLst>
          </a:prstGeom>
          <a:solidFill>
            <a:srgbClr val="4F81BD">
              <a:lumMod val="40000"/>
              <a:lumOff val="60000"/>
            </a:srgbClr>
          </a:solidFill>
          <a:ln w="25400" cap="flat" cmpd="sng" algn="ctr">
            <a:solidFill>
              <a:sysClr val="windowText" lastClr="000000"/>
            </a:solidFill>
            <a:prstDash val="solid"/>
          </a:ln>
          <a:effectLst>
            <a:outerShdw blurRad="50800" dist="38100" dir="18900000" sx="106000" sy="106000" algn="b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Social Host</a:t>
            </a:r>
            <a:b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b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Liability</a:t>
            </a:r>
          </a:p>
        </p:txBody>
      </p:sp>
      <p:sp>
        <p:nvSpPr>
          <p:cNvPr id="52" name="Oval Callout 51"/>
          <p:cNvSpPr/>
          <p:nvPr/>
        </p:nvSpPr>
        <p:spPr>
          <a:xfrm>
            <a:off x="3980180" y="1975485"/>
            <a:ext cx="1234440" cy="902335"/>
          </a:xfrm>
          <a:prstGeom prst="wedgeEllipseCallout">
            <a:avLst>
              <a:gd name="adj1" fmla="val -58351"/>
              <a:gd name="adj2" fmla="val 40693"/>
            </a:avLst>
          </a:prstGeom>
          <a:solidFill>
            <a:srgbClr val="4F81BD">
              <a:lumMod val="40000"/>
              <a:lumOff val="60000"/>
            </a:srgbClr>
          </a:solidFill>
          <a:ln w="25400" cap="flat" cmpd="sng" algn="ctr">
            <a:solidFill>
              <a:sysClr val="windowText" lastClr="000000"/>
            </a:solidFill>
            <a:prstDash val="solid"/>
          </a:ln>
          <a:effectLst>
            <a:outerShdw blurRad="50800" dist="38100" dir="18900000" sx="106000" sy="106000" algn="b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Calibri"/>
                <a:cs typeface="Times New Roman"/>
              </a:rPr>
              <a:t>Nuisance Party Patrols</a:t>
            </a:r>
          </a:p>
        </p:txBody>
      </p:sp>
      <p:sp>
        <p:nvSpPr>
          <p:cNvPr id="53" name="Oval Callout 52"/>
          <p:cNvSpPr/>
          <p:nvPr/>
        </p:nvSpPr>
        <p:spPr>
          <a:xfrm>
            <a:off x="7696200" y="3288665"/>
            <a:ext cx="1371600" cy="902335"/>
          </a:xfrm>
          <a:prstGeom prst="wedgeEllipseCallout">
            <a:avLst>
              <a:gd name="adj1" fmla="val -41159"/>
              <a:gd name="adj2" fmla="val -95769"/>
            </a:avLst>
          </a:prstGeom>
          <a:solidFill>
            <a:srgbClr val="4F81BD">
              <a:lumMod val="40000"/>
              <a:lumOff val="60000"/>
            </a:srgbClr>
          </a:solidFill>
          <a:ln w="25400" cap="flat" cmpd="sng" algn="ctr">
            <a:solidFill>
              <a:sysClr val="windowText" lastClr="000000"/>
            </a:solidFill>
            <a:prstDash val="solid"/>
          </a:ln>
          <a:effectLst>
            <a:outerShdw blurRad="50800" dist="38100" dir="18900000" sx="106000" sy="106000" algn="b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DUI </a:t>
            </a:r>
            <a:b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b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Enforcement</a:t>
            </a:r>
          </a:p>
        </p:txBody>
      </p:sp>
      <p:sp>
        <p:nvSpPr>
          <p:cNvPr id="54" name="Oval Callout 53"/>
          <p:cNvSpPr/>
          <p:nvPr/>
        </p:nvSpPr>
        <p:spPr>
          <a:xfrm>
            <a:off x="4502785" y="716280"/>
            <a:ext cx="1234440" cy="901700"/>
          </a:xfrm>
          <a:prstGeom prst="wedgeEllipseCallout">
            <a:avLst>
              <a:gd name="adj1" fmla="val -59313"/>
              <a:gd name="adj2" fmla="val 78447"/>
            </a:avLst>
          </a:prstGeom>
          <a:solidFill>
            <a:srgbClr val="4F81BD">
              <a:lumMod val="40000"/>
              <a:lumOff val="60000"/>
            </a:srgbClr>
          </a:solidFill>
          <a:ln w="25400" cap="flat" cmpd="sng" algn="ctr">
            <a:solidFill>
              <a:sysClr val="windowText" lastClr="000000"/>
            </a:solidFill>
            <a:prstDash val="solid"/>
          </a:ln>
          <a:effectLst>
            <a:outerShdw blurRad="50800" dist="38100" dir="18900000" sx="106000" sy="106000" algn="b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a:ln>
                  <a:noFill/>
                </a:ln>
                <a:solidFill>
                  <a:sysClr val="windowText" lastClr="000000"/>
                </a:solidFill>
                <a:effectLst/>
                <a:uLnTx/>
                <a:uFillTx/>
                <a:latin typeface="Calibri"/>
                <a:ea typeface="Calibri"/>
                <a:cs typeface="Times New Roman"/>
              </a:rPr>
              <a:t>Retail Serving Practices</a:t>
            </a:r>
          </a:p>
        </p:txBody>
      </p:sp>
    </p:spTree>
    <p:extLst>
      <p:ext uri="{BB962C8B-B14F-4D97-AF65-F5344CB8AC3E}">
        <p14:creationId xmlns:p14="http://schemas.microsoft.com/office/powerpoint/2010/main" val="11200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animBg="1"/>
      <p:bldP spid="11" grpId="0" animBg="1"/>
      <p:bldP spid="12" grpId="0"/>
      <p:bldP spid="13" grpId="0"/>
      <p:bldP spid="14" grpId="0"/>
      <p:bldP spid="15" grpId="0"/>
      <p:bldP spid="16" grpId="0"/>
      <p:bldP spid="17" grpId="0"/>
      <p:bldP spid="18" grpId="0" animBg="1"/>
      <p:bldP spid="19"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p:bldP spid="49" grpId="0" animBg="1"/>
      <p:bldP spid="50" grpId="0" animBg="1"/>
      <p:bldP spid="51" grpId="0" animBg="1"/>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t>So how do we move communities from concepts to action?</a:t>
            </a:r>
            <a:endParaRPr lang="en-US" sz="3600" b="1" kern="0" dirty="0"/>
          </a:p>
        </p:txBody>
      </p:sp>
      <p:sp>
        <p:nvSpPr>
          <p:cNvPr id="3" name="Content Placeholder 2"/>
          <p:cNvSpPr txBox="1">
            <a:spLocks/>
          </p:cNvSpPr>
          <p:nvPr/>
        </p:nvSpPr>
        <p:spPr>
          <a:xfrm>
            <a:off x="457200" y="2133601"/>
            <a:ext cx="8229600" cy="2514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smtClean="0"/>
              <a:t>Very simple, interactive software designed for group strategizing</a:t>
            </a:r>
          </a:p>
          <a:p>
            <a:r>
              <a:rPr lang="en-US" sz="2800" kern="0" dirty="0" smtClean="0"/>
              <a:t>Focus is on the specific steps that will achieve a change in each main prevention target (e.g., “retail availability”) </a:t>
            </a:r>
            <a:endParaRPr lang="en-US" sz="2800" kern="0" dirty="0"/>
          </a:p>
        </p:txBody>
      </p:sp>
    </p:spTree>
    <p:extLst>
      <p:ext uri="{BB962C8B-B14F-4D97-AF65-F5344CB8AC3E}">
        <p14:creationId xmlns:p14="http://schemas.microsoft.com/office/powerpoint/2010/main" val="31205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736" y="616803"/>
            <a:ext cx="6162264" cy="830997"/>
          </a:xfrm>
          <a:prstGeom prst="rect">
            <a:avLst/>
          </a:prstGeom>
          <a:noFill/>
        </p:spPr>
        <p:txBody>
          <a:bodyPr wrap="none" rtlCol="0">
            <a:spAutoFit/>
          </a:bodyPr>
          <a:lstStyle/>
          <a:p>
            <a:pPr algn="ctr"/>
            <a:r>
              <a:rPr lang="en-US" sz="2400" dirty="0" smtClean="0"/>
              <a:t>Factoids about drinking and drunken driving</a:t>
            </a:r>
          </a:p>
          <a:p>
            <a:pPr algn="ctr"/>
            <a:r>
              <a:rPr lang="en-US" sz="2400" dirty="0" smtClean="0"/>
              <a:t>(California, 2009)</a:t>
            </a:r>
            <a:endParaRPr lang="en-US" sz="2400" dirty="0"/>
          </a:p>
        </p:txBody>
      </p:sp>
      <p:sp>
        <p:nvSpPr>
          <p:cNvPr id="3" name="TextBox 2"/>
          <p:cNvSpPr txBox="1"/>
          <p:nvPr/>
        </p:nvSpPr>
        <p:spPr>
          <a:xfrm>
            <a:off x="914400" y="1752600"/>
            <a:ext cx="7467600" cy="3231654"/>
          </a:xfrm>
          <a:prstGeom prst="rect">
            <a:avLst/>
          </a:prstGeom>
          <a:noFill/>
        </p:spPr>
        <p:txBody>
          <a:bodyPr wrap="square" rtlCol="0">
            <a:spAutoFit/>
          </a:bodyPr>
          <a:lstStyle/>
          <a:p>
            <a:pPr>
              <a:spcAft>
                <a:spcPts val="600"/>
              </a:spcAft>
            </a:pPr>
            <a:r>
              <a:rPr lang="en-US" sz="2000" dirty="0" smtClean="0"/>
              <a:t>In each community of 100,000 people each year we estimate:</a:t>
            </a:r>
          </a:p>
          <a:p>
            <a:pPr marL="742950" lvl="1" indent="-285750">
              <a:spcAft>
                <a:spcPts val="600"/>
              </a:spcAft>
              <a:buFont typeface="Arial" panose="020B0604020202020204" pitchFamily="34" charset="0"/>
              <a:buChar char="•"/>
            </a:pPr>
            <a:r>
              <a:rPr lang="en-US" dirty="0" smtClean="0"/>
              <a:t>53,100 persons will drink at least once,</a:t>
            </a:r>
          </a:p>
          <a:p>
            <a:pPr marL="742950" lvl="1" indent="-285750">
              <a:spcAft>
                <a:spcPts val="600"/>
              </a:spcAft>
              <a:buFont typeface="Arial" panose="020B0604020202020204" pitchFamily="34" charset="0"/>
              <a:buChar char="•"/>
            </a:pPr>
            <a:r>
              <a:rPr lang="en-US" dirty="0" smtClean="0"/>
              <a:t>18,213 persons will drive after some drinking, producing . . .  </a:t>
            </a:r>
          </a:p>
          <a:p>
            <a:pPr marL="742950" lvl="1" indent="-285750">
              <a:spcAft>
                <a:spcPts val="600"/>
              </a:spcAft>
              <a:buFont typeface="Arial" panose="020B0604020202020204" pitchFamily="34" charset="0"/>
              <a:buChar char="•"/>
            </a:pPr>
            <a:r>
              <a:rPr lang="en-US" dirty="0" smtClean="0"/>
              <a:t>2,352,000 driving after drinking events,</a:t>
            </a:r>
          </a:p>
          <a:p>
            <a:pPr marL="742950" lvl="1" indent="-285750">
              <a:spcAft>
                <a:spcPts val="600"/>
              </a:spcAft>
              <a:buFont typeface="Arial" panose="020B0604020202020204" pitchFamily="34" charset="0"/>
              <a:buChar char="•"/>
            </a:pPr>
            <a:r>
              <a:rPr lang="en-US" dirty="0" smtClean="0"/>
              <a:t>11,700 occasions when driving after drinking “too much,”</a:t>
            </a:r>
          </a:p>
          <a:p>
            <a:pPr marL="742950" lvl="1" indent="-285750">
              <a:spcAft>
                <a:spcPts val="600"/>
              </a:spcAft>
              <a:buFont typeface="Arial" panose="020B0604020202020204" pitchFamily="34" charset="0"/>
              <a:buChar char="•"/>
            </a:pPr>
            <a:r>
              <a:rPr lang="en-US" dirty="0" smtClean="0"/>
              <a:t>4,200 arrests for driving while intoxicated, </a:t>
            </a:r>
          </a:p>
          <a:p>
            <a:pPr marL="742950" lvl="1" indent="-285750">
              <a:spcAft>
                <a:spcPts val="600"/>
              </a:spcAft>
              <a:buFont typeface="Arial" panose="020B0604020202020204" pitchFamily="34" charset="0"/>
              <a:buChar char="•"/>
            </a:pPr>
            <a:r>
              <a:rPr lang="en-US" dirty="0" smtClean="0"/>
              <a:t>1,800 “had been drinking” (HBD) motor vehicle crashes, </a:t>
            </a:r>
          </a:p>
          <a:p>
            <a:pPr marL="742950" lvl="1" indent="-285750">
              <a:spcAft>
                <a:spcPts val="600"/>
              </a:spcAft>
              <a:buFont typeface="Arial" panose="020B0604020202020204" pitchFamily="34" charset="0"/>
              <a:buChar char="•"/>
            </a:pPr>
            <a:r>
              <a:rPr lang="en-US" dirty="0" smtClean="0"/>
              <a:t>1,300 “driving while intoxicated” (DUI) crashes, and</a:t>
            </a:r>
          </a:p>
          <a:p>
            <a:pPr marL="742950" lvl="1" indent="-285750">
              <a:spcAft>
                <a:spcPts val="600"/>
              </a:spcAft>
              <a:buFont typeface="Arial" panose="020B0604020202020204" pitchFamily="34" charset="0"/>
              <a:buChar char="•"/>
            </a:pPr>
            <a:r>
              <a:rPr lang="en-US" dirty="0" smtClean="0"/>
              <a:t>1,300 “single vehicle night time” (SVN) crashes.</a:t>
            </a:r>
          </a:p>
        </p:txBody>
      </p:sp>
      <p:sp>
        <p:nvSpPr>
          <p:cNvPr id="4" name="TextBox 3"/>
          <p:cNvSpPr txBox="1"/>
          <p:nvPr/>
        </p:nvSpPr>
        <p:spPr>
          <a:xfrm>
            <a:off x="914400" y="5257800"/>
            <a:ext cx="7212231" cy="723275"/>
          </a:xfrm>
          <a:prstGeom prst="rect">
            <a:avLst/>
          </a:prstGeom>
          <a:noFill/>
        </p:spPr>
        <p:txBody>
          <a:bodyPr wrap="none" rtlCol="0">
            <a:spAutoFit/>
          </a:bodyPr>
          <a:lstStyle/>
          <a:p>
            <a:pPr algn="ctr">
              <a:spcAft>
                <a:spcPts val="600"/>
              </a:spcAft>
            </a:pPr>
            <a:r>
              <a:rPr lang="en-US" dirty="0" smtClean="0"/>
              <a:t>Drinking and drunken driving continues to be a major source of injury</a:t>
            </a:r>
          </a:p>
          <a:p>
            <a:pPr algn="ctr">
              <a:spcAft>
                <a:spcPts val="600"/>
              </a:spcAft>
            </a:pPr>
            <a:r>
              <a:rPr lang="en-US" dirty="0" smtClean="0"/>
              <a:t>and death across cities in California.</a:t>
            </a:r>
            <a:endParaRPr lang="en-US" dirty="0"/>
          </a:p>
        </p:txBody>
      </p:sp>
    </p:spTree>
    <p:extLst>
      <p:ext uri="{BB962C8B-B14F-4D97-AF65-F5344CB8AC3E}">
        <p14:creationId xmlns:p14="http://schemas.microsoft.com/office/powerpoint/2010/main" val="8499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i="1" kern="0" dirty="0" smtClean="0"/>
              <a:t>Sample Page from Interactive Logic Model</a:t>
            </a:r>
          </a:p>
        </p:txBody>
      </p:sp>
      <p:sp>
        <p:nvSpPr>
          <p:cNvPr id="4" name="Rectangle 4"/>
          <p:cNvSpPr>
            <a:spLocks noChangeArrowheads="1"/>
          </p:cNvSpPr>
          <p:nvPr/>
        </p:nvSpPr>
        <p:spPr bwMode="auto">
          <a:xfrm>
            <a:off x="5257800" y="6397823"/>
            <a:ext cx="2692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For software: </a:t>
            </a:r>
            <a:r>
              <a:rPr lang="en-US" sz="1400" dirty="0">
                <a:hlinkClick r:id="rId2"/>
              </a:rPr>
              <a:t>www.doview.com</a:t>
            </a:r>
            <a:r>
              <a:rPr lang="en-US" sz="1400" dirty="0"/>
              <a:t> </a:t>
            </a:r>
          </a:p>
        </p:txBody>
      </p:sp>
      <p:cxnSp>
        <p:nvCxnSpPr>
          <p:cNvPr id="5" name="Straight Arrow Connector 4"/>
          <p:cNvCxnSpPr>
            <a:stCxn id="20" idx="0"/>
            <a:endCxn id="17" idx="2"/>
          </p:cNvCxnSpPr>
          <p:nvPr/>
        </p:nvCxnSpPr>
        <p:spPr>
          <a:xfrm flipV="1">
            <a:off x="792480" y="2743200"/>
            <a:ext cx="1676400" cy="578018"/>
          </a:xfrm>
          <a:prstGeom prst="straightConnector1">
            <a:avLst/>
          </a:prstGeom>
          <a:noFill/>
          <a:ln w="12700" cap="flat" cmpd="sng" algn="ctr">
            <a:solidFill>
              <a:sysClr val="window" lastClr="FFFFFF">
                <a:lumMod val="50000"/>
              </a:sysClr>
            </a:solidFill>
            <a:prstDash val="solid"/>
            <a:tailEnd type="arrow"/>
          </a:ln>
          <a:effectLst/>
        </p:spPr>
      </p:cxnSp>
      <p:cxnSp>
        <p:nvCxnSpPr>
          <p:cNvPr id="6" name="Straight Arrow Connector 5"/>
          <p:cNvCxnSpPr>
            <a:stCxn id="19" idx="0"/>
            <a:endCxn id="17" idx="2"/>
          </p:cNvCxnSpPr>
          <p:nvPr/>
        </p:nvCxnSpPr>
        <p:spPr>
          <a:xfrm flipV="1">
            <a:off x="2468880" y="2743200"/>
            <a:ext cx="0" cy="578018"/>
          </a:xfrm>
          <a:prstGeom prst="straightConnector1">
            <a:avLst/>
          </a:prstGeom>
          <a:noFill/>
          <a:ln w="12700" cap="flat" cmpd="sng" algn="ctr">
            <a:solidFill>
              <a:sysClr val="window" lastClr="FFFFFF">
                <a:lumMod val="50000"/>
              </a:sysClr>
            </a:solidFill>
            <a:prstDash val="solid"/>
            <a:tailEnd type="arrow"/>
          </a:ln>
          <a:effectLst/>
        </p:spPr>
      </p:cxnSp>
      <p:cxnSp>
        <p:nvCxnSpPr>
          <p:cNvPr id="7" name="Straight Arrow Connector 6"/>
          <p:cNvCxnSpPr>
            <a:stCxn id="19" idx="0"/>
            <a:endCxn id="18" idx="2"/>
          </p:cNvCxnSpPr>
          <p:nvPr/>
        </p:nvCxnSpPr>
        <p:spPr>
          <a:xfrm flipV="1">
            <a:off x="2468880" y="2743200"/>
            <a:ext cx="1676400" cy="578018"/>
          </a:xfrm>
          <a:prstGeom prst="straightConnector1">
            <a:avLst/>
          </a:prstGeom>
          <a:noFill/>
          <a:ln w="12700" cap="flat" cmpd="sng" algn="ctr">
            <a:solidFill>
              <a:sysClr val="window" lastClr="FFFFFF">
                <a:lumMod val="50000"/>
              </a:sysClr>
            </a:solidFill>
            <a:prstDash val="solid"/>
            <a:tailEnd type="arrow"/>
          </a:ln>
          <a:effectLst/>
        </p:spPr>
      </p:cxnSp>
      <p:cxnSp>
        <p:nvCxnSpPr>
          <p:cNvPr id="8" name="Straight Arrow Connector 7"/>
          <p:cNvCxnSpPr>
            <a:stCxn id="22" idx="0"/>
            <a:endCxn id="19" idx="2"/>
          </p:cNvCxnSpPr>
          <p:nvPr/>
        </p:nvCxnSpPr>
        <p:spPr>
          <a:xfrm flipV="1">
            <a:off x="792480" y="4376826"/>
            <a:ext cx="1676400" cy="576174"/>
          </a:xfrm>
          <a:prstGeom prst="straightConnector1">
            <a:avLst/>
          </a:prstGeom>
          <a:noFill/>
          <a:ln w="12700" cap="flat" cmpd="sng" algn="ctr">
            <a:solidFill>
              <a:sysClr val="window" lastClr="FFFFFF">
                <a:lumMod val="50000"/>
              </a:sysClr>
            </a:solidFill>
            <a:prstDash val="solid"/>
            <a:tailEnd type="arrow"/>
          </a:ln>
          <a:effectLst/>
        </p:spPr>
      </p:cxnSp>
      <p:cxnSp>
        <p:nvCxnSpPr>
          <p:cNvPr id="9" name="Straight Arrow Connector 8"/>
          <p:cNvCxnSpPr>
            <a:stCxn id="23" idx="0"/>
            <a:endCxn id="18" idx="2"/>
          </p:cNvCxnSpPr>
          <p:nvPr/>
        </p:nvCxnSpPr>
        <p:spPr>
          <a:xfrm flipV="1">
            <a:off x="4145280" y="2743200"/>
            <a:ext cx="0" cy="578018"/>
          </a:xfrm>
          <a:prstGeom prst="straightConnector1">
            <a:avLst/>
          </a:prstGeom>
          <a:noFill/>
          <a:ln w="12700" cap="flat" cmpd="sng" algn="ctr">
            <a:solidFill>
              <a:sysClr val="window" lastClr="FFFFFF">
                <a:lumMod val="50000"/>
              </a:sysClr>
            </a:solidFill>
            <a:prstDash val="solid"/>
            <a:tailEnd type="arrow"/>
          </a:ln>
          <a:effectLst/>
        </p:spPr>
      </p:cxnSp>
      <p:cxnSp>
        <p:nvCxnSpPr>
          <p:cNvPr id="10" name="Straight Arrow Connector 9"/>
          <p:cNvCxnSpPr>
            <a:stCxn id="23" idx="0"/>
            <a:endCxn id="17" idx="2"/>
          </p:cNvCxnSpPr>
          <p:nvPr/>
        </p:nvCxnSpPr>
        <p:spPr>
          <a:xfrm flipH="1" flipV="1">
            <a:off x="2468880" y="2743200"/>
            <a:ext cx="1676400" cy="578018"/>
          </a:xfrm>
          <a:prstGeom prst="straightConnector1">
            <a:avLst/>
          </a:prstGeom>
          <a:noFill/>
          <a:ln w="12700" cap="flat" cmpd="sng" algn="ctr">
            <a:solidFill>
              <a:sysClr val="window" lastClr="FFFFFF">
                <a:lumMod val="50000"/>
              </a:sysClr>
            </a:solidFill>
            <a:prstDash val="solid"/>
            <a:tailEnd type="arrow"/>
          </a:ln>
          <a:effectLst/>
        </p:spPr>
      </p:cxnSp>
      <p:cxnSp>
        <p:nvCxnSpPr>
          <p:cNvPr id="11" name="Straight Arrow Connector 10"/>
          <p:cNvCxnSpPr>
            <a:stCxn id="23" idx="1"/>
            <a:endCxn id="19" idx="3"/>
          </p:cNvCxnSpPr>
          <p:nvPr/>
        </p:nvCxnSpPr>
        <p:spPr>
          <a:xfrm flipH="1">
            <a:off x="3108960" y="3849022"/>
            <a:ext cx="396240" cy="0"/>
          </a:xfrm>
          <a:prstGeom prst="straightConnector1">
            <a:avLst/>
          </a:prstGeom>
          <a:noFill/>
          <a:ln w="12700" cap="flat" cmpd="sng" algn="ctr">
            <a:solidFill>
              <a:sysClr val="window" lastClr="FFFFFF">
                <a:lumMod val="50000"/>
              </a:sysClr>
            </a:solidFill>
            <a:prstDash val="solid"/>
            <a:tailEnd type="arrow"/>
          </a:ln>
          <a:effectLst/>
        </p:spPr>
      </p:cxnSp>
      <p:cxnSp>
        <p:nvCxnSpPr>
          <p:cNvPr id="12" name="Straight Arrow Connector 11"/>
          <p:cNvCxnSpPr>
            <a:stCxn id="24" idx="0"/>
            <a:endCxn id="23" idx="2"/>
          </p:cNvCxnSpPr>
          <p:nvPr/>
        </p:nvCxnSpPr>
        <p:spPr>
          <a:xfrm flipV="1">
            <a:off x="4145280" y="4376826"/>
            <a:ext cx="0" cy="585485"/>
          </a:xfrm>
          <a:prstGeom prst="straightConnector1">
            <a:avLst/>
          </a:prstGeom>
          <a:noFill/>
          <a:ln w="12700" cap="flat" cmpd="sng" algn="ctr">
            <a:solidFill>
              <a:sysClr val="window" lastClr="FFFFFF">
                <a:lumMod val="50000"/>
              </a:sysClr>
            </a:solidFill>
            <a:prstDash val="solid"/>
            <a:tailEnd type="arrow"/>
          </a:ln>
          <a:effectLst/>
        </p:spPr>
      </p:cxnSp>
      <p:cxnSp>
        <p:nvCxnSpPr>
          <p:cNvPr id="13" name="Straight Arrow Connector 12"/>
          <p:cNvCxnSpPr>
            <a:stCxn id="25" idx="0"/>
            <a:endCxn id="19" idx="2"/>
          </p:cNvCxnSpPr>
          <p:nvPr/>
        </p:nvCxnSpPr>
        <p:spPr>
          <a:xfrm flipH="1" flipV="1">
            <a:off x="2468880" y="4376826"/>
            <a:ext cx="3073400" cy="585485"/>
          </a:xfrm>
          <a:prstGeom prst="straightConnector1">
            <a:avLst/>
          </a:prstGeom>
          <a:noFill/>
          <a:ln w="12700" cap="flat" cmpd="sng" algn="ctr">
            <a:solidFill>
              <a:sysClr val="window" lastClr="FFFFFF">
                <a:lumMod val="50000"/>
              </a:sysClr>
            </a:solidFill>
            <a:prstDash val="solid"/>
            <a:tailEnd type="arrow"/>
          </a:ln>
          <a:effectLst/>
        </p:spPr>
      </p:cxnSp>
      <p:cxnSp>
        <p:nvCxnSpPr>
          <p:cNvPr id="14" name="Straight Arrow Connector 13"/>
          <p:cNvCxnSpPr>
            <a:stCxn id="26" idx="0"/>
            <a:endCxn id="28" idx="2"/>
          </p:cNvCxnSpPr>
          <p:nvPr/>
        </p:nvCxnSpPr>
        <p:spPr>
          <a:xfrm flipV="1">
            <a:off x="6939280" y="4376826"/>
            <a:ext cx="0" cy="585485"/>
          </a:xfrm>
          <a:prstGeom prst="straightConnector1">
            <a:avLst/>
          </a:prstGeom>
          <a:noFill/>
          <a:ln w="12700" cap="flat" cmpd="sng" algn="ctr">
            <a:solidFill>
              <a:sysClr val="window" lastClr="FFFFFF">
                <a:lumMod val="50000"/>
              </a:sysClr>
            </a:solidFill>
            <a:prstDash val="solid"/>
            <a:tailEnd type="arrow"/>
          </a:ln>
          <a:effectLst/>
        </p:spPr>
      </p:cxnSp>
      <p:cxnSp>
        <p:nvCxnSpPr>
          <p:cNvPr id="15" name="Straight Arrow Connector 14"/>
          <p:cNvCxnSpPr>
            <a:stCxn id="27" idx="0"/>
            <a:endCxn id="28" idx="2"/>
          </p:cNvCxnSpPr>
          <p:nvPr/>
        </p:nvCxnSpPr>
        <p:spPr>
          <a:xfrm flipH="1" flipV="1">
            <a:off x="6939280" y="4376826"/>
            <a:ext cx="1397000" cy="585485"/>
          </a:xfrm>
          <a:prstGeom prst="straightConnector1">
            <a:avLst/>
          </a:prstGeom>
          <a:noFill/>
          <a:ln w="12700" cap="flat" cmpd="sng" algn="ctr">
            <a:solidFill>
              <a:sysClr val="window" lastClr="FFFFFF">
                <a:lumMod val="50000"/>
              </a:sysClr>
            </a:solidFill>
            <a:prstDash val="solid"/>
            <a:tailEnd type="arrow"/>
          </a:ln>
          <a:effectLst/>
        </p:spPr>
      </p:cxnSp>
      <p:cxnSp>
        <p:nvCxnSpPr>
          <p:cNvPr id="16" name="Straight Arrow Connector 15"/>
          <p:cNvCxnSpPr>
            <a:stCxn id="28" idx="1"/>
            <a:endCxn id="23" idx="3"/>
          </p:cNvCxnSpPr>
          <p:nvPr/>
        </p:nvCxnSpPr>
        <p:spPr>
          <a:xfrm flipH="1">
            <a:off x="4785360" y="3849022"/>
            <a:ext cx="1513840" cy="0"/>
          </a:xfrm>
          <a:prstGeom prst="straightConnector1">
            <a:avLst/>
          </a:prstGeom>
          <a:noFill/>
          <a:ln w="12700" cap="flat" cmpd="sng" algn="ctr">
            <a:solidFill>
              <a:sysClr val="window" lastClr="FFFFFF">
                <a:lumMod val="50000"/>
              </a:sysClr>
            </a:solidFill>
            <a:prstDash val="solid"/>
            <a:tailEnd type="arrow"/>
          </a:ln>
          <a:effectLst/>
        </p:spPr>
      </p:cxnSp>
      <p:sp>
        <p:nvSpPr>
          <p:cNvPr id="17" name="Rounded Rectangle 16"/>
          <p:cNvSpPr/>
          <p:nvPr/>
        </p:nvSpPr>
        <p:spPr>
          <a:xfrm>
            <a:off x="1828800" y="1687180"/>
            <a:ext cx="1280160" cy="1056020"/>
          </a:xfrm>
          <a:prstGeom prst="roundRect">
            <a:avLst/>
          </a:prstGeom>
          <a:solidFill>
            <a:srgbClr val="FFCCCC"/>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Retail Availability of Alcohol to Youth</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 name="Rounded Rectangle 17"/>
          <p:cNvSpPr/>
          <p:nvPr/>
        </p:nvSpPr>
        <p:spPr>
          <a:xfrm>
            <a:off x="3505200" y="1687592"/>
            <a:ext cx="1280160" cy="1055608"/>
          </a:xfrm>
          <a:prstGeom prst="roundRect">
            <a:avLst/>
          </a:prstGeom>
          <a:solidFill>
            <a:srgbClr val="FFCCCC"/>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Social Availability of Alcohol to Youth</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 name="Rounded Rectangle 18"/>
          <p:cNvSpPr/>
          <p:nvPr/>
        </p:nvSpPr>
        <p:spPr>
          <a:xfrm>
            <a:off x="1828800" y="3321218"/>
            <a:ext cx="1280160" cy="1055608"/>
          </a:xfrm>
          <a:prstGeom prst="roundRect">
            <a:avLst/>
          </a:prstGeom>
          <a:solidFill>
            <a:srgbClr val="FFCCCC"/>
          </a:solidFill>
          <a:ln w="19050" cap="flat" cmpd="sng" algn="ctr">
            <a:solidFill>
              <a:sysClr val="window" lastClr="FFFFFF">
                <a:lumMod val="50000"/>
              </a:sysClr>
            </a:solidFill>
            <a:prstDash val="solid"/>
          </a:ln>
          <a:effectLst/>
        </p:spPr>
        <p:txBody>
          <a:bodyPr lIns="0" tIns="0" rIns="0" bIns="0"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Visible Enforcement</a:t>
            </a:r>
          </a:p>
        </p:txBody>
      </p:sp>
      <p:sp>
        <p:nvSpPr>
          <p:cNvPr id="20" name="Rounded Rectangle 19"/>
          <p:cNvSpPr/>
          <p:nvPr/>
        </p:nvSpPr>
        <p:spPr>
          <a:xfrm>
            <a:off x="152400" y="3321218"/>
            <a:ext cx="1280160" cy="1046381"/>
          </a:xfrm>
          <a:prstGeom prst="roundRect">
            <a:avLst/>
          </a:prstGeom>
          <a:solidFill>
            <a:srgbClr val="9BBB59">
              <a:lumMod val="60000"/>
              <a:lumOff val="40000"/>
            </a:srgbClr>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Retail Training &amp; Rewards</a:t>
            </a:r>
          </a:p>
        </p:txBody>
      </p:sp>
      <p:sp>
        <p:nvSpPr>
          <p:cNvPr id="21" name="Rounded Rectangle 20"/>
          <p:cNvSpPr/>
          <p:nvPr/>
        </p:nvSpPr>
        <p:spPr>
          <a:xfrm>
            <a:off x="1828800" y="4479382"/>
            <a:ext cx="1280160" cy="1056020"/>
          </a:xfrm>
          <a:prstGeom prst="roundRect">
            <a:avLst/>
          </a:prstGeom>
          <a:noFill/>
          <a:ln w="25400" cap="flat" cmpd="sng" algn="ctr">
            <a:noFill/>
            <a:prstDash val="solid"/>
          </a:ln>
          <a:effectLst/>
        </p:spPr>
        <p:txBody>
          <a:bodyPr lIns="0" tIns="0" rIns="0" bIns="0" rtlCol="0" anchor="t" anchorCtr="0">
            <a:no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150" b="0" i="0" u="none" strike="noStrike" kern="0" cap="none" spc="0" normalizeH="0" baseline="0" noProof="0" dirty="0" smtClean="0">
                <a:ln>
                  <a:noFill/>
                </a:ln>
                <a:solidFill>
                  <a:sysClr val="windowText" lastClr="000000"/>
                </a:solidFill>
                <a:effectLst/>
                <a:uLnTx/>
                <a:uFillTx/>
                <a:latin typeface="Calibri"/>
                <a:ea typeface="+mn-ea"/>
                <a:cs typeface="+mn-cs"/>
              </a:rPr>
              <a:t>Number of Compliance Checks, Party Patrols</a:t>
            </a:r>
          </a:p>
        </p:txBody>
      </p:sp>
      <p:sp>
        <p:nvSpPr>
          <p:cNvPr id="22" name="Rounded Rectangle 21"/>
          <p:cNvSpPr/>
          <p:nvPr/>
        </p:nvSpPr>
        <p:spPr>
          <a:xfrm>
            <a:off x="152400" y="4953000"/>
            <a:ext cx="1280160" cy="1046381"/>
          </a:xfrm>
          <a:prstGeom prst="roundRect">
            <a:avLst/>
          </a:prstGeom>
          <a:solidFill>
            <a:srgbClr val="9BBB59">
              <a:lumMod val="60000"/>
              <a:lumOff val="40000"/>
            </a:srgbClr>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Compliance Checks, Citations, License Loss</a:t>
            </a:r>
          </a:p>
        </p:txBody>
      </p:sp>
      <p:sp>
        <p:nvSpPr>
          <p:cNvPr id="23" name="Rounded Rectangle 22"/>
          <p:cNvSpPr/>
          <p:nvPr/>
        </p:nvSpPr>
        <p:spPr>
          <a:xfrm>
            <a:off x="3505200" y="3321218"/>
            <a:ext cx="1280160" cy="1055608"/>
          </a:xfrm>
          <a:prstGeom prst="roundRect">
            <a:avLst/>
          </a:prstGeom>
          <a:solidFill>
            <a:srgbClr val="FFCCCC"/>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Underage Drinking Laws</a:t>
            </a:r>
          </a:p>
        </p:txBody>
      </p:sp>
      <p:sp>
        <p:nvSpPr>
          <p:cNvPr id="24" name="Rounded Rectangle 23"/>
          <p:cNvSpPr/>
          <p:nvPr/>
        </p:nvSpPr>
        <p:spPr>
          <a:xfrm>
            <a:off x="3505200" y="4962311"/>
            <a:ext cx="1280160" cy="1055608"/>
          </a:xfrm>
          <a:prstGeom prst="roundRect">
            <a:avLst/>
          </a:prstGeom>
          <a:solidFill>
            <a:srgbClr val="9BBB59">
              <a:lumMod val="60000"/>
              <a:lumOff val="40000"/>
            </a:srgbClr>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Local Alcohol Policy</a:t>
            </a:r>
          </a:p>
        </p:txBody>
      </p:sp>
      <p:sp>
        <p:nvSpPr>
          <p:cNvPr id="25" name="Rounded Rectangle 24"/>
          <p:cNvSpPr/>
          <p:nvPr/>
        </p:nvSpPr>
        <p:spPr>
          <a:xfrm>
            <a:off x="4902200" y="4962311"/>
            <a:ext cx="1280160" cy="1055608"/>
          </a:xfrm>
          <a:prstGeom prst="roundRect">
            <a:avLst/>
          </a:prstGeom>
          <a:solidFill>
            <a:srgbClr val="9BBB59">
              <a:lumMod val="60000"/>
              <a:lumOff val="40000"/>
            </a:srgbClr>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Party Patrol, Shoulder Taps, Keg Registration</a:t>
            </a:r>
          </a:p>
        </p:txBody>
      </p:sp>
      <p:sp>
        <p:nvSpPr>
          <p:cNvPr id="26" name="Rounded Rectangle 25"/>
          <p:cNvSpPr/>
          <p:nvPr/>
        </p:nvSpPr>
        <p:spPr>
          <a:xfrm>
            <a:off x="6299200" y="4962311"/>
            <a:ext cx="1280160" cy="1055608"/>
          </a:xfrm>
          <a:prstGeom prst="roundRect">
            <a:avLst/>
          </a:prstGeom>
          <a:solidFill>
            <a:srgbClr val="FFCCCC"/>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Perceived Risk for Providing Alcohol to Underage</a:t>
            </a:r>
          </a:p>
        </p:txBody>
      </p:sp>
      <p:sp>
        <p:nvSpPr>
          <p:cNvPr id="27" name="Rounded Rectangle 26"/>
          <p:cNvSpPr/>
          <p:nvPr/>
        </p:nvSpPr>
        <p:spPr>
          <a:xfrm>
            <a:off x="7696200" y="4962311"/>
            <a:ext cx="1280160" cy="1055608"/>
          </a:xfrm>
          <a:prstGeom prst="roundRect">
            <a:avLst/>
          </a:prstGeom>
          <a:solidFill>
            <a:srgbClr val="9BBB59">
              <a:lumMod val="60000"/>
              <a:lumOff val="40000"/>
            </a:srgbClr>
          </a:solidFill>
          <a:ln w="19050" cap="flat" cmpd="sng" algn="ctr">
            <a:solidFill>
              <a:sysClr val="window" lastClr="FFFFFF">
                <a:lumMod val="50000"/>
              </a:sysClr>
            </a:solidFill>
            <a:prstDash val="solid"/>
          </a:ln>
          <a:effectLst/>
        </p:spPr>
        <p:txBody>
          <a:bodyPr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Media Advocacy</a:t>
            </a:r>
          </a:p>
        </p:txBody>
      </p:sp>
      <p:sp>
        <p:nvSpPr>
          <p:cNvPr id="28" name="Rounded Rectangle 27"/>
          <p:cNvSpPr/>
          <p:nvPr/>
        </p:nvSpPr>
        <p:spPr>
          <a:xfrm>
            <a:off x="6299200" y="3321218"/>
            <a:ext cx="1280160" cy="1055608"/>
          </a:xfrm>
          <a:prstGeom prst="roundRect">
            <a:avLst/>
          </a:prstGeom>
          <a:solidFill>
            <a:srgbClr val="FFCCCC"/>
          </a:solidFill>
          <a:ln w="19050" cap="flat" cmpd="sng" algn="ctr">
            <a:solidFill>
              <a:sysClr val="window" lastClr="FFFFFF">
                <a:lumMod val="50000"/>
              </a:sysClr>
            </a:solidFill>
            <a:prstDash val="solid"/>
          </a:ln>
          <a:effectLst/>
        </p:spPr>
        <p:txBody>
          <a:bodyPr lIns="0" tIns="0" rIns="0" bIns="0" rtlCol="0" anchor="ctr">
            <a:no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Community Norms</a:t>
            </a:r>
          </a:p>
          <a:p>
            <a:pPr marL="0" marR="0" lvl="0" indent="0" algn="ctr" defTabSz="914400" eaLnBrk="1" fontAlgn="auto" latinLnBrk="0" hangingPunct="1">
              <a:lnSpc>
                <a:spcPts val="15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about Youth Drinking</a:t>
            </a:r>
          </a:p>
        </p:txBody>
      </p:sp>
      <p:sp>
        <p:nvSpPr>
          <p:cNvPr id="29" name="Rounded Rectangle 28"/>
          <p:cNvSpPr/>
          <p:nvPr/>
        </p:nvSpPr>
        <p:spPr>
          <a:xfrm>
            <a:off x="7655560" y="3311579"/>
            <a:ext cx="1183640" cy="1056020"/>
          </a:xfrm>
          <a:prstGeom prst="roundRect">
            <a:avLst/>
          </a:prstGeom>
          <a:noFill/>
          <a:ln w="25400" cap="flat" cmpd="sng" algn="ctr">
            <a:noFill/>
            <a:prstDash val="solid"/>
          </a:ln>
          <a:effectLst/>
        </p:spPr>
        <p:txBody>
          <a:bodyPr lIns="0" tIns="0" rIns="0" bIns="0" rtlCol="0" anchor="t" anchorCtr="0">
            <a:no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en-US" sz="1150" b="0" i="0" u="none" strike="noStrike" kern="0" cap="none" spc="0" normalizeH="0" baseline="0" noProof="0" dirty="0" smtClean="0">
                <a:ln>
                  <a:noFill/>
                </a:ln>
                <a:solidFill>
                  <a:sysClr val="windowText" lastClr="000000"/>
                </a:solidFill>
                <a:effectLst/>
                <a:uLnTx/>
                <a:uFillTx/>
                <a:latin typeface="Calibri"/>
                <a:ea typeface="+mn-ea"/>
                <a:cs typeface="+mn-cs"/>
              </a:rPr>
              <a:t>Adult Perceptions of Norms</a:t>
            </a:r>
          </a:p>
        </p:txBody>
      </p:sp>
    </p:spTree>
    <p:extLst>
      <p:ext uri="{BB962C8B-B14F-4D97-AF65-F5344CB8AC3E}">
        <p14:creationId xmlns:p14="http://schemas.microsoft.com/office/powerpoint/2010/main" val="312051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animBg="1"/>
      <p:bldP spid="23" grpId="0" animBg="1"/>
      <p:bldP spid="24" grpId="0" animBg="1"/>
      <p:bldP spid="25" grpId="0" animBg="1"/>
      <p:bldP spid="26" grpId="0" animBg="1"/>
      <p:bldP spid="27" grpId="0" animBg="1"/>
      <p:bldP spid="28"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265" y="503238"/>
            <a:ext cx="8458200" cy="639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t>Key Elements of the Approach</a:t>
            </a:r>
          </a:p>
        </p:txBody>
      </p:sp>
      <p:sp>
        <p:nvSpPr>
          <p:cNvPr id="3" name="Content Placeholder 2"/>
          <p:cNvSpPr txBox="1">
            <a:spLocks/>
          </p:cNvSpPr>
          <p:nvPr/>
        </p:nvSpPr>
        <p:spPr>
          <a:xfrm>
            <a:off x="457200" y="1447800"/>
            <a:ext cx="8229600" cy="4267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800"/>
              </a:spcAft>
            </a:pPr>
            <a:r>
              <a:rPr lang="en-US" sz="2400" kern="0" dirty="0" smtClean="0"/>
              <a:t>Clarifies partnership of science and practice:</a:t>
            </a:r>
          </a:p>
          <a:p>
            <a:pPr lvl="1">
              <a:spcAft>
                <a:spcPts val="800"/>
              </a:spcAft>
            </a:pPr>
            <a:r>
              <a:rPr lang="en-US" sz="2000" kern="0" dirty="0" smtClean="0"/>
              <a:t>Research used prescriptively: </a:t>
            </a:r>
            <a:r>
              <a:rPr lang="en-US" sz="2000" u="sng" kern="0" dirty="0"/>
              <a:t>W</a:t>
            </a:r>
            <a:r>
              <a:rPr lang="en-US" sz="2000" u="sng" kern="0" dirty="0" smtClean="0"/>
              <a:t>hat</a:t>
            </a:r>
            <a:r>
              <a:rPr lang="en-US" sz="2000" kern="0" dirty="0" smtClean="0"/>
              <a:t> to do?</a:t>
            </a:r>
          </a:p>
          <a:p>
            <a:pPr lvl="1">
              <a:spcAft>
                <a:spcPts val="800"/>
              </a:spcAft>
            </a:pPr>
            <a:r>
              <a:rPr lang="en-US" sz="2000" kern="0" dirty="0" smtClean="0"/>
              <a:t>Local expertise used instrumentally: </a:t>
            </a:r>
            <a:r>
              <a:rPr lang="en-US" sz="2000" u="sng" kern="0" dirty="0"/>
              <a:t>H</a:t>
            </a:r>
            <a:r>
              <a:rPr lang="en-US" sz="2000" u="sng" kern="0" dirty="0" smtClean="0"/>
              <a:t>ow</a:t>
            </a:r>
            <a:r>
              <a:rPr lang="en-US" sz="2000" kern="0" dirty="0" smtClean="0"/>
              <a:t> to do it?</a:t>
            </a:r>
          </a:p>
          <a:p>
            <a:pPr>
              <a:spcAft>
                <a:spcPts val="800"/>
              </a:spcAft>
            </a:pPr>
            <a:r>
              <a:rPr lang="en-US" sz="2400" kern="0" dirty="0" smtClean="0"/>
              <a:t>Highly focused on objectives rather than process</a:t>
            </a:r>
          </a:p>
          <a:p>
            <a:pPr>
              <a:spcAft>
                <a:spcPts val="800"/>
              </a:spcAft>
            </a:pPr>
            <a:r>
              <a:rPr lang="en-US" sz="2400" kern="0" dirty="0" smtClean="0"/>
              <a:t>Moves quickly through assessment and planning, and quickly gets to action</a:t>
            </a:r>
          </a:p>
          <a:p>
            <a:pPr>
              <a:spcAft>
                <a:spcPts val="800"/>
              </a:spcAft>
            </a:pPr>
            <a:r>
              <a:rPr lang="en-US" sz="2400" kern="0" dirty="0" smtClean="0"/>
              <a:t>Focuses on measurable community-level outcomes both proximal (e.g., keg registrations) and distal (e.g., youth reports of access to alcohol).</a:t>
            </a:r>
          </a:p>
        </p:txBody>
      </p:sp>
      <p:sp>
        <p:nvSpPr>
          <p:cNvPr id="4" name="Slide Number Placeholder 2"/>
          <p:cNvSpPr txBox="1">
            <a:spLocks/>
          </p:cNvSpPr>
          <p:nvPr/>
        </p:nvSpPr>
        <p:spPr>
          <a:xfrm>
            <a:off x="152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42076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381000"/>
            <a:ext cx="8458200" cy="11731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t>Back to Adult Drinking and</a:t>
            </a:r>
          </a:p>
          <a:p>
            <a:r>
              <a:rPr lang="en-US" sz="3600" b="1" kern="0" dirty="0" smtClean="0"/>
              <a:t>Drunken Driving</a:t>
            </a:r>
          </a:p>
        </p:txBody>
      </p:sp>
      <p:sp>
        <p:nvSpPr>
          <p:cNvPr id="3" name="Content Placeholder 2"/>
          <p:cNvSpPr txBox="1">
            <a:spLocks/>
          </p:cNvSpPr>
          <p:nvPr/>
        </p:nvSpPr>
        <p:spPr>
          <a:xfrm>
            <a:off x="457200" y="1752600"/>
            <a:ext cx="8229600" cy="4267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800"/>
              </a:spcAft>
            </a:pPr>
            <a:r>
              <a:rPr lang="en-US" sz="2400" kern="0" dirty="0" smtClean="0"/>
              <a:t>Context specific preventive interventions are needed:</a:t>
            </a:r>
          </a:p>
          <a:p>
            <a:pPr lvl="1">
              <a:spcAft>
                <a:spcPts val="800"/>
              </a:spcAft>
            </a:pPr>
            <a:r>
              <a:rPr lang="en-US" sz="2000" kern="0" dirty="0" smtClean="0"/>
              <a:t>The science is telling us where the problems are and . . . </a:t>
            </a:r>
          </a:p>
          <a:p>
            <a:pPr lvl="1">
              <a:spcAft>
                <a:spcPts val="800"/>
              </a:spcAft>
            </a:pPr>
            <a:r>
              <a:rPr lang="en-US" sz="2000" kern="0" dirty="0" smtClean="0"/>
              <a:t>Responsible beverage service programs can work in bars and other </a:t>
            </a:r>
            <a:r>
              <a:rPr lang="en-US" sz="2000" kern="0" dirty="0" err="1" smtClean="0"/>
              <a:t>on-premise</a:t>
            </a:r>
            <a:r>
              <a:rPr lang="en-US" sz="2000" kern="0" dirty="0" smtClean="0"/>
              <a:t> drinking places, but . . . </a:t>
            </a:r>
          </a:p>
          <a:p>
            <a:pPr lvl="1">
              <a:spcAft>
                <a:spcPts val="800"/>
              </a:spcAft>
            </a:pPr>
            <a:r>
              <a:rPr lang="en-US" sz="2000" kern="0" dirty="0" smtClean="0"/>
              <a:t>Interventions that affect use in the home are more problematic: “</a:t>
            </a:r>
            <a:r>
              <a:rPr lang="en-US" sz="2000" u="sng" kern="0" dirty="0" smtClean="0"/>
              <a:t>How</a:t>
            </a:r>
            <a:r>
              <a:rPr lang="en-US" sz="2000" kern="0" dirty="0" smtClean="0"/>
              <a:t> to do it?” is the critical unanswered question.</a:t>
            </a:r>
          </a:p>
          <a:p>
            <a:pPr>
              <a:spcAft>
                <a:spcPts val="800"/>
              </a:spcAft>
            </a:pPr>
            <a:r>
              <a:rPr lang="en-US" sz="2400" kern="0" dirty="0" smtClean="0"/>
              <a:t>Youth access in the home is also a critical problem; that is where most underage youth obtain and use alcohol.</a:t>
            </a:r>
          </a:p>
          <a:p>
            <a:pPr>
              <a:spcAft>
                <a:spcPts val="800"/>
              </a:spcAft>
            </a:pPr>
            <a:r>
              <a:rPr lang="en-US" sz="2400" kern="0" dirty="0" smtClean="0"/>
              <a:t>Social hosting laws address “parties” but parties are not the core of the problem.</a:t>
            </a:r>
          </a:p>
        </p:txBody>
      </p:sp>
      <p:sp>
        <p:nvSpPr>
          <p:cNvPr id="4" name="Slide Number Placeholder 2"/>
          <p:cNvSpPr txBox="1">
            <a:spLocks/>
          </p:cNvSpPr>
          <p:nvPr/>
        </p:nvSpPr>
        <p:spPr>
          <a:xfrm>
            <a:off x="152400" y="6356350"/>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Tree>
    <p:extLst>
      <p:ext uri="{BB962C8B-B14F-4D97-AF65-F5344CB8AC3E}">
        <p14:creationId xmlns:p14="http://schemas.microsoft.com/office/powerpoint/2010/main" val="23025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130425"/>
            <a:ext cx="80010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kern="0" smtClean="0"/>
              <a:t>Evaluation</a:t>
            </a:r>
            <a:endParaRPr lang="en-US" b="1" kern="0" dirty="0" smtClean="0"/>
          </a:p>
        </p:txBody>
      </p:sp>
      <p:sp>
        <p:nvSpPr>
          <p:cNvPr id="3" name="Subtitle 6"/>
          <p:cNvSpPr txBox="1">
            <a:spLocks/>
          </p:cNvSpPr>
          <p:nvPr/>
        </p:nvSpPr>
        <p:spPr>
          <a:xfrm>
            <a:off x="1295400" y="3657600"/>
            <a:ext cx="7086600" cy="60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How will we know that “it” worked?</a:t>
            </a:r>
          </a:p>
        </p:txBody>
      </p:sp>
    </p:spTree>
    <p:extLst>
      <p:ext uri="{BB962C8B-B14F-4D97-AF65-F5344CB8AC3E}">
        <p14:creationId xmlns:p14="http://schemas.microsoft.com/office/powerpoint/2010/main" val="4207663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91847785"/>
              </p:ext>
            </p:extLst>
          </p:nvPr>
        </p:nvGraphicFramePr>
        <p:xfrm>
          <a:off x="1219200" y="838200"/>
          <a:ext cx="6629400" cy="4981009"/>
        </p:xfrm>
        <a:graphic>
          <a:graphicData uri="http://schemas.openxmlformats.org/presentationml/2006/ole">
            <mc:AlternateContent xmlns:mc="http://schemas.openxmlformats.org/markup-compatibility/2006">
              <mc:Choice xmlns:v="urn:schemas-microsoft-com:vml" Requires="v">
                <p:oleObj spid="_x0000_s8207" name="Slide" r:id="rId4" imgW="4570378" imgH="3427437" progId="PowerPoint.Slide.12">
                  <p:embed/>
                </p:oleObj>
              </mc:Choice>
              <mc:Fallback>
                <p:oleObj name="Slide" r:id="rId4" imgW="4570378" imgH="342743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6629400" cy="4981009"/>
                      </a:xfrm>
                      <a:prstGeom prst="rect">
                        <a:avLst/>
                      </a:prstGeom>
                      <a:noFill/>
                    </p:spPr>
                  </p:pic>
                </p:oleObj>
              </mc:Fallback>
            </mc:AlternateContent>
          </a:graphicData>
        </a:graphic>
      </p:graphicFrame>
    </p:spTree>
    <p:extLst>
      <p:ext uri="{BB962C8B-B14F-4D97-AF65-F5344CB8AC3E}">
        <p14:creationId xmlns:p14="http://schemas.microsoft.com/office/powerpoint/2010/main" val="2460840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514600"/>
            <a:ext cx="2467342" cy="646331"/>
          </a:xfrm>
          <a:prstGeom prst="rect">
            <a:avLst/>
          </a:prstGeom>
          <a:noFill/>
        </p:spPr>
        <p:txBody>
          <a:bodyPr wrap="non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623916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736" y="616803"/>
            <a:ext cx="6162264" cy="830997"/>
          </a:xfrm>
          <a:prstGeom prst="rect">
            <a:avLst/>
          </a:prstGeom>
          <a:noFill/>
        </p:spPr>
        <p:txBody>
          <a:bodyPr wrap="none" rtlCol="0">
            <a:spAutoFit/>
          </a:bodyPr>
          <a:lstStyle/>
          <a:p>
            <a:pPr algn="ctr"/>
            <a:r>
              <a:rPr lang="en-US" sz="2400" dirty="0" smtClean="0"/>
              <a:t>Factoids about drinking and drunken driving</a:t>
            </a:r>
          </a:p>
          <a:p>
            <a:pPr algn="ctr"/>
            <a:r>
              <a:rPr lang="en-US" sz="2400" dirty="0" smtClean="0"/>
              <a:t>(California, 2009)</a:t>
            </a:r>
            <a:endParaRPr lang="en-US" sz="2400" dirty="0"/>
          </a:p>
        </p:txBody>
      </p:sp>
      <p:sp>
        <p:nvSpPr>
          <p:cNvPr id="3" name="TextBox 2"/>
          <p:cNvSpPr txBox="1"/>
          <p:nvPr/>
        </p:nvSpPr>
        <p:spPr>
          <a:xfrm>
            <a:off x="914400" y="1752600"/>
            <a:ext cx="7467600" cy="3231654"/>
          </a:xfrm>
          <a:prstGeom prst="rect">
            <a:avLst/>
          </a:prstGeom>
          <a:noFill/>
        </p:spPr>
        <p:txBody>
          <a:bodyPr wrap="square" rtlCol="0">
            <a:spAutoFit/>
          </a:bodyPr>
          <a:lstStyle/>
          <a:p>
            <a:pPr>
              <a:spcAft>
                <a:spcPts val="600"/>
              </a:spcAft>
            </a:pPr>
            <a:r>
              <a:rPr lang="en-US" sz="2000" dirty="0" smtClean="0"/>
              <a:t>In each community of 100,000 people each year we estimate:</a:t>
            </a:r>
          </a:p>
          <a:p>
            <a:pPr marL="742950" lvl="1" indent="-285750">
              <a:spcAft>
                <a:spcPts val="600"/>
              </a:spcAft>
              <a:buFont typeface="Arial" panose="020B0604020202020204" pitchFamily="34" charset="0"/>
              <a:buChar char="•"/>
            </a:pPr>
            <a:r>
              <a:rPr lang="en-US" dirty="0" smtClean="0"/>
              <a:t>53,100 persons will drink at least once,</a:t>
            </a:r>
          </a:p>
          <a:p>
            <a:pPr marL="742950" lvl="1" indent="-285750">
              <a:spcAft>
                <a:spcPts val="600"/>
              </a:spcAft>
              <a:buFont typeface="Arial" panose="020B0604020202020204" pitchFamily="34" charset="0"/>
              <a:buChar char="•"/>
            </a:pPr>
            <a:r>
              <a:rPr lang="en-US" dirty="0" smtClean="0"/>
              <a:t>18,213 persons will drive after some drinking, producing . . .  </a:t>
            </a:r>
          </a:p>
          <a:p>
            <a:pPr marL="742950" lvl="1" indent="-285750">
              <a:spcAft>
                <a:spcPts val="600"/>
              </a:spcAft>
              <a:buFont typeface="Arial" panose="020B0604020202020204" pitchFamily="34" charset="0"/>
              <a:buChar char="•"/>
            </a:pPr>
            <a:r>
              <a:rPr lang="en-US" dirty="0" smtClean="0"/>
              <a:t>2,352,000 driving after drinking events,</a:t>
            </a:r>
          </a:p>
          <a:p>
            <a:pPr marL="742950" lvl="1" indent="-285750">
              <a:spcAft>
                <a:spcPts val="600"/>
              </a:spcAft>
              <a:buFont typeface="Arial" panose="020B0604020202020204" pitchFamily="34" charset="0"/>
              <a:buChar char="•"/>
            </a:pPr>
            <a:r>
              <a:rPr lang="en-US" dirty="0" smtClean="0"/>
              <a:t>11,700 occasions when driving after drinking “too much,”</a:t>
            </a:r>
          </a:p>
          <a:p>
            <a:pPr marL="742950" lvl="1" indent="-285750">
              <a:spcAft>
                <a:spcPts val="600"/>
              </a:spcAft>
              <a:buFont typeface="Arial" panose="020B0604020202020204" pitchFamily="34" charset="0"/>
              <a:buChar char="•"/>
            </a:pPr>
            <a:r>
              <a:rPr lang="en-US" dirty="0" smtClean="0"/>
              <a:t>4,200 arrests for driving while intoxicated, </a:t>
            </a:r>
          </a:p>
          <a:p>
            <a:pPr marL="742950" lvl="1" indent="-285750">
              <a:spcAft>
                <a:spcPts val="600"/>
              </a:spcAft>
              <a:buFont typeface="Arial" panose="020B0604020202020204" pitchFamily="34" charset="0"/>
              <a:buChar char="•"/>
            </a:pPr>
            <a:r>
              <a:rPr lang="en-US" dirty="0" smtClean="0"/>
              <a:t>1,800 “had been drinking” (HBD) motor vehicle crashes, </a:t>
            </a:r>
          </a:p>
          <a:p>
            <a:pPr marL="742950" lvl="1" indent="-285750">
              <a:spcAft>
                <a:spcPts val="600"/>
              </a:spcAft>
              <a:buFont typeface="Arial" panose="020B0604020202020204" pitchFamily="34" charset="0"/>
              <a:buChar char="•"/>
            </a:pPr>
            <a:r>
              <a:rPr lang="en-US" dirty="0" smtClean="0"/>
              <a:t>1,300 “driving while intoxicated” (DUI) crashes, and</a:t>
            </a:r>
          </a:p>
          <a:p>
            <a:pPr marL="742950" lvl="1" indent="-285750">
              <a:spcAft>
                <a:spcPts val="600"/>
              </a:spcAft>
              <a:buFont typeface="Arial" panose="020B0604020202020204" pitchFamily="34" charset="0"/>
              <a:buChar char="•"/>
            </a:pPr>
            <a:r>
              <a:rPr lang="en-US" dirty="0" smtClean="0"/>
              <a:t>1,300 “single vehicle night time” (SVN) crashes.</a:t>
            </a:r>
          </a:p>
        </p:txBody>
      </p:sp>
      <p:sp>
        <p:nvSpPr>
          <p:cNvPr id="5" name="TextBox 4"/>
          <p:cNvSpPr txBox="1"/>
          <p:nvPr/>
        </p:nvSpPr>
        <p:spPr>
          <a:xfrm>
            <a:off x="762000" y="5181600"/>
            <a:ext cx="7696200" cy="923330"/>
          </a:xfrm>
          <a:prstGeom prst="rect">
            <a:avLst/>
          </a:prstGeom>
          <a:noFill/>
        </p:spPr>
        <p:txBody>
          <a:bodyPr wrap="square" rtlCol="0">
            <a:spAutoFit/>
          </a:bodyPr>
          <a:lstStyle/>
          <a:p>
            <a:pPr>
              <a:spcAft>
                <a:spcPts val="600"/>
              </a:spcAft>
            </a:pPr>
            <a:r>
              <a:rPr lang="en-US" dirty="0" smtClean="0"/>
              <a:t>If we can determine where these drinkers use alcohol before they drink and drive, then we can design preventive intervention suitable for those drinking contexts.</a:t>
            </a:r>
            <a:endParaRPr lang="en-US" dirty="0"/>
          </a:p>
        </p:txBody>
      </p:sp>
    </p:spTree>
    <p:extLst>
      <p:ext uri="{BB962C8B-B14F-4D97-AF65-F5344CB8AC3E}">
        <p14:creationId xmlns:p14="http://schemas.microsoft.com/office/powerpoint/2010/main" val="12983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7116" b="3291"/>
          <a:stretch/>
        </p:blipFill>
        <p:spPr>
          <a:xfrm>
            <a:off x="1295400" y="1971746"/>
            <a:ext cx="6705600" cy="4124254"/>
          </a:xfrm>
          <a:prstGeom prst="rect">
            <a:avLst/>
          </a:prstGeom>
          <a:ln w="12700" cap="sq">
            <a:solidFill>
              <a:srgbClr val="0070C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81000" y="304800"/>
            <a:ext cx="8348217" cy="1554272"/>
          </a:xfrm>
          <a:prstGeom prst="rect">
            <a:avLst/>
          </a:prstGeom>
          <a:noFill/>
        </p:spPr>
        <p:txBody>
          <a:bodyPr wrap="square" rtlCol="0">
            <a:spAutoFit/>
          </a:bodyPr>
          <a:lstStyle/>
          <a:p>
            <a:r>
              <a:rPr lang="en-US" dirty="0" smtClean="0"/>
              <a:t>An Analysis of Drinking Agents and Drinking Places: The California 50 City Study </a:t>
            </a:r>
          </a:p>
          <a:p>
            <a:pPr>
              <a:spcBef>
                <a:spcPts val="600"/>
              </a:spcBef>
            </a:pPr>
            <a:r>
              <a:rPr lang="en-US" sz="1200" u="sng" dirty="0" smtClean="0"/>
              <a:t>Use of Drinking Contexts in an Adult Population Sample</a:t>
            </a:r>
            <a:r>
              <a:rPr lang="en-US" sz="1200" dirty="0" smtClean="0"/>
              <a:t>:</a:t>
            </a:r>
          </a:p>
          <a:p>
            <a:pPr marL="342900" indent="-342900">
              <a:buFont typeface="Arial" pitchFamily="34" charset="0"/>
              <a:buChar char="•"/>
            </a:pPr>
            <a:r>
              <a:rPr lang="en-US" sz="1200" dirty="0" smtClean="0"/>
              <a:t>Random sample of 50 cities in California with between 50,000 and 500,000 persons.</a:t>
            </a:r>
          </a:p>
          <a:p>
            <a:pPr marL="342900" indent="-342900">
              <a:buFont typeface="Arial" pitchFamily="34" charset="0"/>
              <a:buChar char="•"/>
            </a:pPr>
            <a:r>
              <a:rPr lang="en-US" sz="1200" dirty="0" smtClean="0"/>
              <a:t>An ecological sample, so all cities were spatially distinct from one another.</a:t>
            </a:r>
          </a:p>
          <a:p>
            <a:pPr marL="342900" indent="-342900">
              <a:buFont typeface="Arial" pitchFamily="34" charset="0"/>
              <a:buChar char="•"/>
            </a:pPr>
            <a:r>
              <a:rPr lang="en-US" sz="1200" dirty="0" smtClean="0"/>
              <a:t>About 9000 adult population surveys conducted across cities with about 5000 drinkers.</a:t>
            </a:r>
          </a:p>
          <a:p>
            <a:pPr marL="342900" indent="-342900">
              <a:buFont typeface="Arial" pitchFamily="34" charset="0"/>
              <a:buChar char="•"/>
            </a:pPr>
            <a:r>
              <a:rPr lang="en-US" sz="1200" dirty="0" smtClean="0"/>
              <a:t>Collected demographic and personality characteristics, frequencies and quantities of alcohol used, and frequencies of drinking in different contexts.</a:t>
            </a:r>
            <a:endParaRPr lang="en-US" sz="1200" dirty="0"/>
          </a:p>
        </p:txBody>
      </p:sp>
    </p:spTree>
    <p:extLst>
      <p:ext uri="{BB962C8B-B14F-4D97-AF65-F5344CB8AC3E}">
        <p14:creationId xmlns:p14="http://schemas.microsoft.com/office/powerpoint/2010/main" val="10033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83" y="514290"/>
            <a:ext cx="7662417" cy="400110"/>
          </a:xfrm>
          <a:prstGeom prst="rect">
            <a:avLst/>
          </a:prstGeom>
          <a:noFill/>
        </p:spPr>
        <p:txBody>
          <a:bodyPr wrap="square" rtlCol="0">
            <a:spAutoFit/>
          </a:bodyPr>
          <a:lstStyle/>
          <a:p>
            <a:r>
              <a:rPr lang="en-US" sz="2000" dirty="0" smtClean="0"/>
              <a:t>Individual Level Analyses of Characteristics Related to Venue Use</a:t>
            </a:r>
          </a:p>
        </p:txBody>
      </p:sp>
      <p:sp>
        <p:nvSpPr>
          <p:cNvPr id="3" name="Rectangle 2"/>
          <p:cNvSpPr/>
          <p:nvPr/>
        </p:nvSpPr>
        <p:spPr>
          <a:xfrm>
            <a:off x="1066800" y="23622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2416840"/>
            <a:ext cx="1021433" cy="307777"/>
          </a:xfrm>
          <a:prstGeom prst="rect">
            <a:avLst/>
          </a:prstGeom>
          <a:noFill/>
        </p:spPr>
        <p:txBody>
          <a:bodyPr wrap="none" rtlCol="0">
            <a:spAutoFit/>
          </a:bodyPr>
          <a:lstStyle/>
          <a:p>
            <a:r>
              <a:rPr lang="en-US" sz="1400" dirty="0" smtClean="0"/>
              <a:t>Impulsivity</a:t>
            </a:r>
            <a:endParaRPr lang="en-US" sz="1400" dirty="0"/>
          </a:p>
        </p:txBody>
      </p:sp>
      <p:sp>
        <p:nvSpPr>
          <p:cNvPr id="5" name="Rectangle 4"/>
          <p:cNvSpPr/>
          <p:nvPr/>
        </p:nvSpPr>
        <p:spPr>
          <a:xfrm>
            <a:off x="1066800" y="32766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3331240"/>
            <a:ext cx="1231427" cy="307777"/>
          </a:xfrm>
          <a:prstGeom prst="rect">
            <a:avLst/>
          </a:prstGeom>
          <a:noFill/>
        </p:spPr>
        <p:txBody>
          <a:bodyPr wrap="none" rtlCol="0">
            <a:spAutoFit/>
          </a:bodyPr>
          <a:lstStyle/>
          <a:p>
            <a:r>
              <a:rPr lang="en-US" sz="1400" dirty="0" smtClean="0"/>
              <a:t>Risky Driving</a:t>
            </a:r>
            <a:endParaRPr lang="en-US" sz="1400" dirty="0"/>
          </a:p>
        </p:txBody>
      </p:sp>
      <p:sp>
        <p:nvSpPr>
          <p:cNvPr id="7" name="Rectangle 6"/>
          <p:cNvSpPr/>
          <p:nvPr/>
        </p:nvSpPr>
        <p:spPr>
          <a:xfrm>
            <a:off x="1066800" y="4186678"/>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4241319"/>
            <a:ext cx="1164678" cy="483081"/>
          </a:xfrm>
          <a:prstGeom prst="rect">
            <a:avLst/>
          </a:prstGeom>
          <a:noFill/>
        </p:spPr>
        <p:txBody>
          <a:bodyPr wrap="none" rtlCol="0">
            <a:spAutoFit/>
          </a:bodyPr>
          <a:lstStyle/>
          <a:p>
            <a:pPr algn="ctr">
              <a:lnSpc>
                <a:spcPts val="1500"/>
              </a:lnSpc>
            </a:pPr>
            <a:r>
              <a:rPr lang="en-US" sz="1400" dirty="0" smtClean="0"/>
              <a:t>Tolerance</a:t>
            </a:r>
          </a:p>
          <a:p>
            <a:pPr algn="ctr">
              <a:lnSpc>
                <a:spcPts val="1500"/>
              </a:lnSpc>
            </a:pPr>
            <a:r>
              <a:rPr lang="en-US" sz="1400" dirty="0"/>
              <a:t>o</a:t>
            </a:r>
            <a:r>
              <a:rPr lang="en-US" sz="1400" dirty="0" smtClean="0"/>
              <a:t>f Deviance</a:t>
            </a:r>
            <a:endParaRPr lang="en-US" sz="1400" dirty="0"/>
          </a:p>
        </p:txBody>
      </p:sp>
      <p:sp>
        <p:nvSpPr>
          <p:cNvPr id="9" name="Rectangle 8"/>
          <p:cNvSpPr/>
          <p:nvPr/>
        </p:nvSpPr>
        <p:spPr>
          <a:xfrm>
            <a:off x="1066800" y="5177279"/>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70187" y="5231920"/>
            <a:ext cx="931665" cy="477054"/>
          </a:xfrm>
          <a:prstGeom prst="rect">
            <a:avLst/>
          </a:prstGeom>
          <a:noFill/>
        </p:spPr>
        <p:txBody>
          <a:bodyPr wrap="none" rtlCol="0">
            <a:spAutoFit/>
          </a:bodyPr>
          <a:lstStyle/>
          <a:p>
            <a:pPr algn="ctr">
              <a:lnSpc>
                <a:spcPts val="1500"/>
              </a:lnSpc>
            </a:pPr>
            <a:r>
              <a:rPr lang="en-US" sz="1400" dirty="0" smtClean="0"/>
              <a:t>DUI</a:t>
            </a:r>
          </a:p>
          <a:p>
            <a:pPr algn="ctr">
              <a:lnSpc>
                <a:spcPts val="1500"/>
              </a:lnSpc>
            </a:pPr>
            <a:r>
              <a:rPr lang="en-US" sz="1400" dirty="0" smtClean="0"/>
              <a:t>Networks</a:t>
            </a:r>
            <a:endParaRPr lang="en-US" sz="1400" dirty="0"/>
          </a:p>
        </p:txBody>
      </p:sp>
      <p:sp>
        <p:nvSpPr>
          <p:cNvPr id="11" name="Rectangle 10"/>
          <p:cNvSpPr/>
          <p:nvPr/>
        </p:nvSpPr>
        <p:spPr>
          <a:xfrm>
            <a:off x="3810000" y="47764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81636" y="4780746"/>
            <a:ext cx="841897" cy="477054"/>
          </a:xfrm>
          <a:prstGeom prst="rect">
            <a:avLst/>
          </a:prstGeom>
          <a:noFill/>
        </p:spPr>
        <p:txBody>
          <a:bodyPr wrap="none" rtlCol="0">
            <a:spAutoFit/>
          </a:bodyPr>
          <a:lstStyle/>
          <a:p>
            <a:pPr algn="ctr">
              <a:lnSpc>
                <a:spcPts val="1500"/>
              </a:lnSpc>
            </a:pPr>
            <a:r>
              <a:rPr lang="en-US" sz="1400" dirty="0" smtClean="0"/>
              <a:t>Heavy</a:t>
            </a:r>
          </a:p>
          <a:p>
            <a:pPr algn="ctr">
              <a:lnSpc>
                <a:spcPts val="1500"/>
              </a:lnSpc>
            </a:pPr>
            <a:r>
              <a:rPr lang="en-US" sz="1400" dirty="0" smtClean="0"/>
              <a:t>Drinking</a:t>
            </a:r>
            <a:endParaRPr lang="en-US" sz="1400" dirty="0"/>
          </a:p>
        </p:txBody>
      </p:sp>
      <p:sp>
        <p:nvSpPr>
          <p:cNvPr id="13" name="Rectangle 12"/>
          <p:cNvSpPr/>
          <p:nvPr/>
        </p:nvSpPr>
        <p:spPr>
          <a:xfrm>
            <a:off x="3810000" y="3765971"/>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76826" y="3770292"/>
            <a:ext cx="851515" cy="477054"/>
          </a:xfrm>
          <a:prstGeom prst="rect">
            <a:avLst/>
          </a:prstGeom>
          <a:noFill/>
        </p:spPr>
        <p:txBody>
          <a:bodyPr wrap="none" rtlCol="0">
            <a:spAutoFit/>
          </a:bodyPr>
          <a:lstStyle/>
          <a:p>
            <a:pPr algn="ctr">
              <a:lnSpc>
                <a:spcPts val="1500"/>
              </a:lnSpc>
            </a:pPr>
            <a:r>
              <a:rPr lang="en-US" sz="1400" dirty="0" smtClean="0"/>
              <a:t>Drinking</a:t>
            </a:r>
          </a:p>
          <a:p>
            <a:pPr algn="ctr">
              <a:lnSpc>
                <a:spcPts val="1500"/>
              </a:lnSpc>
            </a:pPr>
            <a:r>
              <a:rPr lang="en-US" sz="1400" dirty="0" smtClean="0"/>
              <a:t>Quantity</a:t>
            </a:r>
            <a:endParaRPr lang="en-US" sz="1400" dirty="0"/>
          </a:p>
        </p:txBody>
      </p:sp>
      <p:sp>
        <p:nvSpPr>
          <p:cNvPr id="15" name="Rectangle 14"/>
          <p:cNvSpPr/>
          <p:nvPr/>
        </p:nvSpPr>
        <p:spPr>
          <a:xfrm>
            <a:off x="3810000" y="2723346"/>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74778" y="2727667"/>
            <a:ext cx="1055610" cy="477054"/>
          </a:xfrm>
          <a:prstGeom prst="rect">
            <a:avLst/>
          </a:prstGeom>
          <a:noFill/>
        </p:spPr>
        <p:txBody>
          <a:bodyPr wrap="none" rtlCol="0">
            <a:spAutoFit/>
          </a:bodyPr>
          <a:lstStyle/>
          <a:p>
            <a:pPr algn="ctr">
              <a:lnSpc>
                <a:spcPts val="1500"/>
              </a:lnSpc>
            </a:pPr>
            <a:r>
              <a:rPr lang="en-US" sz="1400" dirty="0" smtClean="0"/>
              <a:t>Drinking</a:t>
            </a:r>
          </a:p>
          <a:p>
            <a:pPr algn="ctr">
              <a:lnSpc>
                <a:spcPts val="1500"/>
              </a:lnSpc>
            </a:pPr>
            <a:r>
              <a:rPr lang="en-US" sz="1400" dirty="0" smtClean="0"/>
              <a:t>Frequency</a:t>
            </a:r>
            <a:endParaRPr lang="en-US" sz="1400" dirty="0"/>
          </a:p>
        </p:txBody>
      </p:sp>
      <p:sp>
        <p:nvSpPr>
          <p:cNvPr id="17" name="Rectangle 16"/>
          <p:cNvSpPr/>
          <p:nvPr/>
        </p:nvSpPr>
        <p:spPr>
          <a:xfrm>
            <a:off x="66294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39195" y="2223879"/>
            <a:ext cx="1165575" cy="290721"/>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19" name="Rectangle 18"/>
          <p:cNvSpPr/>
          <p:nvPr/>
        </p:nvSpPr>
        <p:spPr>
          <a:xfrm>
            <a:off x="6629400" y="29476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44922" y="3037904"/>
            <a:ext cx="754117" cy="290721"/>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66294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81609" y="3876104"/>
            <a:ext cx="1080744"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23" name="Rectangle 22"/>
          <p:cNvSpPr/>
          <p:nvPr/>
        </p:nvSpPr>
        <p:spPr>
          <a:xfrm>
            <a:off x="66294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603605" y="4714304"/>
            <a:ext cx="1292533" cy="284693"/>
          </a:xfrm>
          <a:prstGeom prst="rect">
            <a:avLst/>
          </a:prstGeom>
          <a:noFill/>
        </p:spPr>
        <p:txBody>
          <a:bodyPr wrap="none" rtlCol="0">
            <a:spAutoFit/>
          </a:bodyPr>
          <a:lstStyle/>
          <a:p>
            <a:pPr algn="ctr">
              <a:lnSpc>
                <a:spcPts val="1500"/>
              </a:lnSpc>
            </a:pPr>
            <a:r>
              <a:rPr lang="en-US" sz="1400" dirty="0" smtClean="0"/>
              <a:t>Other’s Home</a:t>
            </a:r>
            <a:endParaRPr lang="en-US" sz="1400" dirty="0"/>
          </a:p>
        </p:txBody>
      </p:sp>
      <p:sp>
        <p:nvSpPr>
          <p:cNvPr id="25" name="Rectangle 24"/>
          <p:cNvSpPr/>
          <p:nvPr/>
        </p:nvSpPr>
        <p:spPr>
          <a:xfrm>
            <a:off x="6629400" y="54622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45302" y="5552504"/>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sp>
        <p:nvSpPr>
          <p:cNvPr id="27" name="TextBox 26"/>
          <p:cNvSpPr txBox="1"/>
          <p:nvPr/>
        </p:nvSpPr>
        <p:spPr>
          <a:xfrm>
            <a:off x="865092" y="1295400"/>
            <a:ext cx="1736373" cy="584775"/>
          </a:xfrm>
          <a:prstGeom prst="rect">
            <a:avLst/>
          </a:prstGeom>
          <a:noFill/>
        </p:spPr>
        <p:txBody>
          <a:bodyPr wrap="none" rtlCol="0">
            <a:spAutoFit/>
          </a:bodyPr>
          <a:lstStyle/>
          <a:p>
            <a:pPr algn="ctr"/>
            <a:r>
              <a:rPr lang="en-US" sz="1600" b="1" dirty="0" smtClean="0"/>
              <a:t>Personal</a:t>
            </a:r>
          </a:p>
          <a:p>
            <a:pPr algn="ctr"/>
            <a:r>
              <a:rPr lang="en-US" sz="1600" b="1" dirty="0" smtClean="0"/>
              <a:t>Characteristics:</a:t>
            </a:r>
            <a:endParaRPr lang="en-US" sz="1600" b="1" dirty="0"/>
          </a:p>
        </p:txBody>
      </p:sp>
      <p:sp>
        <p:nvSpPr>
          <p:cNvPr id="28" name="TextBox 27"/>
          <p:cNvSpPr txBox="1"/>
          <p:nvPr/>
        </p:nvSpPr>
        <p:spPr>
          <a:xfrm>
            <a:off x="3494535" y="1295400"/>
            <a:ext cx="1736374" cy="584775"/>
          </a:xfrm>
          <a:prstGeom prst="rect">
            <a:avLst/>
          </a:prstGeom>
          <a:noFill/>
        </p:spPr>
        <p:txBody>
          <a:bodyPr wrap="none" rtlCol="0">
            <a:spAutoFit/>
          </a:bodyPr>
          <a:lstStyle/>
          <a:p>
            <a:pPr algn="ctr"/>
            <a:r>
              <a:rPr lang="en-US" sz="1600" b="1" dirty="0" smtClean="0"/>
              <a:t>Drinking</a:t>
            </a:r>
          </a:p>
          <a:p>
            <a:pPr algn="ctr"/>
            <a:r>
              <a:rPr lang="en-US" sz="1600" b="1" dirty="0" smtClean="0"/>
              <a:t>Characteristics:</a:t>
            </a:r>
            <a:endParaRPr lang="en-US" sz="1600" b="1" dirty="0"/>
          </a:p>
        </p:txBody>
      </p:sp>
      <p:sp>
        <p:nvSpPr>
          <p:cNvPr id="29" name="TextBox 28"/>
          <p:cNvSpPr txBox="1"/>
          <p:nvPr/>
        </p:nvSpPr>
        <p:spPr>
          <a:xfrm>
            <a:off x="68380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a:t>
            </a:r>
            <a:endParaRPr lang="en-US" sz="1600" b="1" dirty="0"/>
          </a:p>
        </p:txBody>
      </p:sp>
      <p:cxnSp>
        <p:nvCxnSpPr>
          <p:cNvPr id="31" name="Elbow Connector 30"/>
          <p:cNvCxnSpPr>
            <a:stCxn id="3" idx="3"/>
            <a:endCxn id="15" idx="1"/>
          </p:cNvCxnSpPr>
          <p:nvPr/>
        </p:nvCxnSpPr>
        <p:spPr>
          <a:xfrm>
            <a:off x="2286000" y="2590800"/>
            <a:ext cx="1524000" cy="373234"/>
          </a:xfrm>
          <a:prstGeom prst="bentConnector3">
            <a:avLst>
              <a:gd name="adj1" fmla="val 15289"/>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3" idx="3"/>
            <a:endCxn id="13" idx="1"/>
          </p:cNvCxnSpPr>
          <p:nvPr/>
        </p:nvCxnSpPr>
        <p:spPr>
          <a:xfrm>
            <a:off x="2286000" y="2590800"/>
            <a:ext cx="1524000" cy="1415859"/>
          </a:xfrm>
          <a:prstGeom prst="bentConnector3">
            <a:avLst>
              <a:gd name="adj1" fmla="val 15289"/>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6" idx="3"/>
            <a:endCxn id="15" idx="1"/>
          </p:cNvCxnSpPr>
          <p:nvPr/>
        </p:nvCxnSpPr>
        <p:spPr>
          <a:xfrm flipV="1">
            <a:off x="2298227" y="2964034"/>
            <a:ext cx="1511773" cy="521095"/>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7" idx="3"/>
            <a:endCxn id="11" idx="1"/>
          </p:cNvCxnSpPr>
          <p:nvPr/>
        </p:nvCxnSpPr>
        <p:spPr>
          <a:xfrm>
            <a:off x="2286000" y="4455539"/>
            <a:ext cx="1524000" cy="561574"/>
          </a:xfrm>
          <a:prstGeom prst="bentConnector3">
            <a:avLst>
              <a:gd name="adj1" fmla="val 3909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9" idx="3"/>
            <a:endCxn id="11" idx="1"/>
          </p:cNvCxnSpPr>
          <p:nvPr/>
        </p:nvCxnSpPr>
        <p:spPr>
          <a:xfrm flipV="1">
            <a:off x="2286000" y="5017113"/>
            <a:ext cx="1524000" cy="429027"/>
          </a:xfrm>
          <a:prstGeom prst="bentConnector3">
            <a:avLst>
              <a:gd name="adj1" fmla="val 50000"/>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6" idx="3"/>
            <a:endCxn id="13" idx="1"/>
          </p:cNvCxnSpPr>
          <p:nvPr/>
        </p:nvCxnSpPr>
        <p:spPr>
          <a:xfrm>
            <a:off x="2298227" y="3485129"/>
            <a:ext cx="1511773" cy="521530"/>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5" idx="3"/>
            <a:endCxn id="21" idx="1"/>
          </p:cNvCxnSpPr>
          <p:nvPr/>
        </p:nvCxnSpPr>
        <p:spPr>
          <a:xfrm>
            <a:off x="5029200" y="2964034"/>
            <a:ext cx="1600200" cy="1062479"/>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15" idx="3"/>
            <a:endCxn id="17" idx="1"/>
          </p:cNvCxnSpPr>
          <p:nvPr/>
        </p:nvCxnSpPr>
        <p:spPr>
          <a:xfrm flipV="1">
            <a:off x="5029200" y="2374288"/>
            <a:ext cx="1600200" cy="589746"/>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15" idx="3"/>
            <a:endCxn id="19" idx="1"/>
          </p:cNvCxnSpPr>
          <p:nvPr/>
        </p:nvCxnSpPr>
        <p:spPr>
          <a:xfrm>
            <a:off x="5029200" y="2964034"/>
            <a:ext cx="1600200" cy="224279"/>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5" idx="3"/>
            <a:endCxn id="24" idx="1"/>
          </p:cNvCxnSpPr>
          <p:nvPr/>
        </p:nvCxnSpPr>
        <p:spPr>
          <a:xfrm>
            <a:off x="5029200" y="2964034"/>
            <a:ext cx="1574405" cy="1892617"/>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15" idx="3"/>
            <a:endCxn id="25" idx="1"/>
          </p:cNvCxnSpPr>
          <p:nvPr/>
        </p:nvCxnSpPr>
        <p:spPr>
          <a:xfrm>
            <a:off x="5029200" y="2964034"/>
            <a:ext cx="1600200" cy="2738879"/>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11" idx="3"/>
            <a:endCxn id="24" idx="1"/>
          </p:cNvCxnSpPr>
          <p:nvPr/>
        </p:nvCxnSpPr>
        <p:spPr>
          <a:xfrm flipV="1">
            <a:off x="5029200" y="4856651"/>
            <a:ext cx="1574405" cy="160462"/>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11" idx="3"/>
            <a:endCxn id="25" idx="1"/>
          </p:cNvCxnSpPr>
          <p:nvPr/>
        </p:nvCxnSpPr>
        <p:spPr>
          <a:xfrm>
            <a:off x="5029200" y="5017113"/>
            <a:ext cx="1600200" cy="685800"/>
          </a:xfrm>
          <a:prstGeom prst="bentConnector3">
            <a:avLst>
              <a:gd name="adj1" fmla="val 24498"/>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9" idx="3"/>
            <a:endCxn id="13" idx="1"/>
          </p:cNvCxnSpPr>
          <p:nvPr/>
        </p:nvCxnSpPr>
        <p:spPr>
          <a:xfrm flipV="1">
            <a:off x="2286000" y="4006659"/>
            <a:ext cx="1524000" cy="1439481"/>
          </a:xfrm>
          <a:prstGeom prst="bentConnector3">
            <a:avLst>
              <a:gd name="adj1" fmla="val 50000"/>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4" name="Text Box 6"/>
          <p:cNvSpPr txBox="1">
            <a:spLocks noChangeArrowheads="1"/>
          </p:cNvSpPr>
          <p:nvPr/>
        </p:nvSpPr>
        <p:spPr bwMode="auto">
          <a:xfrm>
            <a:off x="2667000" y="6400800"/>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Gruenewald, P.J., Remer, L.R.  The social ecology of alcohol use: The California 50 city study.  In press, </a:t>
            </a:r>
            <a:r>
              <a:rPr lang="en-US" sz="800" i="1" dirty="0" smtClean="0">
                <a:latin typeface="+mn-lt"/>
              </a:rPr>
              <a:t>Addiction</a:t>
            </a:r>
            <a:r>
              <a:rPr lang="en-US" sz="800" dirty="0" smtClean="0">
                <a:latin typeface="+mn-lt"/>
              </a:rPr>
              <a:t>, 2015.</a:t>
            </a:r>
          </a:p>
        </p:txBody>
      </p:sp>
    </p:spTree>
    <p:extLst>
      <p:ext uri="{BB962C8B-B14F-4D97-AF65-F5344CB8AC3E}">
        <p14:creationId xmlns:p14="http://schemas.microsoft.com/office/powerpoint/2010/main" val="378776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childTnLst>
                                </p:cTn>
                              </p:par>
                              <p:par>
                                <p:cTn id="81" presetID="10"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10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1000"/>
                                        <p:tgtEl>
                                          <p:spTgt spid="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1000"/>
                                        <p:tgtEl>
                                          <p:spTgt spid="29"/>
                                        </p:tgtEl>
                                      </p:cBhvr>
                                    </p:animEffect>
                                  </p:childTnLst>
                                </p:cTn>
                              </p:par>
                              <p:par>
                                <p:cTn id="119" presetID="10" presetClass="entr" presetSubtype="0" fill="hold"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childTnLst>
                                </p:cTn>
                              </p:par>
                              <p:par>
                                <p:cTn id="122" presetID="10" presetClass="entr" presetSubtype="0" fill="hold"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fade">
                                      <p:cBhvr>
                                        <p:cTn id="124" dur="1000"/>
                                        <p:tgtEl>
                                          <p:spTgt spid="66"/>
                                        </p:tgtEl>
                                      </p:cBhvr>
                                    </p:animEffect>
                                  </p:childTnLst>
                                </p:cTn>
                              </p:par>
                              <p:par>
                                <p:cTn id="125" presetID="10" presetClass="entr" presetSubtype="0" fill="hold" nodeType="with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1000"/>
                                        <p:tgtEl>
                                          <p:spTgt spid="69"/>
                                        </p:tgtEl>
                                      </p:cBhvr>
                                    </p:animEffect>
                                  </p:childTnLst>
                                </p:cTn>
                              </p:par>
                              <p:par>
                                <p:cTn id="128" presetID="10"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animEffect transition="in" filter="fade">
                                      <p:cBhvr>
                                        <p:cTn id="130" dur="1000"/>
                                        <p:tgtEl>
                                          <p:spTgt spid="72"/>
                                        </p:tgtEl>
                                      </p:cBhvr>
                                    </p:animEffect>
                                  </p:childTnLst>
                                </p:cTn>
                              </p:par>
                              <p:par>
                                <p:cTn id="131" presetID="10" presetClass="entr" presetSubtype="0" fill="hold" nodeType="with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fade">
                                      <p:cBhvr>
                                        <p:cTn id="133" dur="1000"/>
                                        <p:tgtEl>
                                          <p:spTgt spid="7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fade">
                                      <p:cBhvr>
                                        <p:cTn id="138" dur="1000"/>
                                        <p:tgtEl>
                                          <p:spTgt spid="79"/>
                                        </p:tgtEl>
                                      </p:cBhvr>
                                    </p:animEffect>
                                  </p:childTnLst>
                                </p:cTn>
                              </p:par>
                              <p:par>
                                <p:cTn id="139" presetID="10" presetClass="entr" presetSubtype="0" fill="hold"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childTnLst>
                                </p:cTn>
                              </p:par>
                            </p:childTnLst>
                          </p:cTn>
                        </p:par>
                        <p:par>
                          <p:cTn id="142" fill="hold">
                            <p:stCondLst>
                              <p:cond delay="1000"/>
                            </p:stCondLst>
                            <p:childTnLst>
                              <p:par>
                                <p:cTn id="143" presetID="10" presetClass="entr" presetSubtype="0"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3622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0" y="2416840"/>
            <a:ext cx="1021433" cy="307777"/>
          </a:xfrm>
          <a:prstGeom prst="rect">
            <a:avLst/>
          </a:prstGeom>
          <a:noFill/>
        </p:spPr>
        <p:txBody>
          <a:bodyPr wrap="none" rtlCol="0">
            <a:spAutoFit/>
          </a:bodyPr>
          <a:lstStyle/>
          <a:p>
            <a:r>
              <a:rPr lang="en-US" sz="1400" dirty="0" smtClean="0"/>
              <a:t>Impulsivity</a:t>
            </a:r>
            <a:endParaRPr lang="en-US" sz="1400" dirty="0"/>
          </a:p>
        </p:txBody>
      </p:sp>
      <p:sp>
        <p:nvSpPr>
          <p:cNvPr id="5" name="Rectangle 4"/>
          <p:cNvSpPr/>
          <p:nvPr/>
        </p:nvSpPr>
        <p:spPr>
          <a:xfrm>
            <a:off x="1066800" y="3276600"/>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6800" y="3331240"/>
            <a:ext cx="1231427" cy="307777"/>
          </a:xfrm>
          <a:prstGeom prst="rect">
            <a:avLst/>
          </a:prstGeom>
          <a:noFill/>
        </p:spPr>
        <p:txBody>
          <a:bodyPr wrap="none" rtlCol="0">
            <a:spAutoFit/>
          </a:bodyPr>
          <a:lstStyle/>
          <a:p>
            <a:r>
              <a:rPr lang="en-US" sz="1400" dirty="0" smtClean="0"/>
              <a:t>Risky Driving</a:t>
            </a:r>
            <a:endParaRPr lang="en-US" sz="1400" dirty="0"/>
          </a:p>
        </p:txBody>
      </p:sp>
      <p:sp>
        <p:nvSpPr>
          <p:cNvPr id="7" name="Rectangle 6"/>
          <p:cNvSpPr/>
          <p:nvPr/>
        </p:nvSpPr>
        <p:spPr>
          <a:xfrm>
            <a:off x="1066800" y="4186678"/>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4241319"/>
            <a:ext cx="1164678" cy="483081"/>
          </a:xfrm>
          <a:prstGeom prst="rect">
            <a:avLst/>
          </a:prstGeom>
          <a:noFill/>
        </p:spPr>
        <p:txBody>
          <a:bodyPr wrap="none" rtlCol="0">
            <a:spAutoFit/>
          </a:bodyPr>
          <a:lstStyle/>
          <a:p>
            <a:pPr algn="ctr">
              <a:lnSpc>
                <a:spcPts val="1500"/>
              </a:lnSpc>
            </a:pPr>
            <a:r>
              <a:rPr lang="en-US" sz="1400" dirty="0" smtClean="0"/>
              <a:t>Tolerance</a:t>
            </a:r>
          </a:p>
          <a:p>
            <a:pPr algn="ctr">
              <a:lnSpc>
                <a:spcPts val="1500"/>
              </a:lnSpc>
            </a:pPr>
            <a:r>
              <a:rPr lang="en-US" sz="1400" dirty="0"/>
              <a:t>o</a:t>
            </a:r>
            <a:r>
              <a:rPr lang="en-US" sz="1400" dirty="0" smtClean="0"/>
              <a:t>f Deviance</a:t>
            </a:r>
            <a:endParaRPr lang="en-US" sz="1400" dirty="0"/>
          </a:p>
        </p:txBody>
      </p:sp>
      <p:sp>
        <p:nvSpPr>
          <p:cNvPr id="9" name="Rectangle 8"/>
          <p:cNvSpPr/>
          <p:nvPr/>
        </p:nvSpPr>
        <p:spPr>
          <a:xfrm>
            <a:off x="1066800" y="5177279"/>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70187" y="5231920"/>
            <a:ext cx="931665" cy="477054"/>
          </a:xfrm>
          <a:prstGeom prst="rect">
            <a:avLst/>
          </a:prstGeom>
          <a:noFill/>
        </p:spPr>
        <p:txBody>
          <a:bodyPr wrap="none" rtlCol="0">
            <a:spAutoFit/>
          </a:bodyPr>
          <a:lstStyle/>
          <a:p>
            <a:pPr algn="ctr">
              <a:lnSpc>
                <a:spcPts val="1500"/>
              </a:lnSpc>
            </a:pPr>
            <a:r>
              <a:rPr lang="en-US" sz="1400" dirty="0" smtClean="0"/>
              <a:t>DUI</a:t>
            </a:r>
          </a:p>
          <a:p>
            <a:pPr algn="ctr">
              <a:lnSpc>
                <a:spcPts val="1500"/>
              </a:lnSpc>
            </a:pPr>
            <a:r>
              <a:rPr lang="en-US" sz="1400" dirty="0" smtClean="0"/>
              <a:t>Networks</a:t>
            </a:r>
            <a:endParaRPr lang="en-US" sz="1400" dirty="0"/>
          </a:p>
        </p:txBody>
      </p:sp>
      <p:sp>
        <p:nvSpPr>
          <p:cNvPr id="17" name="Rectangle 16"/>
          <p:cNvSpPr/>
          <p:nvPr/>
        </p:nvSpPr>
        <p:spPr>
          <a:xfrm>
            <a:off x="66294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639195" y="2223879"/>
            <a:ext cx="1165575" cy="290721"/>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19" name="Rectangle 18"/>
          <p:cNvSpPr/>
          <p:nvPr/>
        </p:nvSpPr>
        <p:spPr>
          <a:xfrm>
            <a:off x="6629400" y="29476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44922" y="3037904"/>
            <a:ext cx="754117" cy="290721"/>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66294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681609" y="3876104"/>
            <a:ext cx="1080744"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23" name="Rectangle 22"/>
          <p:cNvSpPr/>
          <p:nvPr/>
        </p:nvSpPr>
        <p:spPr>
          <a:xfrm>
            <a:off x="66294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603605" y="4714304"/>
            <a:ext cx="1292533" cy="284693"/>
          </a:xfrm>
          <a:prstGeom prst="rect">
            <a:avLst/>
          </a:prstGeom>
          <a:noFill/>
        </p:spPr>
        <p:txBody>
          <a:bodyPr wrap="none" rtlCol="0">
            <a:spAutoFit/>
          </a:bodyPr>
          <a:lstStyle/>
          <a:p>
            <a:pPr algn="ctr">
              <a:lnSpc>
                <a:spcPts val="1500"/>
              </a:lnSpc>
            </a:pPr>
            <a:r>
              <a:rPr lang="en-US" sz="1400" dirty="0" smtClean="0"/>
              <a:t>Other’s Home</a:t>
            </a:r>
            <a:endParaRPr lang="en-US" sz="1400" dirty="0"/>
          </a:p>
        </p:txBody>
      </p:sp>
      <p:sp>
        <p:nvSpPr>
          <p:cNvPr id="25" name="Rectangle 24"/>
          <p:cNvSpPr/>
          <p:nvPr/>
        </p:nvSpPr>
        <p:spPr>
          <a:xfrm>
            <a:off x="6629400" y="54622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45302" y="5552504"/>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cxnSp>
        <p:nvCxnSpPr>
          <p:cNvPr id="31" name="Elbow Connector 30"/>
          <p:cNvCxnSpPr>
            <a:stCxn id="3" idx="3"/>
            <a:endCxn id="25" idx="1"/>
          </p:cNvCxnSpPr>
          <p:nvPr/>
        </p:nvCxnSpPr>
        <p:spPr>
          <a:xfrm>
            <a:off x="2286000" y="2590800"/>
            <a:ext cx="4343400" cy="3112113"/>
          </a:xfrm>
          <a:prstGeom prst="bentConnector3">
            <a:avLst>
              <a:gd name="adj1" fmla="val 2477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2287930" y="3502126"/>
            <a:ext cx="4331173" cy="2217784"/>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7" idx="3"/>
            <a:endCxn id="25" idx="1"/>
          </p:cNvCxnSpPr>
          <p:nvPr/>
        </p:nvCxnSpPr>
        <p:spPr>
          <a:xfrm>
            <a:off x="2286000" y="4455539"/>
            <a:ext cx="4343400" cy="1247374"/>
          </a:xfrm>
          <a:prstGeom prst="bentConnector3">
            <a:avLst>
              <a:gd name="adj1" fmla="val 56786"/>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9" idx="3"/>
            <a:endCxn id="25" idx="1"/>
          </p:cNvCxnSpPr>
          <p:nvPr/>
        </p:nvCxnSpPr>
        <p:spPr>
          <a:xfrm>
            <a:off x="2286000" y="5446140"/>
            <a:ext cx="4343400" cy="256773"/>
          </a:xfrm>
          <a:prstGeom prst="bentConnector3">
            <a:avLst>
              <a:gd name="adj1" fmla="val 69835"/>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 idx="3"/>
            <a:endCxn id="19" idx="1"/>
          </p:cNvCxnSpPr>
          <p:nvPr/>
        </p:nvCxnSpPr>
        <p:spPr>
          <a:xfrm>
            <a:off x="2286000" y="2590800"/>
            <a:ext cx="4343400" cy="597513"/>
          </a:xfrm>
          <a:prstGeom prst="bentConnector3">
            <a:avLst>
              <a:gd name="adj1" fmla="val 24946"/>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5" idx="3"/>
            <a:endCxn id="17" idx="1"/>
          </p:cNvCxnSpPr>
          <p:nvPr/>
        </p:nvCxnSpPr>
        <p:spPr>
          <a:xfrm flipV="1">
            <a:off x="2286000" y="2374288"/>
            <a:ext cx="4343400" cy="1130912"/>
          </a:xfrm>
          <a:prstGeom prst="bentConnector3">
            <a:avLst>
              <a:gd name="adj1" fmla="val 40083"/>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 idx="3"/>
            <a:endCxn id="19" idx="1"/>
          </p:cNvCxnSpPr>
          <p:nvPr/>
        </p:nvCxnSpPr>
        <p:spPr>
          <a:xfrm flipV="1">
            <a:off x="2286000" y="3188313"/>
            <a:ext cx="4343400" cy="316887"/>
          </a:xfrm>
          <a:prstGeom prst="bentConnector3">
            <a:avLst>
              <a:gd name="adj1" fmla="val 40083"/>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9583" y="514290"/>
            <a:ext cx="7662417" cy="400110"/>
          </a:xfrm>
          <a:prstGeom prst="rect">
            <a:avLst/>
          </a:prstGeom>
          <a:noFill/>
        </p:spPr>
        <p:txBody>
          <a:bodyPr wrap="square" rtlCol="0">
            <a:spAutoFit/>
          </a:bodyPr>
          <a:lstStyle/>
          <a:p>
            <a:r>
              <a:rPr lang="en-US" sz="2000" dirty="0" smtClean="0"/>
              <a:t>Individual Level Analyses of Characteristics Related to Venue Use</a:t>
            </a:r>
          </a:p>
        </p:txBody>
      </p:sp>
      <p:sp>
        <p:nvSpPr>
          <p:cNvPr id="34" name="TextBox 33"/>
          <p:cNvSpPr txBox="1"/>
          <p:nvPr/>
        </p:nvSpPr>
        <p:spPr>
          <a:xfrm>
            <a:off x="865092" y="1295400"/>
            <a:ext cx="1736373" cy="584775"/>
          </a:xfrm>
          <a:prstGeom prst="rect">
            <a:avLst/>
          </a:prstGeom>
          <a:noFill/>
        </p:spPr>
        <p:txBody>
          <a:bodyPr wrap="none" rtlCol="0">
            <a:spAutoFit/>
          </a:bodyPr>
          <a:lstStyle/>
          <a:p>
            <a:pPr algn="ctr"/>
            <a:r>
              <a:rPr lang="en-US" sz="1600" b="1" dirty="0" smtClean="0"/>
              <a:t>Personal</a:t>
            </a:r>
          </a:p>
          <a:p>
            <a:pPr algn="ctr"/>
            <a:r>
              <a:rPr lang="en-US" sz="1600" b="1" dirty="0" smtClean="0"/>
              <a:t>Characteristics:</a:t>
            </a:r>
            <a:endParaRPr lang="en-US" sz="1600" b="1" dirty="0"/>
          </a:p>
        </p:txBody>
      </p:sp>
      <p:sp>
        <p:nvSpPr>
          <p:cNvPr id="35" name="TextBox 34"/>
          <p:cNvSpPr txBox="1"/>
          <p:nvPr/>
        </p:nvSpPr>
        <p:spPr>
          <a:xfrm>
            <a:off x="3494535" y="1295400"/>
            <a:ext cx="1736374" cy="584775"/>
          </a:xfrm>
          <a:prstGeom prst="rect">
            <a:avLst/>
          </a:prstGeom>
          <a:noFill/>
        </p:spPr>
        <p:txBody>
          <a:bodyPr wrap="none" rtlCol="0">
            <a:spAutoFit/>
          </a:bodyPr>
          <a:lstStyle/>
          <a:p>
            <a:pPr algn="ctr"/>
            <a:r>
              <a:rPr lang="en-US" sz="1600" b="1" dirty="0" smtClean="0"/>
              <a:t>Drinking</a:t>
            </a:r>
          </a:p>
          <a:p>
            <a:pPr algn="ctr"/>
            <a:r>
              <a:rPr lang="en-US" sz="1600" b="1" dirty="0" smtClean="0"/>
              <a:t>Characteristics:</a:t>
            </a:r>
            <a:endParaRPr lang="en-US" sz="1600" b="1" dirty="0"/>
          </a:p>
        </p:txBody>
      </p:sp>
      <p:sp>
        <p:nvSpPr>
          <p:cNvPr id="36" name="TextBox 35"/>
          <p:cNvSpPr txBox="1"/>
          <p:nvPr/>
        </p:nvSpPr>
        <p:spPr>
          <a:xfrm>
            <a:off x="68380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a:t>
            </a:r>
            <a:endParaRPr lang="en-US" sz="1600" b="1" dirty="0"/>
          </a:p>
        </p:txBody>
      </p:sp>
      <p:sp>
        <p:nvSpPr>
          <p:cNvPr id="32" name="Text Box 6"/>
          <p:cNvSpPr txBox="1">
            <a:spLocks noChangeArrowheads="1"/>
          </p:cNvSpPr>
          <p:nvPr/>
        </p:nvSpPr>
        <p:spPr bwMode="auto">
          <a:xfrm>
            <a:off x="2667000" y="6400800"/>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Gruenewald, P.J., Remer, L.R.  The social ecology of alcohol use: The California 50 city study.  In press, </a:t>
            </a:r>
            <a:r>
              <a:rPr lang="en-US" sz="800" i="1" dirty="0" smtClean="0">
                <a:latin typeface="+mn-lt"/>
              </a:rPr>
              <a:t>Addiction</a:t>
            </a:r>
            <a:r>
              <a:rPr lang="en-US" sz="800" dirty="0" smtClean="0">
                <a:latin typeface="+mn-lt"/>
              </a:rPr>
              <a:t>, 2015.</a:t>
            </a:r>
          </a:p>
        </p:txBody>
      </p:sp>
    </p:spTree>
    <p:extLst>
      <p:ext uri="{BB962C8B-B14F-4D97-AF65-F5344CB8AC3E}">
        <p14:creationId xmlns:p14="http://schemas.microsoft.com/office/powerpoint/2010/main" val="140174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childTnLst>
                                </p:cTn>
                              </p:par>
                              <p:par>
                                <p:cTn id="16" presetID="10"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81000"/>
            <a:ext cx="5788069" cy="646331"/>
          </a:xfrm>
          <a:prstGeom prst="rect">
            <a:avLst/>
          </a:prstGeom>
          <a:noFill/>
        </p:spPr>
        <p:txBody>
          <a:bodyPr wrap="square" rtlCol="0">
            <a:spAutoFit/>
          </a:bodyPr>
          <a:lstStyle/>
          <a:p>
            <a:r>
              <a:rPr lang="en-US" sz="2000" dirty="0" smtClean="0"/>
              <a:t>Risk Exposures for Drinking and Drunken Driving</a:t>
            </a:r>
          </a:p>
          <a:p>
            <a:pPr algn="ctr"/>
            <a:r>
              <a:rPr lang="en-US" sz="1600" dirty="0" smtClean="0"/>
              <a:t>(6 months, all other things being equal . . . )</a:t>
            </a:r>
          </a:p>
        </p:txBody>
      </p:sp>
      <p:sp>
        <p:nvSpPr>
          <p:cNvPr id="17" name="Rectangle 16"/>
          <p:cNvSpPr/>
          <p:nvPr/>
        </p:nvSpPr>
        <p:spPr>
          <a:xfrm>
            <a:off x="7620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4208" y="2223879"/>
            <a:ext cx="1080745"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19" name="Rectangle 18"/>
          <p:cNvSpPr/>
          <p:nvPr/>
        </p:nvSpPr>
        <p:spPr>
          <a:xfrm>
            <a:off x="7620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7522" y="4714304"/>
            <a:ext cx="754117" cy="290721"/>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7620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79745" y="3876104"/>
            <a:ext cx="1149674" cy="284693"/>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25" name="Rectangle 24"/>
          <p:cNvSpPr/>
          <p:nvPr/>
        </p:nvSpPr>
        <p:spPr>
          <a:xfrm>
            <a:off x="762000" y="29718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77902" y="3048000"/>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sp>
        <p:nvSpPr>
          <p:cNvPr id="29" name="TextBox 28"/>
          <p:cNvSpPr txBox="1"/>
          <p:nvPr/>
        </p:nvSpPr>
        <p:spPr>
          <a:xfrm>
            <a:off x="9706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Used:</a:t>
            </a:r>
            <a:endParaRPr lang="en-US" sz="1600" b="1" dirty="0"/>
          </a:p>
        </p:txBody>
      </p:sp>
      <p:sp>
        <p:nvSpPr>
          <p:cNvPr id="166" name="Text Box 6"/>
          <p:cNvSpPr txBox="1">
            <a:spLocks noChangeArrowheads="1"/>
          </p:cNvSpPr>
          <p:nvPr/>
        </p:nvSpPr>
        <p:spPr bwMode="auto">
          <a:xfrm>
            <a:off x="2667000" y="6413956"/>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err="1" smtClean="0">
                <a:latin typeface="+mn-lt"/>
              </a:rPr>
              <a:t>Gruenewald</a:t>
            </a:r>
            <a:r>
              <a:rPr lang="en-US" sz="800" dirty="0" smtClean="0">
                <a:latin typeface="+mn-lt"/>
              </a:rPr>
              <a:t>, P.J., Remer, L.R.  The social ecology of dinking and drunken driving. In preparation, </a:t>
            </a:r>
            <a:r>
              <a:rPr lang="en-US" sz="800" i="1" dirty="0" smtClean="0">
                <a:latin typeface="+mn-lt"/>
              </a:rPr>
              <a:t>Addiction</a:t>
            </a:r>
            <a:r>
              <a:rPr lang="en-US" sz="800" dirty="0" smtClean="0">
                <a:latin typeface="+mn-lt"/>
              </a:rPr>
              <a:t>, 2015.</a:t>
            </a:r>
          </a:p>
        </p:txBody>
      </p:sp>
      <p:sp>
        <p:nvSpPr>
          <p:cNvPr id="45" name="TextBox 44"/>
          <p:cNvSpPr txBox="1"/>
          <p:nvPr/>
        </p:nvSpPr>
        <p:spPr>
          <a:xfrm>
            <a:off x="2640975" y="1295399"/>
            <a:ext cx="1016625" cy="584775"/>
          </a:xfrm>
          <a:prstGeom prst="rect">
            <a:avLst/>
          </a:prstGeom>
          <a:noFill/>
        </p:spPr>
        <p:txBody>
          <a:bodyPr wrap="none" rtlCol="0">
            <a:spAutoFit/>
          </a:bodyPr>
          <a:lstStyle/>
          <a:p>
            <a:pPr algn="ctr"/>
            <a:r>
              <a:rPr lang="en-US" sz="1600" b="1" dirty="0" smtClean="0"/>
              <a:t>Drinking</a:t>
            </a:r>
          </a:p>
          <a:p>
            <a:pPr algn="ctr"/>
            <a:r>
              <a:rPr lang="en-US" sz="1600" b="1" dirty="0" smtClean="0"/>
              <a:t>Events:</a:t>
            </a:r>
            <a:endParaRPr lang="en-US" sz="1600" b="1" dirty="0"/>
          </a:p>
        </p:txBody>
      </p:sp>
      <p:sp>
        <p:nvSpPr>
          <p:cNvPr id="12" name="TextBox 11"/>
          <p:cNvSpPr txBox="1"/>
          <p:nvPr/>
        </p:nvSpPr>
        <p:spPr>
          <a:xfrm>
            <a:off x="2617987" y="2206823"/>
            <a:ext cx="979755" cy="307777"/>
          </a:xfrm>
          <a:prstGeom prst="rect">
            <a:avLst/>
          </a:prstGeom>
          <a:noFill/>
        </p:spPr>
        <p:txBody>
          <a:bodyPr wrap="none" rtlCol="0">
            <a:spAutoFit/>
          </a:bodyPr>
          <a:lstStyle/>
          <a:p>
            <a:r>
              <a:rPr lang="en-US" sz="1400" dirty="0" smtClean="0"/>
              <a:t>1,259,798</a:t>
            </a:r>
            <a:endParaRPr lang="en-US" sz="1400" dirty="0"/>
          </a:p>
        </p:txBody>
      </p:sp>
      <p:sp>
        <p:nvSpPr>
          <p:cNvPr id="46" name="TextBox 45"/>
          <p:cNvSpPr txBox="1"/>
          <p:nvPr/>
        </p:nvSpPr>
        <p:spPr>
          <a:xfrm>
            <a:off x="2731925" y="2963361"/>
            <a:ext cx="731290" cy="307777"/>
          </a:xfrm>
          <a:prstGeom prst="rect">
            <a:avLst/>
          </a:prstGeom>
          <a:noFill/>
        </p:spPr>
        <p:txBody>
          <a:bodyPr wrap="none" rtlCol="0">
            <a:spAutoFit/>
          </a:bodyPr>
          <a:lstStyle/>
          <a:p>
            <a:r>
              <a:rPr lang="en-US" sz="1400" dirty="0" smtClean="0"/>
              <a:t>97,226</a:t>
            </a:r>
            <a:endParaRPr lang="en-US" sz="1400" dirty="0"/>
          </a:p>
        </p:txBody>
      </p:sp>
      <p:sp>
        <p:nvSpPr>
          <p:cNvPr id="47" name="TextBox 46"/>
          <p:cNvSpPr txBox="1"/>
          <p:nvPr/>
        </p:nvSpPr>
        <p:spPr>
          <a:xfrm>
            <a:off x="2694187" y="3833784"/>
            <a:ext cx="830677" cy="307777"/>
          </a:xfrm>
          <a:prstGeom prst="rect">
            <a:avLst/>
          </a:prstGeom>
          <a:noFill/>
        </p:spPr>
        <p:txBody>
          <a:bodyPr wrap="none" rtlCol="0">
            <a:spAutoFit/>
          </a:bodyPr>
          <a:lstStyle/>
          <a:p>
            <a:r>
              <a:rPr lang="en-US" sz="1400" dirty="0" smtClean="0"/>
              <a:t>151,866</a:t>
            </a:r>
            <a:endParaRPr lang="en-US" sz="1400" dirty="0"/>
          </a:p>
        </p:txBody>
      </p:sp>
      <p:sp>
        <p:nvSpPr>
          <p:cNvPr id="48" name="TextBox 47"/>
          <p:cNvSpPr txBox="1"/>
          <p:nvPr/>
        </p:nvSpPr>
        <p:spPr>
          <a:xfrm>
            <a:off x="2770387" y="4612238"/>
            <a:ext cx="731290" cy="307777"/>
          </a:xfrm>
          <a:prstGeom prst="rect">
            <a:avLst/>
          </a:prstGeom>
          <a:noFill/>
        </p:spPr>
        <p:txBody>
          <a:bodyPr wrap="none" rtlCol="0">
            <a:spAutoFit/>
          </a:bodyPr>
          <a:lstStyle/>
          <a:p>
            <a:r>
              <a:rPr lang="en-US" sz="1400" dirty="0" smtClean="0"/>
              <a:t>99,085</a:t>
            </a:r>
            <a:endParaRPr lang="en-US" sz="1400" dirty="0"/>
          </a:p>
        </p:txBody>
      </p:sp>
      <p:sp>
        <p:nvSpPr>
          <p:cNvPr id="49" name="TextBox 48"/>
          <p:cNvSpPr txBox="1"/>
          <p:nvPr/>
        </p:nvSpPr>
        <p:spPr>
          <a:xfrm>
            <a:off x="4357281" y="1295400"/>
            <a:ext cx="1814919" cy="584775"/>
          </a:xfrm>
          <a:prstGeom prst="rect">
            <a:avLst/>
          </a:prstGeom>
          <a:noFill/>
        </p:spPr>
        <p:txBody>
          <a:bodyPr wrap="none" rtlCol="0">
            <a:spAutoFit/>
          </a:bodyPr>
          <a:lstStyle/>
          <a:p>
            <a:pPr algn="ctr"/>
            <a:r>
              <a:rPr lang="en-US" sz="1600" b="1" dirty="0" smtClean="0"/>
              <a:t>Driving after</a:t>
            </a:r>
          </a:p>
          <a:p>
            <a:pPr algn="ctr"/>
            <a:r>
              <a:rPr lang="en-US" sz="1600" b="1" dirty="0" smtClean="0"/>
              <a:t>Drinking Events:</a:t>
            </a:r>
            <a:endParaRPr lang="en-US" sz="1600" b="1" dirty="0"/>
          </a:p>
        </p:txBody>
      </p:sp>
      <p:sp>
        <p:nvSpPr>
          <p:cNvPr id="50" name="TextBox 49"/>
          <p:cNvSpPr txBox="1"/>
          <p:nvPr/>
        </p:nvSpPr>
        <p:spPr>
          <a:xfrm>
            <a:off x="4825326" y="2133600"/>
            <a:ext cx="731290" cy="307777"/>
          </a:xfrm>
          <a:prstGeom prst="rect">
            <a:avLst/>
          </a:prstGeom>
          <a:noFill/>
        </p:spPr>
        <p:txBody>
          <a:bodyPr wrap="none" rtlCol="0">
            <a:spAutoFit/>
          </a:bodyPr>
          <a:lstStyle/>
          <a:p>
            <a:r>
              <a:rPr lang="en-US" sz="1400" dirty="0" smtClean="0"/>
              <a:t>68,243</a:t>
            </a:r>
            <a:endParaRPr lang="en-US" sz="1400" dirty="0"/>
          </a:p>
        </p:txBody>
      </p:sp>
      <p:sp>
        <p:nvSpPr>
          <p:cNvPr id="51" name="TextBox 50"/>
          <p:cNvSpPr txBox="1"/>
          <p:nvPr/>
        </p:nvSpPr>
        <p:spPr>
          <a:xfrm>
            <a:off x="4939264" y="2963361"/>
            <a:ext cx="631904" cy="307777"/>
          </a:xfrm>
          <a:prstGeom prst="rect">
            <a:avLst/>
          </a:prstGeom>
          <a:noFill/>
        </p:spPr>
        <p:txBody>
          <a:bodyPr wrap="none" rtlCol="0">
            <a:spAutoFit/>
          </a:bodyPr>
          <a:lstStyle/>
          <a:p>
            <a:r>
              <a:rPr lang="en-US" sz="1400" dirty="0" smtClean="0"/>
              <a:t>5,250</a:t>
            </a:r>
            <a:endParaRPr lang="en-US" sz="1400" dirty="0"/>
          </a:p>
        </p:txBody>
      </p:sp>
      <p:sp>
        <p:nvSpPr>
          <p:cNvPr id="52" name="TextBox 51"/>
          <p:cNvSpPr txBox="1"/>
          <p:nvPr/>
        </p:nvSpPr>
        <p:spPr>
          <a:xfrm>
            <a:off x="4930696" y="3833784"/>
            <a:ext cx="631904" cy="307777"/>
          </a:xfrm>
          <a:prstGeom prst="rect">
            <a:avLst/>
          </a:prstGeom>
          <a:noFill/>
        </p:spPr>
        <p:txBody>
          <a:bodyPr wrap="none" rtlCol="0">
            <a:spAutoFit/>
          </a:bodyPr>
          <a:lstStyle/>
          <a:p>
            <a:r>
              <a:rPr lang="en-US" sz="1400" dirty="0" smtClean="0"/>
              <a:t>8,186</a:t>
            </a:r>
            <a:endParaRPr lang="en-US" sz="1400" dirty="0"/>
          </a:p>
        </p:txBody>
      </p:sp>
      <p:sp>
        <p:nvSpPr>
          <p:cNvPr id="53" name="TextBox 52"/>
          <p:cNvSpPr txBox="1"/>
          <p:nvPr/>
        </p:nvSpPr>
        <p:spPr>
          <a:xfrm>
            <a:off x="4966881" y="4612238"/>
            <a:ext cx="631904" cy="307777"/>
          </a:xfrm>
          <a:prstGeom prst="rect">
            <a:avLst/>
          </a:prstGeom>
          <a:noFill/>
        </p:spPr>
        <p:txBody>
          <a:bodyPr wrap="none" rtlCol="0">
            <a:spAutoFit/>
          </a:bodyPr>
          <a:lstStyle/>
          <a:p>
            <a:r>
              <a:rPr lang="en-US" sz="1400" dirty="0" smtClean="0"/>
              <a:t>5,338</a:t>
            </a:r>
            <a:endParaRPr lang="en-US" sz="1400" dirty="0"/>
          </a:p>
        </p:txBody>
      </p:sp>
      <p:sp>
        <p:nvSpPr>
          <p:cNvPr id="13" name="TextBox 12"/>
          <p:cNvSpPr txBox="1"/>
          <p:nvPr/>
        </p:nvSpPr>
        <p:spPr>
          <a:xfrm>
            <a:off x="4242549" y="3352800"/>
            <a:ext cx="710451" cy="369332"/>
          </a:xfrm>
          <a:prstGeom prst="rect">
            <a:avLst/>
          </a:prstGeom>
          <a:noFill/>
          <a:ln>
            <a:solidFill>
              <a:schemeClr val="tx1"/>
            </a:solidFill>
          </a:ln>
        </p:spPr>
        <p:txBody>
          <a:bodyPr wrap="none" rtlCol="0">
            <a:spAutoFit/>
          </a:bodyPr>
          <a:lstStyle/>
          <a:p>
            <a:r>
              <a:rPr lang="en-US" dirty="0" smtClean="0"/>
              <a:t>7.6%</a:t>
            </a:r>
            <a:endParaRPr lang="en-US" dirty="0"/>
          </a:p>
        </p:txBody>
      </p:sp>
      <p:sp>
        <p:nvSpPr>
          <p:cNvPr id="54" name="TextBox 53"/>
          <p:cNvSpPr txBox="1"/>
          <p:nvPr/>
        </p:nvSpPr>
        <p:spPr>
          <a:xfrm>
            <a:off x="6385401" y="1295400"/>
            <a:ext cx="2301399" cy="584775"/>
          </a:xfrm>
          <a:prstGeom prst="rect">
            <a:avLst/>
          </a:prstGeom>
          <a:noFill/>
        </p:spPr>
        <p:txBody>
          <a:bodyPr wrap="none" rtlCol="0">
            <a:spAutoFit/>
          </a:bodyPr>
          <a:lstStyle/>
          <a:p>
            <a:pPr algn="ctr"/>
            <a:r>
              <a:rPr lang="en-US" sz="1600" b="1" dirty="0" smtClean="0"/>
              <a:t>Driving after</a:t>
            </a:r>
          </a:p>
          <a:p>
            <a:pPr algn="ctr"/>
            <a:r>
              <a:rPr lang="en-US" sz="1600" b="1" dirty="0" smtClean="0"/>
              <a:t>Drinking “Too Much”:</a:t>
            </a:r>
            <a:endParaRPr lang="en-US" sz="1600" b="1" dirty="0"/>
          </a:p>
        </p:txBody>
      </p:sp>
      <p:sp>
        <p:nvSpPr>
          <p:cNvPr id="55" name="TextBox 54"/>
          <p:cNvSpPr txBox="1"/>
          <p:nvPr/>
        </p:nvSpPr>
        <p:spPr>
          <a:xfrm>
            <a:off x="7096683" y="2133600"/>
            <a:ext cx="618567" cy="307777"/>
          </a:xfrm>
          <a:prstGeom prst="rect">
            <a:avLst/>
          </a:prstGeom>
          <a:noFill/>
        </p:spPr>
        <p:txBody>
          <a:bodyPr wrap="none" rtlCol="0">
            <a:spAutoFit/>
          </a:bodyPr>
          <a:lstStyle/>
          <a:p>
            <a:r>
              <a:rPr lang="en-US" sz="1400" dirty="0" smtClean="0"/>
              <a:t>1,411</a:t>
            </a:r>
            <a:endParaRPr lang="en-US" sz="1400" dirty="0"/>
          </a:p>
        </p:txBody>
      </p:sp>
      <p:sp>
        <p:nvSpPr>
          <p:cNvPr id="56" name="TextBox 55"/>
          <p:cNvSpPr txBox="1"/>
          <p:nvPr/>
        </p:nvSpPr>
        <p:spPr>
          <a:xfrm>
            <a:off x="7239000" y="2963361"/>
            <a:ext cx="482824" cy="307777"/>
          </a:xfrm>
          <a:prstGeom prst="rect">
            <a:avLst/>
          </a:prstGeom>
          <a:noFill/>
        </p:spPr>
        <p:txBody>
          <a:bodyPr wrap="none" rtlCol="0">
            <a:spAutoFit/>
          </a:bodyPr>
          <a:lstStyle/>
          <a:p>
            <a:r>
              <a:rPr lang="en-US" sz="1400" dirty="0" smtClean="0"/>
              <a:t>108</a:t>
            </a:r>
            <a:endParaRPr lang="en-US" sz="1400" dirty="0"/>
          </a:p>
        </p:txBody>
      </p:sp>
      <p:sp>
        <p:nvSpPr>
          <p:cNvPr id="57" name="TextBox 56"/>
          <p:cNvSpPr txBox="1"/>
          <p:nvPr/>
        </p:nvSpPr>
        <p:spPr>
          <a:xfrm>
            <a:off x="7274933" y="3833784"/>
            <a:ext cx="482824" cy="307777"/>
          </a:xfrm>
          <a:prstGeom prst="rect">
            <a:avLst/>
          </a:prstGeom>
          <a:noFill/>
        </p:spPr>
        <p:txBody>
          <a:bodyPr wrap="none" rtlCol="0">
            <a:spAutoFit/>
          </a:bodyPr>
          <a:lstStyle/>
          <a:p>
            <a:r>
              <a:rPr lang="en-US" sz="1400" dirty="0" smtClean="0"/>
              <a:t>169</a:t>
            </a:r>
            <a:endParaRPr lang="en-US" sz="1400" dirty="0"/>
          </a:p>
        </p:txBody>
      </p:sp>
      <p:sp>
        <p:nvSpPr>
          <p:cNvPr id="58" name="TextBox 57"/>
          <p:cNvSpPr txBox="1"/>
          <p:nvPr/>
        </p:nvSpPr>
        <p:spPr>
          <a:xfrm>
            <a:off x="7316249" y="4612238"/>
            <a:ext cx="456151" cy="307777"/>
          </a:xfrm>
          <a:prstGeom prst="rect">
            <a:avLst/>
          </a:prstGeom>
          <a:noFill/>
        </p:spPr>
        <p:txBody>
          <a:bodyPr wrap="none" rtlCol="0">
            <a:spAutoFit/>
          </a:bodyPr>
          <a:lstStyle/>
          <a:p>
            <a:r>
              <a:rPr lang="en-US" sz="1400" dirty="0" smtClean="0"/>
              <a:t>111</a:t>
            </a:r>
            <a:endParaRPr lang="en-US" sz="1400" dirty="0"/>
          </a:p>
        </p:txBody>
      </p:sp>
      <p:sp>
        <p:nvSpPr>
          <p:cNvPr id="60" name="TextBox 59"/>
          <p:cNvSpPr txBox="1"/>
          <p:nvPr/>
        </p:nvSpPr>
        <p:spPr>
          <a:xfrm>
            <a:off x="6528549" y="3352800"/>
            <a:ext cx="710451" cy="369332"/>
          </a:xfrm>
          <a:prstGeom prst="rect">
            <a:avLst/>
          </a:prstGeom>
          <a:noFill/>
          <a:ln>
            <a:solidFill>
              <a:schemeClr val="tx1"/>
            </a:solidFill>
          </a:ln>
        </p:spPr>
        <p:txBody>
          <a:bodyPr wrap="none" rtlCol="0">
            <a:spAutoFit/>
          </a:bodyPr>
          <a:lstStyle/>
          <a:p>
            <a:r>
              <a:rPr lang="en-US" dirty="0" smtClean="0"/>
              <a:t>0.2%</a:t>
            </a:r>
            <a:endParaRPr lang="en-US" dirty="0"/>
          </a:p>
        </p:txBody>
      </p:sp>
      <p:sp>
        <p:nvSpPr>
          <p:cNvPr id="14" name="TextBox 13"/>
          <p:cNvSpPr txBox="1"/>
          <p:nvPr/>
        </p:nvSpPr>
        <p:spPr>
          <a:xfrm>
            <a:off x="2743200" y="5605046"/>
            <a:ext cx="5077031" cy="338554"/>
          </a:xfrm>
          <a:prstGeom prst="rect">
            <a:avLst/>
          </a:prstGeom>
          <a:noFill/>
        </p:spPr>
        <p:txBody>
          <a:bodyPr wrap="none" rtlCol="0">
            <a:spAutoFit/>
          </a:bodyPr>
          <a:lstStyle/>
          <a:p>
            <a:r>
              <a:rPr lang="en-US" sz="1600" dirty="0" smtClean="0"/>
              <a:t>(City with population of 100,000 with 53,100 drinkers.)</a:t>
            </a:r>
            <a:endParaRPr lang="en-US" sz="1600" dirty="0"/>
          </a:p>
        </p:txBody>
      </p:sp>
      <p:sp>
        <p:nvSpPr>
          <p:cNvPr id="23" name="Right Arrow 22"/>
          <p:cNvSpPr/>
          <p:nvPr/>
        </p:nvSpPr>
        <p:spPr>
          <a:xfrm>
            <a:off x="3802477" y="3453175"/>
            <a:ext cx="440072" cy="2689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ight Arrow 62"/>
          <p:cNvSpPr/>
          <p:nvPr/>
        </p:nvSpPr>
        <p:spPr>
          <a:xfrm>
            <a:off x="6036928" y="3464843"/>
            <a:ext cx="440072" cy="2689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2286000" y="3429000"/>
            <a:ext cx="440072" cy="26895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61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fade">
                                      <p:cBhvr>
                                        <p:cTn id="35" dur="2000"/>
                                        <p:tgtEl>
                                          <p:spTgt spid="16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500"/>
                                        <p:tgtEl>
                                          <p:spTgt spid="6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P spid="25" grpId="0" animBg="1"/>
      <p:bldP spid="26" grpId="0"/>
      <p:bldP spid="29" grpId="0"/>
      <p:bldP spid="166" grpId="0"/>
      <p:bldP spid="45" grpId="0"/>
      <p:bldP spid="12" grpId="0"/>
      <p:bldP spid="46" grpId="0"/>
      <p:bldP spid="47" grpId="0"/>
      <p:bldP spid="48" grpId="0"/>
      <p:bldP spid="49" grpId="0"/>
      <p:bldP spid="50" grpId="0"/>
      <p:bldP spid="51" grpId="0"/>
      <p:bldP spid="52" grpId="0"/>
      <p:bldP spid="53" grpId="0"/>
      <p:bldP spid="13" grpId="0" animBg="1"/>
      <p:bldP spid="54" grpId="0"/>
      <p:bldP spid="55" grpId="0"/>
      <p:bldP spid="56" grpId="0"/>
      <p:bldP spid="57" grpId="0"/>
      <p:bldP spid="58" grpId="0"/>
      <p:bldP spid="60" grpId="0" animBg="1"/>
      <p:bldP spid="23"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854869" cy="646331"/>
          </a:xfrm>
          <a:prstGeom prst="rect">
            <a:avLst/>
          </a:prstGeom>
          <a:noFill/>
        </p:spPr>
        <p:txBody>
          <a:bodyPr wrap="square" rtlCol="0">
            <a:spAutoFit/>
          </a:bodyPr>
          <a:lstStyle/>
          <a:p>
            <a:pPr algn="ctr"/>
            <a:r>
              <a:rPr lang="en-US" sz="2000" dirty="0" smtClean="0"/>
              <a:t>Individual Characteristics Related to Driving After Drinking</a:t>
            </a:r>
          </a:p>
          <a:p>
            <a:pPr algn="ctr"/>
            <a:r>
              <a:rPr lang="en-US" sz="1600" dirty="0" smtClean="0"/>
              <a:t>(Exposure: Drinking Frequency)</a:t>
            </a:r>
          </a:p>
        </p:txBody>
      </p:sp>
      <p:sp>
        <p:nvSpPr>
          <p:cNvPr id="3" name="Rectangle 2"/>
          <p:cNvSpPr/>
          <p:nvPr/>
        </p:nvSpPr>
        <p:spPr>
          <a:xfrm>
            <a:off x="7010400" y="5449669"/>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86600" y="5504309"/>
            <a:ext cx="1021433" cy="307777"/>
          </a:xfrm>
          <a:prstGeom prst="rect">
            <a:avLst/>
          </a:prstGeom>
          <a:noFill/>
        </p:spPr>
        <p:txBody>
          <a:bodyPr wrap="none" rtlCol="0">
            <a:spAutoFit/>
          </a:bodyPr>
          <a:lstStyle/>
          <a:p>
            <a:r>
              <a:rPr lang="en-US" sz="1400" dirty="0" smtClean="0"/>
              <a:t>Impulsivity</a:t>
            </a:r>
            <a:endParaRPr lang="en-US" sz="1400" dirty="0"/>
          </a:p>
        </p:txBody>
      </p:sp>
      <p:sp>
        <p:nvSpPr>
          <p:cNvPr id="5" name="Rectangle 4"/>
          <p:cNvSpPr/>
          <p:nvPr/>
        </p:nvSpPr>
        <p:spPr>
          <a:xfrm>
            <a:off x="5461349" y="5449669"/>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61349" y="5504309"/>
            <a:ext cx="1231427" cy="307777"/>
          </a:xfrm>
          <a:prstGeom prst="rect">
            <a:avLst/>
          </a:prstGeom>
          <a:noFill/>
        </p:spPr>
        <p:txBody>
          <a:bodyPr wrap="none" rtlCol="0">
            <a:spAutoFit/>
          </a:bodyPr>
          <a:lstStyle/>
          <a:p>
            <a:r>
              <a:rPr lang="en-US" sz="1400" dirty="0" smtClean="0"/>
              <a:t>Risky Driving</a:t>
            </a:r>
            <a:endParaRPr lang="en-US" sz="1400" dirty="0"/>
          </a:p>
        </p:txBody>
      </p:sp>
      <p:sp>
        <p:nvSpPr>
          <p:cNvPr id="7" name="Rectangle 6"/>
          <p:cNvSpPr/>
          <p:nvPr/>
        </p:nvSpPr>
        <p:spPr>
          <a:xfrm>
            <a:off x="3864522" y="5445347"/>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40722" y="5499988"/>
            <a:ext cx="1164678" cy="483081"/>
          </a:xfrm>
          <a:prstGeom prst="rect">
            <a:avLst/>
          </a:prstGeom>
          <a:noFill/>
        </p:spPr>
        <p:txBody>
          <a:bodyPr wrap="none" rtlCol="0">
            <a:spAutoFit/>
          </a:bodyPr>
          <a:lstStyle/>
          <a:p>
            <a:pPr algn="ctr">
              <a:lnSpc>
                <a:spcPts val="1500"/>
              </a:lnSpc>
            </a:pPr>
            <a:r>
              <a:rPr lang="en-US" sz="1400" dirty="0" smtClean="0"/>
              <a:t>Tolerance</a:t>
            </a:r>
          </a:p>
          <a:p>
            <a:pPr algn="ctr">
              <a:lnSpc>
                <a:spcPts val="1500"/>
              </a:lnSpc>
            </a:pPr>
            <a:r>
              <a:rPr lang="en-US" sz="1400" dirty="0"/>
              <a:t>o</a:t>
            </a:r>
            <a:r>
              <a:rPr lang="en-US" sz="1400" dirty="0" smtClean="0"/>
              <a:t>f Deviance</a:t>
            </a:r>
            <a:endParaRPr lang="en-US" sz="1400" dirty="0"/>
          </a:p>
        </p:txBody>
      </p:sp>
      <p:sp>
        <p:nvSpPr>
          <p:cNvPr id="9" name="Rectangle 8"/>
          <p:cNvSpPr/>
          <p:nvPr/>
        </p:nvSpPr>
        <p:spPr>
          <a:xfrm>
            <a:off x="2286000" y="5445348"/>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89387" y="5499989"/>
            <a:ext cx="931665" cy="477054"/>
          </a:xfrm>
          <a:prstGeom prst="rect">
            <a:avLst/>
          </a:prstGeom>
          <a:noFill/>
        </p:spPr>
        <p:txBody>
          <a:bodyPr wrap="none" rtlCol="0">
            <a:spAutoFit/>
          </a:bodyPr>
          <a:lstStyle/>
          <a:p>
            <a:pPr algn="ctr">
              <a:lnSpc>
                <a:spcPts val="1500"/>
              </a:lnSpc>
            </a:pPr>
            <a:r>
              <a:rPr lang="en-US" sz="1400" dirty="0" smtClean="0"/>
              <a:t>DUI</a:t>
            </a:r>
          </a:p>
          <a:p>
            <a:pPr algn="ctr">
              <a:lnSpc>
                <a:spcPts val="1500"/>
              </a:lnSpc>
            </a:pPr>
            <a:r>
              <a:rPr lang="en-US" sz="1400" dirty="0" smtClean="0"/>
              <a:t>Networks</a:t>
            </a:r>
            <a:endParaRPr lang="en-US" sz="1400" dirty="0"/>
          </a:p>
        </p:txBody>
      </p:sp>
      <p:sp>
        <p:nvSpPr>
          <p:cNvPr id="17" name="Rectangle 16"/>
          <p:cNvSpPr/>
          <p:nvPr/>
        </p:nvSpPr>
        <p:spPr>
          <a:xfrm>
            <a:off x="7620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1795" y="2223879"/>
            <a:ext cx="1165575" cy="290721"/>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19" name="Rectangle 18"/>
          <p:cNvSpPr/>
          <p:nvPr/>
        </p:nvSpPr>
        <p:spPr>
          <a:xfrm>
            <a:off x="7620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7522" y="4714304"/>
            <a:ext cx="754117" cy="290721"/>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7620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4209" y="3876104"/>
            <a:ext cx="1080744"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25" name="Rectangle 24"/>
          <p:cNvSpPr/>
          <p:nvPr/>
        </p:nvSpPr>
        <p:spPr>
          <a:xfrm>
            <a:off x="762000" y="29718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77902" y="3048000"/>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sp>
        <p:nvSpPr>
          <p:cNvPr id="27" name="TextBox 26"/>
          <p:cNvSpPr txBox="1"/>
          <p:nvPr/>
        </p:nvSpPr>
        <p:spPr>
          <a:xfrm>
            <a:off x="484092" y="5373469"/>
            <a:ext cx="1736373" cy="584775"/>
          </a:xfrm>
          <a:prstGeom prst="rect">
            <a:avLst/>
          </a:prstGeom>
          <a:noFill/>
        </p:spPr>
        <p:txBody>
          <a:bodyPr wrap="none" rtlCol="0">
            <a:spAutoFit/>
          </a:bodyPr>
          <a:lstStyle/>
          <a:p>
            <a:pPr algn="ctr"/>
            <a:r>
              <a:rPr lang="en-US" sz="1600" b="1" dirty="0" smtClean="0"/>
              <a:t>Personal</a:t>
            </a:r>
          </a:p>
          <a:p>
            <a:pPr algn="ctr"/>
            <a:r>
              <a:rPr lang="en-US" sz="1600" b="1" dirty="0" smtClean="0"/>
              <a:t>Characteristics:</a:t>
            </a:r>
            <a:endParaRPr lang="en-US" sz="1600" b="1" dirty="0"/>
          </a:p>
        </p:txBody>
      </p:sp>
      <p:sp>
        <p:nvSpPr>
          <p:cNvPr id="28" name="TextBox 27"/>
          <p:cNvSpPr txBox="1"/>
          <p:nvPr/>
        </p:nvSpPr>
        <p:spPr>
          <a:xfrm>
            <a:off x="3466486" y="1066800"/>
            <a:ext cx="1792478" cy="830997"/>
          </a:xfrm>
          <a:prstGeom prst="rect">
            <a:avLst/>
          </a:prstGeom>
          <a:noFill/>
        </p:spPr>
        <p:txBody>
          <a:bodyPr wrap="none" rtlCol="0">
            <a:spAutoFit/>
          </a:bodyPr>
          <a:lstStyle/>
          <a:p>
            <a:pPr algn="ctr"/>
            <a:r>
              <a:rPr lang="en-US" sz="1600" b="1" dirty="0" smtClean="0"/>
              <a:t>Context Specific</a:t>
            </a:r>
          </a:p>
          <a:p>
            <a:pPr algn="ctr"/>
            <a:r>
              <a:rPr lang="en-US" sz="1600" b="1" dirty="0" smtClean="0"/>
              <a:t>Drinking</a:t>
            </a:r>
          </a:p>
          <a:p>
            <a:pPr algn="ctr"/>
            <a:r>
              <a:rPr lang="en-US" sz="1600" b="1" dirty="0" smtClean="0"/>
              <a:t>Characteristics:</a:t>
            </a:r>
            <a:endParaRPr lang="en-US" sz="1600" b="1" dirty="0"/>
          </a:p>
        </p:txBody>
      </p:sp>
      <p:sp>
        <p:nvSpPr>
          <p:cNvPr id="29" name="TextBox 28"/>
          <p:cNvSpPr txBox="1"/>
          <p:nvPr/>
        </p:nvSpPr>
        <p:spPr>
          <a:xfrm>
            <a:off x="9706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Used:</a:t>
            </a:r>
            <a:endParaRPr lang="en-US" sz="1600" b="1" dirty="0"/>
          </a:p>
        </p:txBody>
      </p:sp>
      <p:sp>
        <p:nvSpPr>
          <p:cNvPr id="37" name="Rectangle 36"/>
          <p:cNvSpPr/>
          <p:nvPr/>
        </p:nvSpPr>
        <p:spPr>
          <a:xfrm>
            <a:off x="6083474" y="2919775"/>
            <a:ext cx="1536526" cy="1042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172200" y="3106380"/>
            <a:ext cx="1371600" cy="675441"/>
          </a:xfrm>
          <a:prstGeom prst="rect">
            <a:avLst/>
          </a:prstGeom>
          <a:noFill/>
        </p:spPr>
        <p:txBody>
          <a:bodyPr wrap="square" rtlCol="0">
            <a:spAutoFit/>
          </a:bodyPr>
          <a:lstStyle/>
          <a:p>
            <a:pPr algn="ctr">
              <a:lnSpc>
                <a:spcPts val="1500"/>
              </a:lnSpc>
            </a:pPr>
            <a:r>
              <a:rPr lang="en-US" sz="1400" dirty="0" smtClean="0"/>
              <a:t>Driving after Drinking</a:t>
            </a:r>
          </a:p>
          <a:p>
            <a:pPr algn="ctr">
              <a:lnSpc>
                <a:spcPts val="1500"/>
              </a:lnSpc>
            </a:pPr>
            <a:r>
              <a:rPr lang="en-US" sz="1400" dirty="0" smtClean="0"/>
              <a:t>(4 Hours)</a:t>
            </a:r>
            <a:endParaRPr lang="en-US" sz="1400" dirty="0"/>
          </a:p>
        </p:txBody>
      </p:sp>
      <p:cxnSp>
        <p:nvCxnSpPr>
          <p:cNvPr id="59" name="Elbow Connector 58"/>
          <p:cNvCxnSpPr>
            <a:stCxn id="21" idx="3"/>
          </p:cNvCxnSpPr>
          <p:nvPr/>
        </p:nvCxnSpPr>
        <p:spPr>
          <a:xfrm flipV="1">
            <a:off x="1981200" y="3810000"/>
            <a:ext cx="2224136" cy="216513"/>
          </a:xfrm>
          <a:prstGeom prst="bent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4" name="Flowchart: Collate 83"/>
          <p:cNvSpPr/>
          <p:nvPr/>
        </p:nvSpPr>
        <p:spPr>
          <a:xfrm>
            <a:off x="4038600" y="3352800"/>
            <a:ext cx="609600" cy="914400"/>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TextBox 84"/>
          <p:cNvSpPr txBox="1"/>
          <p:nvPr/>
        </p:nvSpPr>
        <p:spPr>
          <a:xfrm>
            <a:off x="4205336" y="2133600"/>
            <a:ext cx="290464" cy="369332"/>
          </a:xfrm>
          <a:prstGeom prst="rect">
            <a:avLst/>
          </a:prstGeom>
          <a:noFill/>
        </p:spPr>
        <p:txBody>
          <a:bodyPr wrap="none" rtlCol="0">
            <a:spAutoFit/>
          </a:bodyPr>
          <a:lstStyle/>
          <a:p>
            <a:r>
              <a:rPr lang="en-US" b="1" dirty="0" smtClean="0">
                <a:solidFill>
                  <a:srgbClr val="C00000"/>
                </a:solidFill>
              </a:rPr>
              <a:t>F</a:t>
            </a:r>
            <a:endParaRPr lang="en-US" b="1" dirty="0">
              <a:solidFill>
                <a:srgbClr val="C00000"/>
              </a:solidFill>
            </a:endParaRPr>
          </a:p>
        </p:txBody>
      </p:sp>
      <p:sp>
        <p:nvSpPr>
          <p:cNvPr id="86" name="TextBox 85"/>
          <p:cNvSpPr txBox="1"/>
          <p:nvPr/>
        </p:nvSpPr>
        <p:spPr>
          <a:xfrm>
            <a:off x="4114800" y="3288268"/>
            <a:ext cx="404278" cy="369332"/>
          </a:xfrm>
          <a:prstGeom prst="rect">
            <a:avLst/>
          </a:prstGeom>
          <a:noFill/>
        </p:spPr>
        <p:txBody>
          <a:bodyPr wrap="none" rtlCol="0">
            <a:spAutoFit/>
          </a:bodyPr>
          <a:lstStyle/>
          <a:p>
            <a:r>
              <a:rPr lang="en-US" b="1" dirty="0" err="1" smtClean="0">
                <a:solidFill>
                  <a:srgbClr val="C00000"/>
                </a:solidFill>
              </a:rPr>
              <a:t>V</a:t>
            </a:r>
            <a:r>
              <a:rPr lang="en-US" b="1" baseline="-25000" dirty="0" err="1" smtClean="0">
                <a:solidFill>
                  <a:srgbClr val="C00000"/>
                </a:solidFill>
              </a:rPr>
              <a:t>h</a:t>
            </a:r>
            <a:endParaRPr lang="en-US" b="1" baseline="-25000" dirty="0">
              <a:solidFill>
                <a:srgbClr val="C00000"/>
              </a:solidFill>
            </a:endParaRPr>
          </a:p>
        </p:txBody>
      </p:sp>
      <p:sp>
        <p:nvSpPr>
          <p:cNvPr id="87" name="Flowchart: Collate 86"/>
          <p:cNvSpPr/>
          <p:nvPr/>
        </p:nvSpPr>
        <p:spPr>
          <a:xfrm>
            <a:off x="4038600" y="2133600"/>
            <a:ext cx="609600" cy="914400"/>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4" name="Elbow Connector 93"/>
          <p:cNvCxnSpPr>
            <a:endCxn id="37" idx="2"/>
          </p:cNvCxnSpPr>
          <p:nvPr/>
        </p:nvCxnSpPr>
        <p:spPr>
          <a:xfrm>
            <a:off x="4523061" y="3785825"/>
            <a:ext cx="2328676" cy="176575"/>
          </a:xfrm>
          <a:prstGeom prst="bentConnector4">
            <a:avLst>
              <a:gd name="adj1" fmla="val 33504"/>
              <a:gd name="adj2" fmla="val 229463"/>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7" idx="3"/>
          </p:cNvCxnSpPr>
          <p:nvPr/>
        </p:nvCxnSpPr>
        <p:spPr>
          <a:xfrm>
            <a:off x="1981200" y="2374288"/>
            <a:ext cx="2224136" cy="128644"/>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Elbow Connector 156"/>
          <p:cNvCxnSpPr>
            <a:endCxn id="37" idx="0"/>
          </p:cNvCxnSpPr>
          <p:nvPr/>
        </p:nvCxnSpPr>
        <p:spPr>
          <a:xfrm>
            <a:off x="4523061" y="2514600"/>
            <a:ext cx="2328676" cy="405175"/>
          </a:xfrm>
          <a:prstGeom prst="bentConnector2">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5" idx="3"/>
          </p:cNvCxnSpPr>
          <p:nvPr/>
        </p:nvCxnSpPr>
        <p:spPr>
          <a:xfrm>
            <a:off x="1981200" y="3212488"/>
            <a:ext cx="2224136" cy="445112"/>
          </a:xfrm>
          <a:prstGeom prst="bent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endCxn id="37" idx="1"/>
          </p:cNvCxnSpPr>
          <p:nvPr/>
        </p:nvCxnSpPr>
        <p:spPr>
          <a:xfrm flipV="1">
            <a:off x="4523061" y="3441088"/>
            <a:ext cx="1560413" cy="216512"/>
          </a:xfrm>
          <a:prstGeom prst="bentConnector3">
            <a:avLst>
              <a:gd name="adj1" fmla="val 5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3" name="Text Box 6"/>
          <p:cNvSpPr txBox="1">
            <a:spLocks noChangeArrowheads="1"/>
          </p:cNvSpPr>
          <p:nvPr/>
        </p:nvSpPr>
        <p:spPr bwMode="auto">
          <a:xfrm>
            <a:off x="2667000" y="6413956"/>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Gruenewald, P.J., Remer, L.R.  The social ecology of dinking and drunken driving. In preparation, </a:t>
            </a:r>
            <a:r>
              <a:rPr lang="en-US" sz="800" i="1" dirty="0" smtClean="0">
                <a:latin typeface="+mn-lt"/>
              </a:rPr>
              <a:t>Addiction</a:t>
            </a:r>
            <a:r>
              <a:rPr lang="en-US" sz="800" dirty="0" smtClean="0">
                <a:latin typeface="+mn-lt"/>
              </a:rPr>
              <a:t>, 2015.</a:t>
            </a:r>
          </a:p>
        </p:txBody>
      </p:sp>
      <p:cxnSp>
        <p:nvCxnSpPr>
          <p:cNvPr id="44" name="Elbow Connector 43"/>
          <p:cNvCxnSpPr>
            <a:stCxn id="19" idx="3"/>
            <a:endCxn id="87" idx="1"/>
          </p:cNvCxnSpPr>
          <p:nvPr/>
        </p:nvCxnSpPr>
        <p:spPr>
          <a:xfrm flipV="1">
            <a:off x="1981200" y="2590800"/>
            <a:ext cx="2362200" cy="2273913"/>
          </a:xfrm>
          <a:prstGeom prst="bentConnector4">
            <a:avLst>
              <a:gd name="adj1" fmla="val 31720"/>
              <a:gd name="adj2" fmla="val 10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a:off x="4523061" y="2590800"/>
            <a:ext cx="1547888" cy="599546"/>
          </a:xfrm>
          <a:prstGeom prst="bentConnector3">
            <a:avLst>
              <a:gd name="adj1" fmla="val 50000"/>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2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10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0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1000"/>
                                        <p:tgtEl>
                                          <p:spTgt spid="8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1000"/>
                                        <p:tgtEl>
                                          <p:spTgt spid="8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1000"/>
                                        <p:tgtEl>
                                          <p:spTgt spid="8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000"/>
                                        <p:tgtEl>
                                          <p:spTgt spid="59"/>
                                        </p:tgtEl>
                                      </p:cBhvr>
                                    </p:animEffect>
                                  </p:childTnLst>
                                </p:cTn>
                              </p:par>
                              <p:par>
                                <p:cTn id="90" presetID="10" presetClass="entr" presetSubtype="0" fill="hold" nodeType="with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1000"/>
                                        <p:tgtEl>
                                          <p:spTgt spid="9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par>
                                <p:cTn id="98" presetID="10" presetClass="entr" presetSubtype="0" fill="hold"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27"/>
                                        </p:tgtEl>
                                        <p:attrNameLst>
                                          <p:attrName>style.visibility</p:attrName>
                                        </p:attrNameLst>
                                      </p:cBhvr>
                                      <p:to>
                                        <p:strVal val="visible"/>
                                      </p:to>
                                    </p:set>
                                    <p:animEffect transition="in" filter="fade">
                                      <p:cBhvr>
                                        <p:cTn id="105" dur="1000"/>
                                        <p:tgtEl>
                                          <p:spTgt spid="127"/>
                                        </p:tgtEl>
                                      </p:cBhvr>
                                    </p:animEffect>
                                  </p:childTnLst>
                                </p:cTn>
                              </p:par>
                              <p:par>
                                <p:cTn id="106" presetID="10" presetClass="entr" presetSubtype="0" fill="hold" nodeType="withEffect">
                                  <p:stCondLst>
                                    <p:cond delay="0"/>
                                  </p:stCondLst>
                                  <p:childTnLst>
                                    <p:set>
                                      <p:cBhvr>
                                        <p:cTn id="107" dur="1" fill="hold">
                                          <p:stCondLst>
                                            <p:cond delay="0"/>
                                          </p:stCondLst>
                                        </p:cTn>
                                        <p:tgtEl>
                                          <p:spTgt spid="157"/>
                                        </p:tgtEl>
                                        <p:attrNameLst>
                                          <p:attrName>style.visibility</p:attrName>
                                        </p:attrNameLst>
                                      </p:cBhvr>
                                      <p:to>
                                        <p:strVal val="visible"/>
                                      </p:to>
                                    </p:set>
                                    <p:animEffect transition="in" filter="fade">
                                      <p:cBhvr>
                                        <p:cTn id="108" dur="1000"/>
                                        <p:tgtEl>
                                          <p:spTgt spid="157"/>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20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fade">
                                      <p:cBhvr>
                                        <p:cTn id="117" dur="1000"/>
                                        <p:tgtEl>
                                          <p:spTgt spid="44"/>
                                        </p:tgtEl>
                                      </p:cBhvr>
                                    </p:animEffect>
                                  </p:childTnLst>
                                </p:cTn>
                              </p:par>
                              <p:par>
                                <p:cTn id="118" presetID="10" presetClass="entr" presetSubtype="0" fill="hold"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7" grpId="0" animBg="1"/>
      <p:bldP spid="18" grpId="0"/>
      <p:bldP spid="19" grpId="0" animBg="1"/>
      <p:bldP spid="20" grpId="0"/>
      <p:bldP spid="21" grpId="0" animBg="1"/>
      <p:bldP spid="22" grpId="0"/>
      <p:bldP spid="25" grpId="0" animBg="1"/>
      <p:bldP spid="26" grpId="0"/>
      <p:bldP spid="27" grpId="0"/>
      <p:bldP spid="28" grpId="0"/>
      <p:bldP spid="29" grpId="0"/>
      <p:bldP spid="37" grpId="0" animBg="1"/>
      <p:bldP spid="39" grpId="0"/>
      <p:bldP spid="84" grpId="0" animBg="1"/>
      <p:bldP spid="85" grpId="0"/>
      <p:bldP spid="86" grpId="0"/>
      <p:bldP spid="87"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6854869" cy="646331"/>
          </a:xfrm>
          <a:prstGeom prst="rect">
            <a:avLst/>
          </a:prstGeom>
          <a:noFill/>
        </p:spPr>
        <p:txBody>
          <a:bodyPr wrap="square" rtlCol="0">
            <a:spAutoFit/>
          </a:bodyPr>
          <a:lstStyle/>
          <a:p>
            <a:pPr algn="ctr"/>
            <a:r>
              <a:rPr lang="en-US" sz="2000" dirty="0" smtClean="0"/>
              <a:t>Individual Characteristics Related to Drunken Driving</a:t>
            </a:r>
          </a:p>
          <a:p>
            <a:pPr algn="ctr"/>
            <a:r>
              <a:rPr lang="en-US" sz="1600" dirty="0" smtClean="0"/>
              <a:t>(Exposure: Frequency of Driving After Drinking)</a:t>
            </a:r>
          </a:p>
        </p:txBody>
      </p:sp>
      <p:sp>
        <p:nvSpPr>
          <p:cNvPr id="3" name="Rectangle 2"/>
          <p:cNvSpPr/>
          <p:nvPr/>
        </p:nvSpPr>
        <p:spPr>
          <a:xfrm>
            <a:off x="7010400" y="5449669"/>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86600" y="5504309"/>
            <a:ext cx="1021433" cy="307777"/>
          </a:xfrm>
          <a:prstGeom prst="rect">
            <a:avLst/>
          </a:prstGeom>
          <a:noFill/>
        </p:spPr>
        <p:txBody>
          <a:bodyPr wrap="none" rtlCol="0">
            <a:spAutoFit/>
          </a:bodyPr>
          <a:lstStyle/>
          <a:p>
            <a:r>
              <a:rPr lang="en-US" sz="1400" dirty="0" smtClean="0"/>
              <a:t>Impulsivity</a:t>
            </a:r>
            <a:endParaRPr lang="en-US" sz="1400" dirty="0"/>
          </a:p>
        </p:txBody>
      </p:sp>
      <p:sp>
        <p:nvSpPr>
          <p:cNvPr id="5" name="Rectangle 4"/>
          <p:cNvSpPr/>
          <p:nvPr/>
        </p:nvSpPr>
        <p:spPr>
          <a:xfrm>
            <a:off x="5461349" y="5449669"/>
            <a:ext cx="1219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61349" y="5504309"/>
            <a:ext cx="1231427" cy="307777"/>
          </a:xfrm>
          <a:prstGeom prst="rect">
            <a:avLst/>
          </a:prstGeom>
          <a:noFill/>
        </p:spPr>
        <p:txBody>
          <a:bodyPr wrap="none" rtlCol="0">
            <a:spAutoFit/>
          </a:bodyPr>
          <a:lstStyle/>
          <a:p>
            <a:r>
              <a:rPr lang="en-US" sz="1400" dirty="0" smtClean="0"/>
              <a:t>Risky Driving</a:t>
            </a:r>
            <a:endParaRPr lang="en-US" sz="1400" dirty="0"/>
          </a:p>
        </p:txBody>
      </p:sp>
      <p:sp>
        <p:nvSpPr>
          <p:cNvPr id="7" name="Rectangle 6"/>
          <p:cNvSpPr/>
          <p:nvPr/>
        </p:nvSpPr>
        <p:spPr>
          <a:xfrm>
            <a:off x="3864522" y="5445347"/>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40722" y="5499988"/>
            <a:ext cx="1164678" cy="483081"/>
          </a:xfrm>
          <a:prstGeom prst="rect">
            <a:avLst/>
          </a:prstGeom>
          <a:noFill/>
        </p:spPr>
        <p:txBody>
          <a:bodyPr wrap="none" rtlCol="0">
            <a:spAutoFit/>
          </a:bodyPr>
          <a:lstStyle/>
          <a:p>
            <a:pPr algn="ctr">
              <a:lnSpc>
                <a:spcPts val="1500"/>
              </a:lnSpc>
            </a:pPr>
            <a:r>
              <a:rPr lang="en-US" sz="1400" dirty="0" smtClean="0"/>
              <a:t>Tolerance</a:t>
            </a:r>
          </a:p>
          <a:p>
            <a:pPr algn="ctr">
              <a:lnSpc>
                <a:spcPts val="1500"/>
              </a:lnSpc>
            </a:pPr>
            <a:r>
              <a:rPr lang="en-US" sz="1400" dirty="0"/>
              <a:t>o</a:t>
            </a:r>
            <a:r>
              <a:rPr lang="en-US" sz="1400" dirty="0" smtClean="0"/>
              <a:t>f Deviance</a:t>
            </a:r>
            <a:endParaRPr lang="en-US" sz="1400" dirty="0"/>
          </a:p>
        </p:txBody>
      </p:sp>
      <p:sp>
        <p:nvSpPr>
          <p:cNvPr id="9" name="Rectangle 8"/>
          <p:cNvSpPr/>
          <p:nvPr/>
        </p:nvSpPr>
        <p:spPr>
          <a:xfrm>
            <a:off x="2286000" y="5445348"/>
            <a:ext cx="1219200" cy="5377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89387" y="5499989"/>
            <a:ext cx="931665" cy="477054"/>
          </a:xfrm>
          <a:prstGeom prst="rect">
            <a:avLst/>
          </a:prstGeom>
          <a:noFill/>
        </p:spPr>
        <p:txBody>
          <a:bodyPr wrap="none" rtlCol="0">
            <a:spAutoFit/>
          </a:bodyPr>
          <a:lstStyle/>
          <a:p>
            <a:pPr algn="ctr">
              <a:lnSpc>
                <a:spcPts val="1500"/>
              </a:lnSpc>
            </a:pPr>
            <a:r>
              <a:rPr lang="en-US" sz="1400" dirty="0" smtClean="0"/>
              <a:t>DUI</a:t>
            </a:r>
          </a:p>
          <a:p>
            <a:pPr algn="ctr">
              <a:lnSpc>
                <a:spcPts val="1500"/>
              </a:lnSpc>
            </a:pPr>
            <a:r>
              <a:rPr lang="en-US" sz="1400" dirty="0" smtClean="0"/>
              <a:t>Networks</a:t>
            </a:r>
            <a:endParaRPr lang="en-US" sz="1400" dirty="0"/>
          </a:p>
        </p:txBody>
      </p:sp>
      <p:sp>
        <p:nvSpPr>
          <p:cNvPr id="17" name="Rectangle 16"/>
          <p:cNvSpPr/>
          <p:nvPr/>
        </p:nvSpPr>
        <p:spPr>
          <a:xfrm>
            <a:off x="762000" y="21336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1795" y="2223879"/>
            <a:ext cx="1165575" cy="290721"/>
          </a:xfrm>
          <a:prstGeom prst="rect">
            <a:avLst/>
          </a:prstGeom>
          <a:noFill/>
        </p:spPr>
        <p:txBody>
          <a:bodyPr wrap="none" rtlCol="0">
            <a:spAutoFit/>
          </a:bodyPr>
          <a:lstStyle/>
          <a:p>
            <a:pPr algn="ctr">
              <a:lnSpc>
                <a:spcPts val="1500"/>
              </a:lnSpc>
            </a:pPr>
            <a:r>
              <a:rPr lang="en-US" sz="1400" dirty="0" smtClean="0"/>
              <a:t>Restaurants</a:t>
            </a:r>
            <a:endParaRPr lang="en-US" sz="1400" dirty="0"/>
          </a:p>
        </p:txBody>
      </p:sp>
      <p:sp>
        <p:nvSpPr>
          <p:cNvPr id="19" name="Rectangle 18"/>
          <p:cNvSpPr/>
          <p:nvPr/>
        </p:nvSpPr>
        <p:spPr>
          <a:xfrm>
            <a:off x="762000" y="46240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77522" y="4714304"/>
            <a:ext cx="754117" cy="290721"/>
          </a:xfrm>
          <a:prstGeom prst="rect">
            <a:avLst/>
          </a:prstGeom>
          <a:noFill/>
        </p:spPr>
        <p:txBody>
          <a:bodyPr wrap="none" rtlCol="0">
            <a:spAutoFit/>
          </a:bodyPr>
          <a:lstStyle/>
          <a:p>
            <a:pPr algn="ctr">
              <a:lnSpc>
                <a:spcPts val="1500"/>
              </a:lnSpc>
            </a:pPr>
            <a:r>
              <a:rPr lang="en-US" sz="1400" dirty="0" smtClean="0"/>
              <a:t>Parties</a:t>
            </a:r>
            <a:endParaRPr lang="en-US" sz="1400" dirty="0"/>
          </a:p>
        </p:txBody>
      </p:sp>
      <p:sp>
        <p:nvSpPr>
          <p:cNvPr id="21" name="Rectangle 20"/>
          <p:cNvSpPr/>
          <p:nvPr/>
        </p:nvSpPr>
        <p:spPr>
          <a:xfrm>
            <a:off x="762000" y="3785825"/>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4209" y="3876104"/>
            <a:ext cx="1080744" cy="284693"/>
          </a:xfrm>
          <a:prstGeom prst="rect">
            <a:avLst/>
          </a:prstGeom>
          <a:noFill/>
        </p:spPr>
        <p:txBody>
          <a:bodyPr wrap="none" rtlCol="0">
            <a:spAutoFit/>
          </a:bodyPr>
          <a:lstStyle/>
          <a:p>
            <a:pPr algn="ctr">
              <a:lnSpc>
                <a:spcPts val="1500"/>
              </a:lnSpc>
            </a:pPr>
            <a:r>
              <a:rPr lang="en-US" sz="1400" dirty="0" smtClean="0"/>
              <a:t>Own Home</a:t>
            </a:r>
            <a:endParaRPr lang="en-US" sz="1400" dirty="0"/>
          </a:p>
        </p:txBody>
      </p:sp>
      <p:sp>
        <p:nvSpPr>
          <p:cNvPr id="25" name="Rectangle 24"/>
          <p:cNvSpPr/>
          <p:nvPr/>
        </p:nvSpPr>
        <p:spPr>
          <a:xfrm>
            <a:off x="762000" y="2971800"/>
            <a:ext cx="1219200" cy="481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077902" y="3048000"/>
            <a:ext cx="553358" cy="284693"/>
          </a:xfrm>
          <a:prstGeom prst="rect">
            <a:avLst/>
          </a:prstGeom>
          <a:noFill/>
        </p:spPr>
        <p:txBody>
          <a:bodyPr wrap="none" rtlCol="0">
            <a:spAutoFit/>
          </a:bodyPr>
          <a:lstStyle/>
          <a:p>
            <a:pPr algn="ctr">
              <a:lnSpc>
                <a:spcPts val="1500"/>
              </a:lnSpc>
            </a:pPr>
            <a:r>
              <a:rPr lang="en-US" sz="1400" dirty="0" smtClean="0"/>
              <a:t>Bars</a:t>
            </a:r>
            <a:endParaRPr lang="en-US" sz="1400" dirty="0"/>
          </a:p>
        </p:txBody>
      </p:sp>
      <p:sp>
        <p:nvSpPr>
          <p:cNvPr id="27" name="TextBox 26"/>
          <p:cNvSpPr txBox="1"/>
          <p:nvPr/>
        </p:nvSpPr>
        <p:spPr>
          <a:xfrm>
            <a:off x="484092" y="5373469"/>
            <a:ext cx="1736373" cy="584775"/>
          </a:xfrm>
          <a:prstGeom prst="rect">
            <a:avLst/>
          </a:prstGeom>
          <a:noFill/>
        </p:spPr>
        <p:txBody>
          <a:bodyPr wrap="none" rtlCol="0">
            <a:spAutoFit/>
          </a:bodyPr>
          <a:lstStyle/>
          <a:p>
            <a:pPr algn="ctr"/>
            <a:r>
              <a:rPr lang="en-US" sz="1600" b="1" dirty="0" smtClean="0"/>
              <a:t>Personal</a:t>
            </a:r>
          </a:p>
          <a:p>
            <a:pPr algn="ctr"/>
            <a:r>
              <a:rPr lang="en-US" sz="1600" b="1" dirty="0" smtClean="0"/>
              <a:t>Characteristics:</a:t>
            </a:r>
            <a:endParaRPr lang="en-US" sz="1600" b="1" dirty="0"/>
          </a:p>
        </p:txBody>
      </p:sp>
      <p:sp>
        <p:nvSpPr>
          <p:cNvPr id="28" name="TextBox 27"/>
          <p:cNvSpPr txBox="1"/>
          <p:nvPr/>
        </p:nvSpPr>
        <p:spPr>
          <a:xfrm>
            <a:off x="3466486" y="1066800"/>
            <a:ext cx="1792478" cy="830997"/>
          </a:xfrm>
          <a:prstGeom prst="rect">
            <a:avLst/>
          </a:prstGeom>
          <a:noFill/>
        </p:spPr>
        <p:txBody>
          <a:bodyPr wrap="none" rtlCol="0">
            <a:spAutoFit/>
          </a:bodyPr>
          <a:lstStyle/>
          <a:p>
            <a:pPr algn="ctr"/>
            <a:r>
              <a:rPr lang="en-US" sz="1600" b="1" dirty="0" smtClean="0"/>
              <a:t>Context Specific</a:t>
            </a:r>
          </a:p>
          <a:p>
            <a:pPr algn="ctr"/>
            <a:r>
              <a:rPr lang="en-US" sz="1600" b="1" dirty="0" smtClean="0"/>
              <a:t>Drinking</a:t>
            </a:r>
          </a:p>
          <a:p>
            <a:pPr algn="ctr"/>
            <a:r>
              <a:rPr lang="en-US" sz="1600" b="1" dirty="0" smtClean="0"/>
              <a:t>Characteristics:</a:t>
            </a:r>
            <a:endParaRPr lang="en-US" sz="1600" b="1" dirty="0"/>
          </a:p>
        </p:txBody>
      </p:sp>
      <p:sp>
        <p:nvSpPr>
          <p:cNvPr id="29" name="TextBox 28"/>
          <p:cNvSpPr txBox="1"/>
          <p:nvPr/>
        </p:nvSpPr>
        <p:spPr>
          <a:xfrm>
            <a:off x="970676" y="1295400"/>
            <a:ext cx="787267" cy="584775"/>
          </a:xfrm>
          <a:prstGeom prst="rect">
            <a:avLst/>
          </a:prstGeom>
          <a:noFill/>
        </p:spPr>
        <p:txBody>
          <a:bodyPr wrap="none" rtlCol="0">
            <a:spAutoFit/>
          </a:bodyPr>
          <a:lstStyle/>
          <a:p>
            <a:pPr algn="ctr"/>
            <a:r>
              <a:rPr lang="en-US" sz="1600" b="1" dirty="0" smtClean="0"/>
              <a:t>Venue</a:t>
            </a:r>
          </a:p>
          <a:p>
            <a:pPr algn="ctr"/>
            <a:r>
              <a:rPr lang="en-US" sz="1600" b="1" dirty="0" smtClean="0"/>
              <a:t>Used:</a:t>
            </a:r>
            <a:endParaRPr lang="en-US" sz="1600" b="1" dirty="0"/>
          </a:p>
        </p:txBody>
      </p:sp>
      <p:sp>
        <p:nvSpPr>
          <p:cNvPr id="37" name="Rectangle 36"/>
          <p:cNvSpPr/>
          <p:nvPr/>
        </p:nvSpPr>
        <p:spPr>
          <a:xfrm>
            <a:off x="6083474" y="2919775"/>
            <a:ext cx="1536526" cy="1042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172200" y="3106380"/>
            <a:ext cx="1371600" cy="669414"/>
          </a:xfrm>
          <a:prstGeom prst="rect">
            <a:avLst/>
          </a:prstGeom>
          <a:noFill/>
        </p:spPr>
        <p:txBody>
          <a:bodyPr wrap="square" rtlCol="0">
            <a:spAutoFit/>
          </a:bodyPr>
          <a:lstStyle/>
          <a:p>
            <a:pPr algn="ctr">
              <a:lnSpc>
                <a:spcPts val="1500"/>
              </a:lnSpc>
            </a:pPr>
            <a:r>
              <a:rPr lang="en-US" sz="1400" dirty="0" smtClean="0"/>
              <a:t>Driving after Drinking </a:t>
            </a:r>
          </a:p>
          <a:p>
            <a:pPr algn="ctr">
              <a:lnSpc>
                <a:spcPts val="1500"/>
              </a:lnSpc>
            </a:pPr>
            <a:r>
              <a:rPr lang="en-US" sz="1400" dirty="0" smtClean="0"/>
              <a:t>“Too Much”</a:t>
            </a:r>
          </a:p>
        </p:txBody>
      </p:sp>
      <p:cxnSp>
        <p:nvCxnSpPr>
          <p:cNvPr id="59" name="Elbow Connector 58"/>
          <p:cNvCxnSpPr>
            <a:stCxn id="21" idx="3"/>
          </p:cNvCxnSpPr>
          <p:nvPr/>
        </p:nvCxnSpPr>
        <p:spPr>
          <a:xfrm flipV="1">
            <a:off x="1981200" y="3810000"/>
            <a:ext cx="2224136" cy="216513"/>
          </a:xfrm>
          <a:prstGeom prst="bent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4" name="Flowchart: Collate 83"/>
          <p:cNvSpPr/>
          <p:nvPr/>
        </p:nvSpPr>
        <p:spPr>
          <a:xfrm>
            <a:off x="4038600" y="3352800"/>
            <a:ext cx="609600" cy="914400"/>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TextBox 84"/>
          <p:cNvSpPr txBox="1"/>
          <p:nvPr/>
        </p:nvSpPr>
        <p:spPr>
          <a:xfrm>
            <a:off x="4205336" y="2133600"/>
            <a:ext cx="290464" cy="369332"/>
          </a:xfrm>
          <a:prstGeom prst="rect">
            <a:avLst/>
          </a:prstGeom>
          <a:noFill/>
        </p:spPr>
        <p:txBody>
          <a:bodyPr wrap="none" rtlCol="0">
            <a:spAutoFit/>
          </a:bodyPr>
          <a:lstStyle/>
          <a:p>
            <a:r>
              <a:rPr lang="en-US" b="1" dirty="0" smtClean="0">
                <a:solidFill>
                  <a:srgbClr val="C00000"/>
                </a:solidFill>
              </a:rPr>
              <a:t>F</a:t>
            </a:r>
            <a:endParaRPr lang="en-US" b="1" dirty="0">
              <a:solidFill>
                <a:srgbClr val="C00000"/>
              </a:solidFill>
            </a:endParaRPr>
          </a:p>
        </p:txBody>
      </p:sp>
      <p:sp>
        <p:nvSpPr>
          <p:cNvPr id="86" name="TextBox 85"/>
          <p:cNvSpPr txBox="1"/>
          <p:nvPr/>
        </p:nvSpPr>
        <p:spPr>
          <a:xfrm>
            <a:off x="4114800" y="3288268"/>
            <a:ext cx="404278" cy="369332"/>
          </a:xfrm>
          <a:prstGeom prst="rect">
            <a:avLst/>
          </a:prstGeom>
          <a:noFill/>
        </p:spPr>
        <p:txBody>
          <a:bodyPr wrap="none" rtlCol="0">
            <a:spAutoFit/>
          </a:bodyPr>
          <a:lstStyle/>
          <a:p>
            <a:r>
              <a:rPr lang="en-US" b="1" dirty="0" err="1" smtClean="0">
                <a:solidFill>
                  <a:srgbClr val="C00000"/>
                </a:solidFill>
              </a:rPr>
              <a:t>V</a:t>
            </a:r>
            <a:r>
              <a:rPr lang="en-US" b="1" baseline="-25000" dirty="0" err="1" smtClean="0">
                <a:solidFill>
                  <a:srgbClr val="C00000"/>
                </a:solidFill>
              </a:rPr>
              <a:t>h</a:t>
            </a:r>
            <a:endParaRPr lang="en-US" b="1" baseline="-25000" dirty="0">
              <a:solidFill>
                <a:srgbClr val="C00000"/>
              </a:solidFill>
            </a:endParaRPr>
          </a:p>
        </p:txBody>
      </p:sp>
      <p:sp>
        <p:nvSpPr>
          <p:cNvPr id="87" name="Flowchart: Collate 86"/>
          <p:cNvSpPr/>
          <p:nvPr/>
        </p:nvSpPr>
        <p:spPr>
          <a:xfrm>
            <a:off x="4038600" y="2133600"/>
            <a:ext cx="609600" cy="914400"/>
          </a:xfrm>
          <a:prstGeom prst="flowChartCol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4" name="Elbow Connector 93"/>
          <p:cNvCxnSpPr>
            <a:endCxn id="37" idx="2"/>
          </p:cNvCxnSpPr>
          <p:nvPr/>
        </p:nvCxnSpPr>
        <p:spPr>
          <a:xfrm>
            <a:off x="4523061" y="3785825"/>
            <a:ext cx="2328676" cy="176575"/>
          </a:xfrm>
          <a:prstGeom prst="bentConnector4">
            <a:avLst>
              <a:gd name="adj1" fmla="val 33504"/>
              <a:gd name="adj2" fmla="val 229463"/>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17" idx="3"/>
          </p:cNvCxnSpPr>
          <p:nvPr/>
        </p:nvCxnSpPr>
        <p:spPr>
          <a:xfrm>
            <a:off x="1981200" y="2374288"/>
            <a:ext cx="2224136" cy="128644"/>
          </a:xfrm>
          <a:prstGeom prst="bentConnector3">
            <a:avLst>
              <a:gd name="adj1" fmla="val 50000"/>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7" name="Elbow Connector 156"/>
          <p:cNvCxnSpPr>
            <a:endCxn id="37" idx="0"/>
          </p:cNvCxnSpPr>
          <p:nvPr/>
        </p:nvCxnSpPr>
        <p:spPr>
          <a:xfrm>
            <a:off x="4523061" y="2514600"/>
            <a:ext cx="2328676" cy="405175"/>
          </a:xfrm>
          <a:prstGeom prst="bentConnector2">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 Box 6"/>
          <p:cNvSpPr txBox="1">
            <a:spLocks noChangeArrowheads="1"/>
          </p:cNvSpPr>
          <p:nvPr/>
        </p:nvSpPr>
        <p:spPr bwMode="auto">
          <a:xfrm>
            <a:off x="2667000" y="6413956"/>
            <a:ext cx="6324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r>
              <a:rPr lang="en-US" sz="800" dirty="0" smtClean="0">
                <a:latin typeface="+mn-lt"/>
              </a:rPr>
              <a:t>Gruenewald, P.J., Remer, L.R.  The social ecology of dinking and drunken driving. In preparation, </a:t>
            </a:r>
            <a:r>
              <a:rPr lang="en-US" sz="800" i="1" dirty="0" smtClean="0">
                <a:latin typeface="+mn-lt"/>
              </a:rPr>
              <a:t>Addiction</a:t>
            </a:r>
            <a:r>
              <a:rPr lang="en-US" sz="800" dirty="0" smtClean="0">
                <a:latin typeface="+mn-lt"/>
              </a:rPr>
              <a:t>, 2015.</a:t>
            </a:r>
          </a:p>
        </p:txBody>
      </p:sp>
      <p:sp>
        <p:nvSpPr>
          <p:cNvPr id="11" name="TextBox 10"/>
          <p:cNvSpPr txBox="1"/>
          <p:nvPr/>
        </p:nvSpPr>
        <p:spPr>
          <a:xfrm>
            <a:off x="2451100" y="1905000"/>
            <a:ext cx="321084" cy="584775"/>
          </a:xfrm>
          <a:prstGeom prst="rect">
            <a:avLst/>
          </a:prstGeom>
          <a:noFill/>
        </p:spPr>
        <p:txBody>
          <a:bodyPr wrap="square" rtlCol="0">
            <a:spAutoFit/>
          </a:bodyPr>
          <a:lstStyle/>
          <a:p>
            <a:r>
              <a:rPr lang="en-US" sz="3200" b="1" dirty="0" smtClean="0">
                <a:solidFill>
                  <a:srgbClr val="C00000"/>
                </a:solidFill>
              </a:rPr>
              <a:t>-</a:t>
            </a:r>
            <a:endParaRPr lang="en-US" sz="3200" b="1" dirty="0">
              <a:solidFill>
                <a:srgbClr val="C00000"/>
              </a:solidFill>
            </a:endParaRPr>
          </a:p>
        </p:txBody>
      </p:sp>
    </p:spTree>
    <p:extLst>
      <p:ext uri="{BB962C8B-B14F-4D97-AF65-F5344CB8AC3E}">
        <p14:creationId xmlns:p14="http://schemas.microsoft.com/office/powerpoint/2010/main" val="16544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10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childTnLst>
                                </p:cTn>
                              </p:par>
                              <p:par>
                                <p:cTn id="16" presetID="10" presetClass="entr" presetSubtype="0" fill="hold" nodeType="withEffect">
                                  <p:stCondLst>
                                    <p:cond delay="0"/>
                                  </p:stCondLst>
                                  <p:childTnLst>
                                    <p:set>
                                      <p:cBhvr>
                                        <p:cTn id="17" dur="1" fill="hold">
                                          <p:stCondLst>
                                            <p:cond delay="0"/>
                                          </p:stCondLst>
                                        </p:cTn>
                                        <p:tgtEl>
                                          <p:spTgt spid="157"/>
                                        </p:tgtEl>
                                        <p:attrNameLst>
                                          <p:attrName>style.visibility</p:attrName>
                                        </p:attrNameLst>
                                      </p:cBhvr>
                                      <p:to>
                                        <p:strVal val="visible"/>
                                      </p:to>
                                    </p:set>
                                    <p:animEffect transition="in" filter="fade">
                                      <p:cBhvr>
                                        <p:cTn id="18" dur="1000"/>
                                        <p:tgtEl>
                                          <p:spTgt spid="1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1" grpId="0"/>
    </p:bldLst>
  </p:timing>
</p:sld>
</file>

<file path=ppt/theme/theme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1813</Words>
  <Application>Microsoft Office PowerPoint</Application>
  <PresentationFormat>On-screen Show (4:3)</PresentationFormat>
  <Paragraphs>371</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7_Default Design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2011-02-15T18:40:31Z</dcterms:created>
  <dcterms:modified xsi:type="dcterms:W3CDTF">2015-05-01T17:20:46Z</dcterms:modified>
</cp:coreProperties>
</file>