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4"/>
  </p:sldMasterIdLst>
  <p:notesMasterIdLst>
    <p:notesMasterId r:id="rId28"/>
  </p:notesMasterIdLst>
  <p:handoutMasterIdLst>
    <p:handoutMasterId r:id="rId29"/>
  </p:handoutMasterIdLst>
  <p:sldIdLst>
    <p:sldId id="277" r:id="rId5"/>
    <p:sldId id="278" r:id="rId6"/>
    <p:sldId id="275" r:id="rId7"/>
    <p:sldId id="276" r:id="rId8"/>
    <p:sldId id="432" r:id="rId9"/>
    <p:sldId id="433" r:id="rId10"/>
    <p:sldId id="463" r:id="rId11"/>
    <p:sldId id="466" r:id="rId12"/>
    <p:sldId id="467" r:id="rId13"/>
    <p:sldId id="464" r:id="rId14"/>
    <p:sldId id="465" r:id="rId15"/>
    <p:sldId id="456" r:id="rId16"/>
    <p:sldId id="457" r:id="rId17"/>
    <p:sldId id="468" r:id="rId18"/>
    <p:sldId id="469" r:id="rId19"/>
    <p:sldId id="470" r:id="rId20"/>
    <p:sldId id="458" r:id="rId21"/>
    <p:sldId id="459" r:id="rId22"/>
    <p:sldId id="460" r:id="rId23"/>
    <p:sldId id="441" r:id="rId24"/>
    <p:sldId id="442" r:id="rId25"/>
    <p:sldId id="431" r:id="rId26"/>
    <p:sldId id="3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8">
          <p15:clr>
            <a:srgbClr val="A4A3A4"/>
          </p15:clr>
        </p15:guide>
        <p15:guide id="2" orient="horz" pos="2640">
          <p15:clr>
            <a:srgbClr val="A4A3A4"/>
          </p15:clr>
        </p15:guide>
        <p15:guide id="3" orient="horz" pos="954">
          <p15:clr>
            <a:srgbClr val="A4A3A4"/>
          </p15:clr>
        </p15:guide>
        <p15:guide id="4" orient="horz" pos="746">
          <p15:clr>
            <a:srgbClr val="A4A3A4"/>
          </p15:clr>
        </p15:guide>
        <p15:guide id="5" pos="5472">
          <p15:clr>
            <a:srgbClr val="A4A3A4"/>
          </p15:clr>
        </p15:guide>
        <p15:guide id="6" pos="287">
          <p15:clr>
            <a:srgbClr val="A4A3A4"/>
          </p15:clr>
        </p15:guide>
        <p15:guide id="7" pos="34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1E5"/>
    <a:srgbClr val="333333"/>
    <a:srgbClr val="666666"/>
    <a:srgbClr val="4C4C4C"/>
    <a:srgbClr val="404040"/>
    <a:srgbClr val="262626"/>
    <a:srgbClr val="000000"/>
    <a:srgbClr val="569BBE"/>
    <a:srgbClr val="ADA589"/>
    <a:srgbClr val="A48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53" autoAdjust="0"/>
    <p:restoredTop sz="93174" autoAdjust="0"/>
  </p:normalViewPr>
  <p:slideViewPr>
    <p:cSldViewPr snapToObjects="1">
      <p:cViewPr varScale="1">
        <p:scale>
          <a:sx n="108" d="100"/>
          <a:sy n="108" d="100"/>
        </p:scale>
        <p:origin x="1662" y="114"/>
      </p:cViewPr>
      <p:guideLst>
        <p:guide orient="horz" pos="4098"/>
        <p:guide orient="horz" pos="2640"/>
        <p:guide orient="horz" pos="954"/>
        <p:guide orient="horz" pos="746"/>
        <p:guide pos="5472"/>
        <p:guide pos="287"/>
        <p:guide pos="3409"/>
      </p:guideLst>
    </p:cSldViewPr>
  </p:slideViewPr>
  <p:outlineViewPr>
    <p:cViewPr>
      <p:scale>
        <a:sx n="33" d="100"/>
        <a:sy n="33" d="100"/>
      </p:scale>
      <p:origin x="0" y="-18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2988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9A251-BC29-4DE2-B1B6-2591E665FC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3F321-C3A9-40B0-A689-C7FA5214D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36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438B-B1C6-8B4B-9BED-10A3CE67B9E3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ED14-1C06-B149-8A7D-CC536207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5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93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FAB6EF-3CEC-4138-ACA5-757C8FD34B76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 smtClean="0"/>
              <a:t>Disproportionately Greater Increase in Numbers of Elderly Mentally Ill related to: </a:t>
            </a:r>
          </a:p>
          <a:p>
            <a:pPr>
              <a:buFontTx/>
              <a:buChar char="•"/>
            </a:pPr>
            <a:r>
              <a:rPr lang="en-US" altLang="en-US" sz="1000" smtClean="0"/>
              <a:t>Longer survival of younger adults with severe mental illnesses</a:t>
            </a:r>
          </a:p>
          <a:p>
            <a:pPr>
              <a:buFontTx/>
              <a:buChar char="•"/>
            </a:pPr>
            <a:r>
              <a:rPr lang="en-US" altLang="en-US" sz="1000" smtClean="0"/>
              <a:t>Higher incidence of depression, anxiety disorders, &amp; substance use disorders among aging baby-boomers</a:t>
            </a:r>
          </a:p>
          <a:p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267974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FAB6EF-3CEC-4138-ACA5-757C8FD34B76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 smtClean="0"/>
              <a:t>Disproportionately Greater Increase in Numbers of Elderly Mentally Ill related to: </a:t>
            </a:r>
          </a:p>
          <a:p>
            <a:pPr>
              <a:buFontTx/>
              <a:buChar char="•"/>
            </a:pPr>
            <a:r>
              <a:rPr lang="en-US" altLang="en-US" sz="1000" smtClean="0"/>
              <a:t>Longer survival of younger adults with severe mental illnesses</a:t>
            </a:r>
          </a:p>
          <a:p>
            <a:pPr>
              <a:buFontTx/>
              <a:buChar char="•"/>
            </a:pPr>
            <a:r>
              <a:rPr lang="en-US" altLang="en-US" sz="1000" smtClean="0"/>
              <a:t>Higher incidence of depression, anxiety disorders, &amp; substance use disorders among aging baby-boomers</a:t>
            </a:r>
          </a:p>
          <a:p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1865275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FAB6EF-3CEC-4138-ACA5-757C8FD34B76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 smtClean="0"/>
              <a:t>Disproportionately Greater Increase in Numbers of Elderly Mentally Ill related to: </a:t>
            </a:r>
          </a:p>
          <a:p>
            <a:pPr>
              <a:buFontTx/>
              <a:buChar char="•"/>
            </a:pPr>
            <a:r>
              <a:rPr lang="en-US" altLang="en-US" sz="1000" smtClean="0"/>
              <a:t>Longer survival of younger adults with severe mental illnesses</a:t>
            </a:r>
          </a:p>
          <a:p>
            <a:pPr>
              <a:buFontTx/>
              <a:buChar char="•"/>
            </a:pPr>
            <a:r>
              <a:rPr lang="en-US" altLang="en-US" sz="1000" smtClean="0"/>
              <a:t>Higher incidence of depression, anxiety disorders, &amp; substance use disorders among aging baby-boomers</a:t>
            </a:r>
          </a:p>
          <a:p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2661082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FAB6EF-3CEC-4138-ACA5-757C8FD34B76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 smtClean="0"/>
              <a:t>Disproportionately Greater Increase in Numbers of Elderly Mentally Ill related to: </a:t>
            </a:r>
          </a:p>
          <a:p>
            <a:pPr>
              <a:buFontTx/>
              <a:buChar char="•"/>
            </a:pPr>
            <a:r>
              <a:rPr lang="en-US" altLang="en-US" sz="1000" smtClean="0"/>
              <a:t>Longer survival of younger adults with severe mental illnesses</a:t>
            </a:r>
          </a:p>
          <a:p>
            <a:pPr>
              <a:buFontTx/>
              <a:buChar char="•"/>
            </a:pPr>
            <a:r>
              <a:rPr lang="en-US" altLang="en-US" sz="1000" smtClean="0"/>
              <a:t>Higher incidence of depression, anxiety disorders, &amp; substance use disorders among aging baby-boomers</a:t>
            </a:r>
          </a:p>
          <a:p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2232483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FAB6EF-3CEC-4138-ACA5-757C8FD34B76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 smtClean="0"/>
              <a:t>Disproportionately Greater Increase in Numbers of Elderly Mentally Ill related to: </a:t>
            </a:r>
          </a:p>
          <a:p>
            <a:pPr>
              <a:buFontTx/>
              <a:buChar char="•"/>
            </a:pPr>
            <a:r>
              <a:rPr lang="en-US" altLang="en-US" sz="1000" smtClean="0"/>
              <a:t>Longer survival of younger adults with severe mental illnesses</a:t>
            </a:r>
          </a:p>
          <a:p>
            <a:pPr>
              <a:buFontTx/>
              <a:buChar char="•"/>
            </a:pPr>
            <a:r>
              <a:rPr lang="en-US" altLang="en-US" sz="1000" smtClean="0"/>
              <a:t>Higher incidence of depression, anxiety disorders, &amp; substance use disorders among aging baby-boomers</a:t>
            </a:r>
          </a:p>
          <a:p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2109728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05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14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ACCESS </a:t>
            </a:r>
            <a:r>
              <a:rPr lang="en-US" altLang="en-US" i="0" smtClean="0"/>
              <a:t>Medical Group, Ltd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0" smtClean="0"/>
              <a:t>D241/Postmeeting Slide Kit, FINAL</a:t>
            </a:r>
            <a:endParaRPr lang="en-US" altLang="en-US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03/11/03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00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55B332-2559-4C9F-8A0D-D8E75F074AF0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30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/>
              <a:t>Questions and Answers.</a:t>
            </a:r>
          </a:p>
          <a:p>
            <a:pPr eaLnBrk="1" hangingPunct="1"/>
            <a:r>
              <a:rPr lang="en-US" altLang="en-US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2237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7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9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3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4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FAB6EF-3CEC-4138-ACA5-757C8FD34B76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 smtClean="0"/>
              <a:t>Disproportionately Greater Increase in Numbers of Elderly Mentally Ill related to: </a:t>
            </a:r>
          </a:p>
          <a:p>
            <a:pPr>
              <a:buFontTx/>
              <a:buChar char="•"/>
            </a:pPr>
            <a:r>
              <a:rPr lang="en-US" altLang="en-US" sz="1000" smtClean="0"/>
              <a:t>Longer survival of younger adults with severe mental illnesses</a:t>
            </a:r>
          </a:p>
          <a:p>
            <a:pPr>
              <a:buFontTx/>
              <a:buChar char="•"/>
            </a:pPr>
            <a:r>
              <a:rPr lang="en-US" altLang="en-US" sz="1000" smtClean="0"/>
              <a:t>Higher incidence of depression, anxiety disorders, &amp; substance use disorders among aging baby-boomers</a:t>
            </a:r>
          </a:p>
          <a:p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3592178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FAB6EF-3CEC-4138-ACA5-757C8FD34B76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 smtClean="0"/>
              <a:t>Disproportionately Greater Increase in Numbers of Elderly Mentally Ill related to: </a:t>
            </a:r>
          </a:p>
          <a:p>
            <a:pPr>
              <a:buFontTx/>
              <a:buChar char="•"/>
            </a:pPr>
            <a:r>
              <a:rPr lang="en-US" altLang="en-US" sz="1000" smtClean="0"/>
              <a:t>Longer survival of younger adults with severe mental illnesses</a:t>
            </a:r>
          </a:p>
          <a:p>
            <a:pPr>
              <a:buFontTx/>
              <a:buChar char="•"/>
            </a:pPr>
            <a:r>
              <a:rPr lang="en-US" altLang="en-US" sz="1000" smtClean="0"/>
              <a:t>Higher incidence of depression, anxiety disorders, &amp; substance use disorders among aging baby-boomers</a:t>
            </a:r>
          </a:p>
          <a:p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1605810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FAB6EF-3CEC-4138-ACA5-757C8FD34B76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 smtClean="0"/>
              <a:t>Disproportionately Greater Increase in Numbers of Elderly Mentally Ill related to: </a:t>
            </a:r>
          </a:p>
          <a:p>
            <a:pPr>
              <a:buFontTx/>
              <a:buChar char="•"/>
            </a:pPr>
            <a:r>
              <a:rPr lang="en-US" altLang="en-US" sz="1000" smtClean="0"/>
              <a:t>Longer survival of younger adults with severe mental illnesses</a:t>
            </a:r>
          </a:p>
          <a:p>
            <a:pPr>
              <a:buFontTx/>
              <a:buChar char="•"/>
            </a:pPr>
            <a:r>
              <a:rPr lang="en-US" altLang="en-US" sz="1000" smtClean="0"/>
              <a:t>Higher incidence of depression, anxiety disorders, &amp; substance use disorders among aging baby-boomers</a:t>
            </a:r>
          </a:p>
          <a:p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227459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1" b="18675"/>
          <a:stretch/>
        </p:blipFill>
        <p:spPr>
          <a:xfrm>
            <a:off x="3676882" y="1"/>
            <a:ext cx="5467117" cy="55772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7400"/>
            <a:ext cx="8229600" cy="152237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757613"/>
            <a:ext cx="82296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63B1E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the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6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7400"/>
            <a:ext cx="8229600" cy="152237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757613"/>
            <a:ext cx="82296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63B1E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the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9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447800"/>
            <a:ext cx="8231188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46"/>
            <a:ext cx="8229600" cy="858754"/>
          </a:xfrm>
        </p:spPr>
        <p:txBody>
          <a:bodyPr/>
          <a:lstStyle/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2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46"/>
            <a:ext cx="8229600" cy="858754"/>
          </a:xfrm>
        </p:spPr>
        <p:txBody>
          <a:bodyPr/>
          <a:lstStyle/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9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" y="6324600"/>
            <a:ext cx="4572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fld id="{1A282981-2AE7-B647-896B-0DC93284D514}" type="slidenum">
              <a:rPr lang="en-US" sz="1000" baseline="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5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B4935B-5C0D-A74D-B509-DB5C3E82EAB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F190DB-AE72-D64F-B8E8-AC8BDDEC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3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9063"/>
            <a:ext cx="8229600" cy="859536"/>
          </a:xfrm>
          <a:prstGeom prst="rect">
            <a:avLst/>
          </a:prstGeom>
          <a:ln w="3175" cmpd="sng">
            <a:noFill/>
          </a:ln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8229599" cy="41386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14400" y="5986008"/>
            <a:ext cx="5558220" cy="54848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50000"/>
              </a:lnSpc>
              <a:defRPr sz="1200">
                <a:solidFill>
                  <a:srgbClr val="66666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76546"/>
            <a:ext cx="1554479" cy="457948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457200" y="5986008"/>
            <a:ext cx="1219200" cy="54848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lnSpc>
                <a:spcPct val="50000"/>
              </a:lnSpc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6324600"/>
            <a:ext cx="4572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fld id="{1A282981-2AE7-B647-896B-0DC93284D514}" type="slidenum">
              <a:rPr lang="en-US" sz="1000" baseline="0" smtClean="0">
                <a:solidFill>
                  <a:srgbClr val="333333"/>
                </a:solidFill>
              </a:rPr>
              <a:pPr/>
              <a:t>‹#›</a:t>
            </a:fld>
            <a:endParaRPr lang="en-US" sz="1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3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2" r:id="rId4"/>
    <p:sldLayoutId id="2147483800" r:id="rId5"/>
    <p:sldLayoutId id="2147483801" r:id="rId6"/>
    <p:sldLayoutId id="214748380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800" kern="1200">
          <a:solidFill>
            <a:srgbClr val="63B1E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ClrTx/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Font typeface="Arial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spcAft>
          <a:spcPts val="800"/>
        </a:spcAft>
        <a:buClrTx/>
        <a:buFont typeface="Arial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spcAft>
          <a:spcPts val="800"/>
        </a:spcAft>
        <a:buClrTx/>
        <a:buFont typeface="Arial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spcAft>
          <a:spcPts val="800"/>
        </a:spcAft>
        <a:buClrTx/>
        <a:buFont typeface="Arial"/>
        <a:buChar char="•"/>
        <a:defRPr sz="14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</a:rPr>
              <a:t/>
            </a:r>
            <a:br>
              <a:rPr lang="en-US" sz="1800" b="0" dirty="0" smtClean="0">
                <a:solidFill>
                  <a:srgbClr val="002060"/>
                </a:solidFill>
              </a:rPr>
            </a:br>
            <a:r>
              <a:rPr lang="en-US" sz="4400" dirty="0">
                <a:solidFill>
                  <a:srgbClr val="002060"/>
                </a:solidFill>
              </a:rPr>
              <a:t/>
            </a:r>
            <a:br>
              <a:rPr lang="en-US" sz="4400" dirty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</a:rPr>
              <a:t/>
            </a:r>
            <a:br>
              <a:rPr lang="en-US" sz="4400" dirty="0" smtClean="0">
                <a:solidFill>
                  <a:srgbClr val="002060"/>
                </a:solidFill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8610600" cy="3048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Diversity and Inclusivity-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Principles of AAGP Culture?</a:t>
            </a: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The Sexual and Gender Minority Perspective</a:t>
            </a:r>
            <a:endParaRPr lang="en-US" sz="44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6781" y="300335"/>
            <a:ext cx="3040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2018 </a:t>
            </a:r>
            <a:r>
              <a:rPr lang="en-US" dirty="0" smtClean="0">
                <a:solidFill>
                  <a:schemeClr val="accent1"/>
                </a:solidFill>
              </a:rPr>
              <a:t>AAGP Annual Meeting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March, 2018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Hawaiian Hilton Hotel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Self-Assessment of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Organizational Cultural Competence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73" y="1002437"/>
            <a:ext cx="6870161" cy="5021564"/>
          </a:xfrm>
          <a:prstGeom prst="rect">
            <a:avLst/>
          </a:prstGeom>
        </p:spPr>
      </p:pic>
      <p:pic>
        <p:nvPicPr>
          <p:cNvPr id="6" name="Picture 5" descr="UCSD_Logo-SEAL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7" y="131846"/>
            <a:ext cx="947136" cy="90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9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1846"/>
            <a:ext cx="7239000" cy="85875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Self-Assessment of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Organizational Cultural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41" y="1112640"/>
            <a:ext cx="8542120" cy="4632722"/>
          </a:xfrm>
          <a:prstGeom prst="rect">
            <a:avLst/>
          </a:prstGeom>
        </p:spPr>
      </p:pic>
      <p:pic>
        <p:nvPicPr>
          <p:cNvPr id="6" name="Picture 5" descr="UCSD_Logo-SEAL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7" y="131846"/>
            <a:ext cx="947136" cy="90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7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466295"/>
            <a:ext cx="8458199" cy="43434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C000"/>
              </a:buClr>
            </a:pPr>
            <a:r>
              <a:rPr lang="en-US" sz="2800" b="1" dirty="0" smtClean="0">
                <a:solidFill>
                  <a:schemeClr val="accent1"/>
                </a:solidFill>
              </a:rPr>
              <a:t>Mention of Cultural Competency in Mission Statement?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/>
                </a:solidFill>
              </a:rPr>
              <a:t>Current</a:t>
            </a:r>
            <a:r>
              <a:rPr lang="en-US" sz="2400" dirty="0" smtClean="0">
                <a:solidFill>
                  <a:schemeClr val="accent1"/>
                </a:solidFill>
              </a:rPr>
              <a:t>: The </a:t>
            </a:r>
            <a:r>
              <a:rPr lang="en-US" sz="2400" dirty="0">
                <a:solidFill>
                  <a:schemeClr val="accent1"/>
                </a:solidFill>
              </a:rPr>
              <a:t>American Association for Geriatric Psychiatry is a national association representing and serving its members and the field of geriatric psychiatry. AAGP promotes the mental health and well-being of older people through professional education, public advocacy, and support of career development for clinicians, educators, and researchers in geriatric psychiatry and mental health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/>
                </a:solidFill>
              </a:rPr>
              <a:t>Possible revision</a:t>
            </a:r>
            <a:r>
              <a:rPr lang="en-US" sz="2400" dirty="0" smtClean="0">
                <a:solidFill>
                  <a:schemeClr val="accent1"/>
                </a:solidFill>
              </a:rPr>
              <a:t>: </a:t>
            </a:r>
            <a:r>
              <a:rPr lang="en-US" sz="2400" dirty="0">
                <a:solidFill>
                  <a:schemeClr val="accent1"/>
                </a:solidFill>
              </a:rPr>
              <a:t>The American Association for Geriatric Psychiatry is a national association representing and serving its members and the field of geriatric psychiatry. AAGP promotes the mental health and well-being of older people </a:t>
            </a:r>
            <a:r>
              <a:rPr lang="en-US" sz="2400" dirty="0" smtClean="0">
                <a:solidFill>
                  <a:schemeClr val="accent1"/>
                </a:solidFill>
              </a:rPr>
              <a:t>representing </a:t>
            </a:r>
            <a:r>
              <a:rPr lang="en-US" sz="2400" dirty="0" smtClean="0">
                <a:solidFill>
                  <a:srgbClr val="FF0000"/>
                </a:solidFill>
              </a:rPr>
              <a:t>the full spectrum of races, ethnicities, faith communities, genders, sexual orientations and abilities</a:t>
            </a:r>
            <a:r>
              <a:rPr lang="en-US" sz="2400" dirty="0" smtClean="0">
                <a:solidFill>
                  <a:schemeClr val="accent1"/>
                </a:solidFill>
              </a:rPr>
              <a:t> through </a:t>
            </a:r>
            <a:r>
              <a:rPr lang="en-US" sz="2400" dirty="0">
                <a:solidFill>
                  <a:schemeClr val="accent1"/>
                </a:solidFill>
              </a:rPr>
              <a:t>professional education, public advocacy, and support of career development for clinicians, educators, and researchers in geriatric psychiatry and mental health.</a:t>
            </a:r>
          </a:p>
          <a:p>
            <a:pPr>
              <a:buClr>
                <a:srgbClr val="FFC000"/>
              </a:buClr>
            </a:pPr>
            <a:endParaRPr lang="en-US" sz="2400" dirty="0">
              <a:solidFill>
                <a:schemeClr val="accent1"/>
              </a:solidFill>
            </a:endParaRPr>
          </a:p>
          <a:p>
            <a:pPr>
              <a:buClr>
                <a:srgbClr val="FFC000"/>
              </a:buClr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7664" y="131846"/>
            <a:ext cx="7389135" cy="108735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</a:rPr>
              <a:t>Organizational Norms, Principles and Polices</a:t>
            </a:r>
            <a:endParaRPr lang="en-US" alt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010400" y="335280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846"/>
            <a:ext cx="106906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2753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5611" y="1940360"/>
            <a:ext cx="8231188" cy="17526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AAGP c</a:t>
            </a:r>
            <a:r>
              <a:rPr lang="en-US" sz="2400" dirty="0" smtClean="0">
                <a:solidFill>
                  <a:schemeClr val="accent1"/>
                </a:solidFill>
              </a:rPr>
              <a:t>ultural competency policy statements, code of conduct and established processes for implementation and monitoring of adherence?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7664" y="215132"/>
            <a:ext cx="7748682" cy="1004068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accent1"/>
                </a:solidFill>
              </a:rPr>
              <a:t>Organizational Norms, Principles and Polices</a:t>
            </a:r>
            <a:endParaRPr lang="en-US" alt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010400" y="335280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87322"/>
            <a:ext cx="106906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988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5611" y="1524000"/>
            <a:ext cx="8231188" cy="43434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AAGP l</a:t>
            </a:r>
            <a:r>
              <a:rPr lang="en-US" sz="2400" dirty="0" smtClean="0">
                <a:solidFill>
                  <a:schemeClr val="accent1"/>
                </a:solidFill>
              </a:rPr>
              <a:t>eadership and staff commitment to cultural competency?</a:t>
            </a: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The theme of the 2018 annual meeting: “Diversity and Inclusivity: Achieving Excellence in Geriatric Mental Health” was selected by our current president, Ike Ahmed</a:t>
            </a:r>
          </a:p>
          <a:p>
            <a:pPr lvl="1">
              <a:buClr>
                <a:srgbClr val="FFC000"/>
              </a:buClr>
            </a:pPr>
            <a:r>
              <a:rPr lang="en-US" sz="2400" dirty="0">
                <a:solidFill>
                  <a:schemeClr val="accent1"/>
                </a:solidFill>
              </a:rPr>
              <a:t>AAGP Statement on Immigration </a:t>
            </a:r>
            <a:r>
              <a:rPr lang="en-US" sz="2400" dirty="0" smtClean="0">
                <a:solidFill>
                  <a:schemeClr val="accent1"/>
                </a:solidFill>
              </a:rPr>
              <a:t>Executive Order </a:t>
            </a:r>
            <a:r>
              <a:rPr lang="en-US" sz="2400" dirty="0">
                <a:solidFill>
                  <a:schemeClr val="accent1"/>
                </a:solidFill>
              </a:rPr>
              <a:t>February 7, </a:t>
            </a:r>
            <a:r>
              <a:rPr lang="en-US" sz="2400" dirty="0" smtClean="0">
                <a:solidFill>
                  <a:schemeClr val="accent1"/>
                </a:solidFill>
              </a:rPr>
              <a:t>2017:</a:t>
            </a:r>
          </a:p>
          <a:p>
            <a:pPr lvl="2">
              <a:buClr>
                <a:srgbClr val="FFC000"/>
              </a:buClr>
            </a:pPr>
            <a:r>
              <a:rPr lang="en-US" sz="2200" dirty="0" smtClean="0">
                <a:solidFill>
                  <a:schemeClr val="accent1"/>
                </a:solidFill>
              </a:rPr>
              <a:t>Excerpt:</a:t>
            </a:r>
          </a:p>
          <a:p>
            <a:pPr marL="1371600" lvl="3" indent="0">
              <a:buClr>
                <a:srgbClr val="FFC000"/>
              </a:buClr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“Targeting </a:t>
            </a:r>
            <a:r>
              <a:rPr lang="en-US" sz="2000" dirty="0">
                <a:solidFill>
                  <a:schemeClr val="accent1"/>
                </a:solidFill>
              </a:rPr>
              <a:t>individuals on the basis of race, </a:t>
            </a:r>
            <a:r>
              <a:rPr lang="en-US" sz="2000" dirty="0" smtClean="0">
                <a:solidFill>
                  <a:schemeClr val="accent1"/>
                </a:solidFill>
              </a:rPr>
              <a:t>religion, </a:t>
            </a:r>
            <a:r>
              <a:rPr lang="en-US" sz="2200" dirty="0" smtClean="0">
                <a:solidFill>
                  <a:schemeClr val="accent1"/>
                </a:solidFill>
              </a:rPr>
              <a:t>gender </a:t>
            </a:r>
            <a:r>
              <a:rPr lang="en-US" sz="2200" dirty="0">
                <a:solidFill>
                  <a:schemeClr val="accent1"/>
                </a:solidFill>
              </a:rPr>
              <a:t>(including gender identity, </a:t>
            </a:r>
            <a:r>
              <a:rPr lang="en-US" sz="2200" dirty="0" smtClean="0">
                <a:solidFill>
                  <a:schemeClr val="accent1"/>
                </a:solidFill>
              </a:rPr>
              <a:t>sexual orientation</a:t>
            </a:r>
            <a:r>
              <a:rPr lang="en-US" sz="2200" dirty="0">
                <a:solidFill>
                  <a:schemeClr val="accent1"/>
                </a:solidFill>
              </a:rPr>
              <a:t>, or pregnancy), disability, age, or </a:t>
            </a:r>
            <a:r>
              <a:rPr lang="en-US" sz="2200" dirty="0" smtClean="0">
                <a:solidFill>
                  <a:schemeClr val="accent1"/>
                </a:solidFill>
              </a:rPr>
              <a:t>national origin </a:t>
            </a:r>
            <a:r>
              <a:rPr lang="en-US" sz="2200" dirty="0">
                <a:solidFill>
                  <a:schemeClr val="accent1"/>
                </a:solidFill>
              </a:rPr>
              <a:t>and restricting their right to travel freely to </a:t>
            </a:r>
            <a:r>
              <a:rPr lang="en-US" sz="2200" dirty="0" smtClean="0">
                <a:solidFill>
                  <a:schemeClr val="accent1"/>
                </a:solidFill>
              </a:rPr>
              <a:t>and from </a:t>
            </a:r>
            <a:r>
              <a:rPr lang="en-US" sz="2200" dirty="0">
                <a:solidFill>
                  <a:schemeClr val="accent1"/>
                </a:solidFill>
              </a:rPr>
              <a:t>their places of origin without just cause has </a:t>
            </a:r>
            <a:r>
              <a:rPr lang="en-US" sz="2200" dirty="0" smtClean="0">
                <a:solidFill>
                  <a:schemeClr val="accent1"/>
                </a:solidFill>
              </a:rPr>
              <a:t>deleterious effects </a:t>
            </a:r>
            <a:r>
              <a:rPr lang="en-US" sz="2200" dirty="0">
                <a:solidFill>
                  <a:schemeClr val="accent1"/>
                </a:solidFill>
              </a:rPr>
              <a:t>on the patients and families we </a:t>
            </a:r>
            <a:r>
              <a:rPr lang="en-US" sz="2200" dirty="0" smtClean="0">
                <a:solidFill>
                  <a:schemeClr val="accent1"/>
                </a:solidFill>
              </a:rPr>
              <a:t>serve and </a:t>
            </a:r>
            <a:r>
              <a:rPr lang="en-US" sz="2200" dirty="0">
                <a:solidFill>
                  <a:schemeClr val="accent1"/>
                </a:solidFill>
              </a:rPr>
              <a:t>is antithetical to the mission of our </a:t>
            </a:r>
            <a:r>
              <a:rPr lang="en-US" sz="2200" dirty="0" smtClean="0">
                <a:solidFill>
                  <a:schemeClr val="accent1"/>
                </a:solidFill>
              </a:rPr>
              <a:t>organization. </a:t>
            </a:r>
          </a:p>
          <a:p>
            <a:pPr marL="1371600" lvl="3" indent="0">
              <a:buClr>
                <a:srgbClr val="FFC000"/>
              </a:buClr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Our </a:t>
            </a:r>
            <a:r>
              <a:rPr lang="en-US" sz="2000" dirty="0">
                <a:solidFill>
                  <a:schemeClr val="accent1"/>
                </a:solidFill>
              </a:rPr>
              <a:t>organization has long celebrated the </a:t>
            </a:r>
            <a:r>
              <a:rPr lang="en-US" sz="2000" dirty="0" smtClean="0">
                <a:solidFill>
                  <a:schemeClr val="accent1"/>
                </a:solidFill>
              </a:rPr>
              <a:t>diversity of </a:t>
            </a:r>
            <a:r>
              <a:rPr lang="en-US" sz="2000" dirty="0">
                <a:solidFill>
                  <a:schemeClr val="accent1"/>
                </a:solidFill>
              </a:rPr>
              <a:t>its members, who represent many different </a:t>
            </a:r>
            <a:r>
              <a:rPr lang="en-US" sz="2000" dirty="0" smtClean="0">
                <a:solidFill>
                  <a:schemeClr val="accent1"/>
                </a:solidFill>
              </a:rPr>
              <a:t>countries of </a:t>
            </a:r>
            <a:r>
              <a:rPr lang="en-US" sz="2000" dirty="0">
                <a:solidFill>
                  <a:schemeClr val="accent1"/>
                </a:solidFill>
              </a:rPr>
              <a:t>origin. In the United States, approximately </a:t>
            </a:r>
            <a:r>
              <a:rPr lang="en-US" sz="2000" dirty="0" smtClean="0">
                <a:solidFill>
                  <a:schemeClr val="accent1"/>
                </a:solidFill>
              </a:rPr>
              <a:t>50% of </a:t>
            </a:r>
            <a:r>
              <a:rPr lang="en-US" sz="2000" dirty="0">
                <a:solidFill>
                  <a:schemeClr val="accent1"/>
                </a:solidFill>
              </a:rPr>
              <a:t>practicing geriatric psychiatrists and 50% of </a:t>
            </a:r>
            <a:r>
              <a:rPr lang="en-US" sz="2000" dirty="0" smtClean="0">
                <a:solidFill>
                  <a:schemeClr val="accent1"/>
                </a:solidFill>
              </a:rPr>
              <a:t>geriatric psychiatry </a:t>
            </a:r>
            <a:r>
              <a:rPr lang="en-US" sz="2000" dirty="0">
                <a:solidFill>
                  <a:schemeClr val="accent1"/>
                </a:solidFill>
              </a:rPr>
              <a:t>fellows are international </a:t>
            </a:r>
            <a:r>
              <a:rPr lang="en-US" sz="2000" dirty="0" smtClean="0">
                <a:solidFill>
                  <a:schemeClr val="accent1"/>
                </a:solidFill>
              </a:rPr>
              <a:t>medical graduates.”</a:t>
            </a: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Other</a:t>
            </a:r>
          </a:p>
          <a:p>
            <a:pPr lvl="1">
              <a:buClr>
                <a:srgbClr val="FFC000"/>
              </a:buClr>
            </a:pPr>
            <a:endParaRPr lang="en-US" sz="2400" dirty="0" smtClean="0">
              <a:solidFill>
                <a:schemeClr val="accent1"/>
              </a:solidFill>
            </a:endParaRPr>
          </a:p>
          <a:p>
            <a:pPr lvl="1">
              <a:buClr>
                <a:srgbClr val="FFC000"/>
              </a:buClr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7664" y="215132"/>
            <a:ext cx="7748682" cy="1004068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accent1"/>
                </a:solidFill>
              </a:rPr>
              <a:t>Organizational Norms, Principles and Polices</a:t>
            </a:r>
            <a:endParaRPr lang="en-US" alt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010400" y="335280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87322"/>
            <a:ext cx="106906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670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5611" y="1940360"/>
            <a:ext cx="8231188" cy="17526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Evidence that the AAGP has committed funding for organizational activities related to cultural competency in the area sexual and gender minorities</a:t>
            </a:r>
            <a:r>
              <a:rPr lang="en-US" sz="2400" dirty="0" smtClean="0">
                <a:solidFill>
                  <a:schemeClr val="accent1"/>
                </a:solidFill>
              </a:rPr>
              <a:t>?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7664" y="215132"/>
            <a:ext cx="7748682" cy="1004068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accent1"/>
                </a:solidFill>
              </a:rPr>
              <a:t>Organizational Norms, Principles and Polices</a:t>
            </a:r>
            <a:endParaRPr lang="en-US" alt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010400" y="335280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87322"/>
            <a:ext cx="106906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1530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5611" y="1940360"/>
            <a:ext cx="8231188" cy="17526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Awareness and knowledge of members and their needs?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7664" y="215132"/>
            <a:ext cx="7748682" cy="1004068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</a:rPr>
              <a:t>Asset and Need Identification Research Related to Cultural Competency</a:t>
            </a:r>
            <a:endParaRPr lang="en-US" alt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010400" y="335280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87322"/>
            <a:ext cx="106906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031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5611" y="1940360"/>
            <a:ext cx="8231188" cy="17526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Leadership and staff composition</a:t>
            </a:r>
          </a:p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Level of cultural experience and representation of members and staff</a:t>
            </a:r>
          </a:p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Organizational resources for cultural competency training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7664" y="131846"/>
            <a:ext cx="7389135" cy="1019175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</a:rPr>
              <a:t>Human Resources Management: Policies and Practices</a:t>
            </a:r>
            <a:endParaRPr lang="en-US" alt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010400" y="335280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846"/>
            <a:ext cx="106906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871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5611" y="1940360"/>
            <a:ext cx="8231188" cy="1752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Written materials in languages of target populations</a:t>
            </a:r>
          </a:p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Development and adaptation of services to improve cultural competency</a:t>
            </a:r>
          </a:p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Evaluation of services and service delivery by cultural competency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7665" y="212056"/>
            <a:ext cx="7389135" cy="85875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</a:rPr>
              <a:t>Services and Services Delivery</a:t>
            </a:r>
            <a:endParaRPr lang="en-US" alt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010400" y="335280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846"/>
            <a:ext cx="106906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876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5611" y="1940360"/>
            <a:ext cx="8231188" cy="17526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Presence and quality of community partnerships</a:t>
            </a:r>
          </a:p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accent1"/>
                </a:solidFill>
              </a:rPr>
              <a:t>Organizational cultural competence progress disseminated to members and others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7664" y="131846"/>
            <a:ext cx="7389135" cy="108735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</a:rPr>
              <a:t>Community Consultation, Partnership and Information Exchange</a:t>
            </a:r>
            <a:endParaRPr lang="en-US" alt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010400" y="335280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846"/>
            <a:ext cx="106906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799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512165"/>
            <a:ext cx="86868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 smtClean="0">
                <a:solidFill>
                  <a:schemeClr val="accent1"/>
                </a:solidFill>
              </a:rPr>
              <a:t>Daniel D. Sewell, </a:t>
            </a:r>
            <a:r>
              <a:rPr lang="en-US" altLang="en-US" sz="4800" b="1" dirty="0" smtClean="0">
                <a:solidFill>
                  <a:schemeClr val="accent1"/>
                </a:solidFill>
              </a:rPr>
              <a:t>MD, DFAPA</a:t>
            </a:r>
            <a:endParaRPr lang="en-US" altLang="en-US" sz="4800" b="1" dirty="0" smtClean="0">
              <a:solidFill>
                <a:schemeClr val="accent1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876300" y="2708277"/>
            <a:ext cx="7791450" cy="323532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accent1"/>
                </a:solidFill>
              </a:rPr>
              <a:t>Professor of Clinical </a:t>
            </a:r>
            <a:r>
              <a:rPr lang="en-US" altLang="en-US" b="1" dirty="0" smtClean="0">
                <a:solidFill>
                  <a:schemeClr val="accent1"/>
                </a:solidFill>
              </a:rPr>
              <a:t>Psychiatry</a:t>
            </a:r>
          </a:p>
          <a:p>
            <a:pPr algn="ctr">
              <a:buNone/>
            </a:pPr>
            <a:r>
              <a:rPr lang="en-US" altLang="en-US" b="1" dirty="0" err="1">
                <a:solidFill>
                  <a:schemeClr val="accent1"/>
                </a:solidFill>
              </a:rPr>
              <a:t>Geropsychiatry</a:t>
            </a:r>
            <a:r>
              <a:rPr lang="en-US" altLang="en-US" b="1" dirty="0">
                <a:solidFill>
                  <a:schemeClr val="accent1"/>
                </a:solidFill>
              </a:rPr>
              <a:t> Fellowship Program Director </a:t>
            </a:r>
            <a:r>
              <a:rPr lang="en-US" altLang="en-US" b="1" dirty="0" smtClean="0">
                <a:solidFill>
                  <a:schemeClr val="accent1"/>
                </a:solidFill>
              </a:rPr>
              <a:t>Emeritus</a:t>
            </a:r>
          </a:p>
          <a:p>
            <a:pPr algn="ctr">
              <a:buNone/>
            </a:pPr>
            <a:r>
              <a:rPr lang="en-US" altLang="en-US" b="1" dirty="0" smtClean="0">
                <a:solidFill>
                  <a:schemeClr val="accent1"/>
                </a:solidFill>
              </a:rPr>
              <a:t>Co-Director, Division of Geriatri</a:t>
            </a:r>
            <a:r>
              <a:rPr lang="en-US" altLang="en-US" b="1" dirty="0" smtClean="0">
                <a:solidFill>
                  <a:schemeClr val="accent1"/>
                </a:solidFill>
              </a:rPr>
              <a:t>c Psychiatry</a:t>
            </a:r>
            <a:endParaRPr lang="en-US" altLang="en-US" b="1" dirty="0" smtClean="0">
              <a:solidFill>
                <a:schemeClr val="accent1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accent1"/>
                </a:solidFill>
              </a:rPr>
              <a:t>Associate Vice Chair for Development and Geriatric Psychiatry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accent1"/>
                </a:solidFill>
              </a:rPr>
              <a:t>Department of Psychiatry </a:t>
            </a:r>
            <a:endParaRPr lang="en-US" altLang="en-US" b="1" dirty="0" smtClean="0">
              <a:solidFill>
                <a:schemeClr val="accent1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accent1"/>
                </a:solidFill>
              </a:rPr>
              <a:t>University </a:t>
            </a:r>
            <a:r>
              <a:rPr lang="en-US" altLang="en-US" b="1" dirty="0" smtClean="0">
                <a:solidFill>
                  <a:schemeClr val="accent1"/>
                </a:solidFill>
              </a:rPr>
              <a:t>of California, San Diego</a:t>
            </a:r>
          </a:p>
          <a:p>
            <a:pPr algn="ctr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AND</a:t>
            </a:r>
          </a:p>
          <a:p>
            <a:pPr algn="ctr">
              <a:buNone/>
            </a:pPr>
            <a:r>
              <a:rPr lang="en-US" altLang="en-US" b="1" dirty="0" smtClean="0">
                <a:solidFill>
                  <a:schemeClr val="accent1"/>
                </a:solidFill>
              </a:rPr>
              <a:t>Past-President</a:t>
            </a:r>
            <a:r>
              <a:rPr lang="en-US" altLang="en-US" b="1" dirty="0">
                <a:solidFill>
                  <a:schemeClr val="accent1"/>
                </a:solidFill>
              </a:rPr>
              <a:t>, American Association for Geriatric Psychiatry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17412" name="Picture 4" descr="UCSD_Logo-SEAL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9050"/>
            <a:ext cx="1295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1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92100"/>
            <a:ext cx="4495800" cy="762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1"/>
                </a:solidFill>
              </a:rPr>
              <a:t>Key Points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382000" cy="4724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accent1"/>
              </a:buClr>
              <a:buFont typeface="+mj-lt"/>
              <a:buAutoNum type="arabicParenR"/>
            </a:pPr>
            <a:r>
              <a:rPr lang="en-US" altLang="en-US" sz="2800" dirty="0" smtClean="0">
                <a:solidFill>
                  <a:schemeClr val="accent1"/>
                </a:solidFill>
              </a:rPr>
              <a:t>The</a:t>
            </a:r>
            <a:endParaRPr lang="en-US" altLang="en-US" sz="2800" dirty="0" smtClean="0">
              <a:solidFill>
                <a:schemeClr val="accent1"/>
              </a:solidFill>
            </a:endParaRPr>
          </a:p>
        </p:txBody>
      </p:sp>
      <p:pic>
        <p:nvPicPr>
          <p:cNvPr id="34820" name="Picture 4" descr="UCSD_Logo-SEAL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2400"/>
            <a:ext cx="1119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4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92100"/>
            <a:ext cx="4495800" cy="762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1"/>
                </a:solidFill>
              </a:rPr>
              <a:t>Key Points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382000" cy="4724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accent1"/>
              </a:buClr>
              <a:buFont typeface="+mj-lt"/>
              <a:buAutoNum type="arabicParenR" startAt="5"/>
            </a:pPr>
            <a:r>
              <a:rPr lang="en-US" altLang="en-US" sz="2800" dirty="0" smtClean="0">
                <a:solidFill>
                  <a:schemeClr val="accent1"/>
                </a:solidFill>
              </a:rPr>
              <a:t>T</a:t>
            </a:r>
            <a:endParaRPr lang="en-US" altLang="en-US" sz="2800" dirty="0" smtClean="0">
              <a:solidFill>
                <a:schemeClr val="accent1"/>
              </a:solidFill>
            </a:endParaRPr>
          </a:p>
        </p:txBody>
      </p:sp>
      <p:pic>
        <p:nvPicPr>
          <p:cNvPr id="34820" name="Picture 4" descr="UCSD_Logo-SEAL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2400"/>
            <a:ext cx="1119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E. Schein. Organizational Culture. American Psychologist, 1990.</a:t>
            </a:r>
          </a:p>
          <a:p>
            <a:r>
              <a:rPr lang="en-US" dirty="0">
                <a:solidFill>
                  <a:schemeClr val="accent1"/>
                </a:solidFill>
              </a:rPr>
              <a:t>J. A. </a:t>
            </a:r>
            <a:r>
              <a:rPr lang="en-US" dirty="0" err="1">
                <a:solidFill>
                  <a:schemeClr val="accent1"/>
                </a:solidFill>
              </a:rPr>
              <a:t>Liedtke</a:t>
            </a:r>
            <a:r>
              <a:rPr lang="en-US" dirty="0">
                <a:solidFill>
                  <a:schemeClr val="accent1"/>
                </a:solidFill>
              </a:rPr>
              <a:t>. Changing the Organizational Culture of Technology Education to Attract Minorities and Women. The Technology Teacher, 1995.</a:t>
            </a:r>
          </a:p>
          <a:p>
            <a:r>
              <a:rPr lang="en-US" dirty="0">
                <a:solidFill>
                  <a:schemeClr val="accent1"/>
                </a:solidFill>
              </a:rPr>
              <a:t>M. </a:t>
            </a:r>
            <a:r>
              <a:rPr lang="en-US" dirty="0" err="1">
                <a:solidFill>
                  <a:schemeClr val="accent1"/>
                </a:solidFill>
              </a:rPr>
              <a:t>Olavarria</a:t>
            </a:r>
            <a:r>
              <a:rPr lang="en-US" dirty="0">
                <a:solidFill>
                  <a:schemeClr val="accent1"/>
                </a:solidFill>
              </a:rPr>
              <a:t>. Organizational Cultural Competence in Community Health and Social Service Organizations: How to Conduct a Self-Assessment. Journal of Cultural Diversity, 2009.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dirty="0" smtClean="0">
                <a:solidFill>
                  <a:srgbClr val="00245D"/>
                </a:solidFill>
              </a:rPr>
              <a:t>Selected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53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752600"/>
            <a:ext cx="83058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4000" dirty="0" smtClean="0">
                <a:solidFill>
                  <a:schemeClr val="accent1"/>
                </a:solidFill>
              </a:rPr>
              <a:t>Questions and Answers</a:t>
            </a:r>
          </a:p>
        </p:txBody>
      </p:sp>
      <p:sp>
        <p:nvSpPr>
          <p:cNvPr id="94211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4800" dirty="0" smtClean="0">
                <a:solidFill>
                  <a:schemeClr val="accent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6103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DISCLOSURES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6200" y="1295400"/>
            <a:ext cx="8991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ea typeface="+mj-ea"/>
                <a:cs typeface="+mj-cs"/>
              </a:rPr>
              <a:t>Financial</a:t>
            </a:r>
            <a:endParaRPr lang="en-US" sz="2800" dirty="0">
              <a:solidFill>
                <a:srgbClr val="002060"/>
              </a:solidFill>
            </a:endParaRPr>
          </a:p>
          <a:p>
            <a:pPr marL="742950" lvl="1" indent="-285750" fontAlgn="base">
              <a:spcAft>
                <a:spcPct val="0"/>
              </a:spcAft>
              <a:buFont typeface="Arial" charset="0"/>
              <a:buChar char="–"/>
            </a:pPr>
            <a:r>
              <a:rPr lang="en-US" sz="2000" dirty="0" smtClean="0">
                <a:solidFill>
                  <a:srgbClr val="002060"/>
                </a:solidFill>
              </a:rPr>
              <a:t>Medical </a:t>
            </a:r>
            <a:r>
              <a:rPr lang="en-US" sz="2000" dirty="0">
                <a:solidFill>
                  <a:srgbClr val="002060"/>
                </a:solidFill>
              </a:rPr>
              <a:t>Advisory Board, </a:t>
            </a:r>
            <a:r>
              <a:rPr lang="en-US" sz="2000" dirty="0" err="1">
                <a:solidFill>
                  <a:srgbClr val="002060"/>
                </a:solidFill>
              </a:rPr>
              <a:t>ActivCare</a:t>
            </a:r>
            <a:r>
              <a:rPr lang="en-US" sz="2000" dirty="0">
                <a:solidFill>
                  <a:srgbClr val="002060"/>
                </a:solidFill>
              </a:rPr>
              <a:t> Living – Residential Memory Care, Inc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342900" lvl="0" indent="-3429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Research </a:t>
            </a:r>
            <a:r>
              <a:rPr lang="en-US" sz="2800" b="1" dirty="0" smtClean="0">
                <a:solidFill>
                  <a:srgbClr val="002060"/>
                </a:solidFill>
              </a:rPr>
              <a:t>Support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742950" lvl="1" indent="-285750" fontAlgn="base">
              <a:spcAft>
                <a:spcPct val="0"/>
              </a:spcAft>
              <a:buFont typeface="Arial" charset="0"/>
              <a:buChar char="–"/>
            </a:pPr>
            <a:r>
              <a:rPr lang="en-US" sz="2000" dirty="0" smtClean="0">
                <a:solidFill>
                  <a:srgbClr val="002060"/>
                </a:solidFill>
              </a:rPr>
              <a:t>DHHS/HRSA Geriatric Workforce Enhancement Program Award 6/15 – 6/18</a:t>
            </a:r>
          </a:p>
          <a:p>
            <a:pPr marL="1143000" lvl="2" indent="-22860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Title: </a:t>
            </a:r>
            <a:r>
              <a:rPr lang="en-US" sz="1600" dirty="0">
                <a:solidFill>
                  <a:srgbClr val="002060"/>
                </a:solidFill>
              </a:rPr>
              <a:t>The San Diego GWEP Collaborative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1143000" lvl="2" indent="-22860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Awardee/amount/role: UC San Diego</a:t>
            </a:r>
            <a:r>
              <a:rPr lang="en-US" sz="1600" dirty="0">
                <a:solidFill>
                  <a:srgbClr val="002060"/>
                </a:solidFill>
              </a:rPr>
              <a:t>/</a:t>
            </a:r>
            <a:r>
              <a:rPr lang="en-US" sz="1600" dirty="0" smtClean="0">
                <a:solidFill>
                  <a:srgbClr val="002060"/>
                </a:solidFill>
              </a:rPr>
              <a:t>$849,197 per year/Geropsychiatry Educator</a:t>
            </a:r>
          </a:p>
          <a:p>
            <a:pPr marL="1143000" lvl="2" indent="-22860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PI</a:t>
            </a:r>
            <a:r>
              <a:rPr lang="en-US" sz="1600" dirty="0">
                <a:solidFill>
                  <a:srgbClr val="002060"/>
                </a:solidFill>
              </a:rPr>
              <a:t>: Diane Chau, </a:t>
            </a:r>
            <a:r>
              <a:rPr lang="en-US" sz="1600" dirty="0" smtClean="0">
                <a:solidFill>
                  <a:srgbClr val="002060"/>
                </a:solidFill>
              </a:rPr>
              <a:t>MD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742950" lvl="1" indent="-285750" fontAlgn="base">
              <a:spcAft>
                <a:spcPct val="0"/>
              </a:spcAft>
              <a:buFont typeface="Arial" charset="0"/>
              <a:buChar char="–"/>
            </a:pPr>
            <a:r>
              <a:rPr lang="en-US" sz="2000" dirty="0" smtClean="0">
                <a:solidFill>
                  <a:srgbClr val="002060"/>
                </a:solidFill>
              </a:rPr>
              <a:t>DHHS/HRSA Geriatric Workforce Enhancement Program Award 6/15 – 6/18</a:t>
            </a:r>
          </a:p>
          <a:p>
            <a:pPr marL="1143000" lvl="2" indent="-22860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Title</a:t>
            </a:r>
            <a:r>
              <a:rPr lang="en-US" sz="1600" dirty="0">
                <a:solidFill>
                  <a:srgbClr val="002060"/>
                </a:solidFill>
              </a:rPr>
              <a:t>: San Diego/Imperial Geriatric Education Center (SDIGEC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  <a:p>
            <a:pPr marL="1143000" lvl="2" indent="-22860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Awardee/amount/role: San </a:t>
            </a:r>
            <a:r>
              <a:rPr lang="en-US" sz="1600" dirty="0">
                <a:solidFill>
                  <a:srgbClr val="002060"/>
                </a:solidFill>
              </a:rPr>
              <a:t>Diego State University Foundation/Sub-award granted to UC San </a:t>
            </a:r>
            <a:r>
              <a:rPr lang="en-US" sz="1600" dirty="0" smtClean="0">
                <a:solidFill>
                  <a:srgbClr val="002060"/>
                </a:solidFill>
              </a:rPr>
              <a:t>Diego, $841,108/year/Co-PI</a:t>
            </a:r>
            <a:endParaRPr lang="en-US" sz="1600" dirty="0">
              <a:solidFill>
                <a:srgbClr val="002060"/>
              </a:solidFill>
            </a:endParaRPr>
          </a:p>
          <a:p>
            <a:pPr marL="1143000" lvl="2" indent="-22860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PI: Philip Greiner, </a:t>
            </a:r>
            <a:r>
              <a:rPr lang="en-US" sz="1600" dirty="0" err="1">
                <a:solidFill>
                  <a:srgbClr val="002060"/>
                </a:solidFill>
              </a:rPr>
              <a:t>DNSc,RN</a:t>
            </a:r>
            <a:r>
              <a:rPr lang="en-US" sz="1600" dirty="0">
                <a:solidFill>
                  <a:srgbClr val="002060"/>
                </a:solidFill>
              </a:rPr>
              <a:t>, Director, School of Nursing, </a:t>
            </a:r>
            <a:r>
              <a:rPr lang="en-US" sz="1600" dirty="0" smtClean="0">
                <a:solidFill>
                  <a:srgbClr val="002060"/>
                </a:solidFill>
              </a:rPr>
              <a:t>SDSU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</a:pP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60075" y="30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DISCLOSURES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8600" y="1447800"/>
            <a:ext cx="8610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Other</a:t>
            </a:r>
            <a:endParaRPr lang="en-US" sz="2800" b="1" dirty="0">
              <a:solidFill>
                <a:srgbClr val="002060"/>
              </a:solidFill>
            </a:endParaRPr>
          </a:p>
          <a:p>
            <a:pPr marL="742950" lvl="1" indent="-285750" fontAlgn="base">
              <a:spcAft>
                <a:spcPct val="0"/>
              </a:spcAft>
              <a:buFont typeface="Arial" charset="0"/>
              <a:buChar char="–"/>
            </a:pPr>
            <a:r>
              <a:rPr lang="en-US" sz="2000" dirty="0">
                <a:solidFill>
                  <a:srgbClr val="002060"/>
                </a:solidFill>
              </a:rPr>
              <a:t>Uncompensated board member of the following </a:t>
            </a:r>
            <a:r>
              <a:rPr lang="en-US" sz="2000" dirty="0" smtClean="0">
                <a:solidFill>
                  <a:srgbClr val="002060"/>
                </a:solidFill>
              </a:rPr>
              <a:t>organizations:</a:t>
            </a:r>
          </a:p>
          <a:p>
            <a:pPr marL="1257300" lvl="2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Board of Directors, Brain Health Alliance</a:t>
            </a:r>
          </a:p>
          <a:p>
            <a:pPr marL="1257300" lvl="2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Clinical </a:t>
            </a:r>
            <a:r>
              <a:rPr lang="en-US" dirty="0">
                <a:solidFill>
                  <a:srgbClr val="002060"/>
                </a:solidFill>
              </a:rPr>
              <a:t>Advisory Board of </a:t>
            </a:r>
            <a:r>
              <a:rPr lang="en-US" dirty="0" err="1">
                <a:solidFill>
                  <a:srgbClr val="002060"/>
                </a:solidFill>
              </a:rPr>
              <a:t>Ceresti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Health</a:t>
            </a:r>
            <a:endParaRPr lang="en-US" dirty="0" smtClean="0">
              <a:solidFill>
                <a:srgbClr val="002060"/>
              </a:solidFill>
            </a:endParaRPr>
          </a:p>
          <a:p>
            <a:pPr marL="1257300" lvl="2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George </a:t>
            </a:r>
            <a:r>
              <a:rPr lang="en-US" dirty="0">
                <a:solidFill>
                  <a:srgbClr val="002060"/>
                </a:solidFill>
              </a:rPr>
              <a:t>G. Glenner Alzheimer’s Family Centers, </a:t>
            </a:r>
            <a:r>
              <a:rPr lang="en-US" dirty="0" smtClean="0">
                <a:solidFill>
                  <a:srgbClr val="002060"/>
                </a:solidFill>
              </a:rPr>
              <a:t>Inc., San Diego, CA</a:t>
            </a:r>
          </a:p>
          <a:p>
            <a:pPr marL="1257300" lvl="2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Medical Advisory Board of Alzheimer’s San Diego (</a:t>
            </a:r>
            <a:r>
              <a:rPr lang="en-US" dirty="0" smtClean="0">
                <a:solidFill>
                  <a:srgbClr val="002060"/>
                </a:solidFill>
              </a:rPr>
              <a:t>formerly)</a:t>
            </a:r>
          </a:p>
          <a:p>
            <a:pPr marL="1257300" lvl="2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Medical Advisory Board, </a:t>
            </a:r>
            <a:r>
              <a:rPr lang="en-US" dirty="0">
                <a:solidFill>
                  <a:srgbClr val="002060"/>
                </a:solidFill>
              </a:rPr>
              <a:t>Alzheimer's Association San Diego/Imperial Chapter</a:t>
            </a:r>
            <a:endParaRPr lang="en-US" dirty="0" smtClean="0">
              <a:solidFill>
                <a:srgbClr val="002060"/>
              </a:solidFill>
            </a:endParaRPr>
          </a:p>
          <a:p>
            <a:pPr marL="1257300" lvl="2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Medical Advisory Board of the San Diego Chapter of the National Alliance for the Mentally </a:t>
            </a:r>
            <a:r>
              <a:rPr lang="en-US" dirty="0" smtClean="0">
                <a:solidFill>
                  <a:srgbClr val="002060"/>
                </a:solidFill>
              </a:rPr>
              <a:t>Ill</a:t>
            </a:r>
          </a:p>
          <a:p>
            <a:pPr marL="1200150" lvl="2" indent="-285750" fontAlgn="base">
              <a:spcAft>
                <a:spcPct val="0"/>
              </a:spcAft>
              <a:buFont typeface="Arial" charset="0"/>
              <a:buChar char="–"/>
            </a:pPr>
            <a:endParaRPr lang="en-US" sz="2000" dirty="0"/>
          </a:p>
          <a:p>
            <a:pPr lvl="0">
              <a:buFont typeface="Arial" pitchFamily="34" charset="0"/>
              <a:buChar char="•"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8509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92100"/>
            <a:ext cx="4495800" cy="762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1"/>
                </a:solidFill>
              </a:rPr>
              <a:t>Key Points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382000" cy="4724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accent1"/>
              </a:buClr>
              <a:buFont typeface="+mj-lt"/>
              <a:buAutoNum type="arabicParenR"/>
            </a:pPr>
            <a:endParaRPr lang="en-US" altLang="en-US" sz="2800" dirty="0" smtClean="0">
              <a:solidFill>
                <a:schemeClr val="accent1"/>
              </a:solidFill>
            </a:endParaRPr>
          </a:p>
        </p:txBody>
      </p:sp>
      <p:pic>
        <p:nvPicPr>
          <p:cNvPr id="34820" name="Picture 4" descr="UCSD_Logo-SEAL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2400"/>
            <a:ext cx="1119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1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92100"/>
            <a:ext cx="4495800" cy="762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1"/>
                </a:solidFill>
              </a:rPr>
              <a:t>Key Points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382000" cy="4724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accent1"/>
              </a:buClr>
              <a:buFont typeface="+mj-lt"/>
              <a:buAutoNum type="arabicParenR" startAt="5"/>
            </a:pPr>
            <a:endParaRPr lang="en-US" altLang="en-US" sz="2800" dirty="0" smtClean="0">
              <a:solidFill>
                <a:schemeClr val="accent1"/>
              </a:solidFill>
            </a:endParaRPr>
          </a:p>
        </p:txBody>
      </p:sp>
      <p:pic>
        <p:nvPicPr>
          <p:cNvPr id="34820" name="Picture 4" descr="UCSD_Logo-SEAL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2400"/>
            <a:ext cx="1119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6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9063"/>
            <a:ext cx="7239000" cy="85953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Self-Assessment of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Organizational </a:t>
            </a:r>
            <a:r>
              <a:rPr lang="en-US" b="1" dirty="0" smtClean="0">
                <a:solidFill>
                  <a:srgbClr val="002060"/>
                </a:solidFill>
              </a:rPr>
              <a:t>Cultural Competence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76400"/>
            <a:ext cx="3886200" cy="4159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PURPOSES: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accent1"/>
                </a:solidFill>
              </a:rPr>
              <a:t>Know </a:t>
            </a:r>
            <a:r>
              <a:rPr lang="en-US" dirty="0" smtClean="0">
                <a:solidFill>
                  <a:schemeClr val="accent1"/>
                </a:solidFill>
              </a:rPr>
              <a:t>thyself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accent1"/>
                </a:solidFill>
              </a:rPr>
              <a:t>Make </a:t>
            </a:r>
            <a:r>
              <a:rPr lang="en-US" dirty="0" smtClean="0">
                <a:solidFill>
                  <a:schemeClr val="accent1"/>
                </a:solidFill>
              </a:rPr>
              <a:t>a public statement that an organization values </a:t>
            </a:r>
            <a:r>
              <a:rPr lang="en-US" dirty="0" smtClean="0">
                <a:solidFill>
                  <a:schemeClr val="accent1"/>
                </a:solidFill>
              </a:rPr>
              <a:t>diversity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accent1"/>
                </a:solidFill>
              </a:rPr>
              <a:t>Measure </a:t>
            </a:r>
            <a:r>
              <a:rPr lang="en-US" dirty="0" smtClean="0">
                <a:solidFill>
                  <a:schemeClr val="accent1"/>
                </a:solidFill>
              </a:rPr>
              <a:t>how effective is the organization addressing the needs and concerns of the diverse groups they </a:t>
            </a:r>
            <a:r>
              <a:rPr lang="en-US" dirty="0" smtClean="0">
                <a:solidFill>
                  <a:schemeClr val="accent1"/>
                </a:solidFill>
              </a:rPr>
              <a:t>serve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accent1"/>
                </a:solidFill>
              </a:rPr>
              <a:t>Find areas of strength and growth to allow strategic planning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134" y="1676400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DIMENSIONS: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accent1"/>
                </a:solidFill>
              </a:rPr>
              <a:t>Members</a:t>
            </a:r>
            <a:r>
              <a:rPr lang="en-US" dirty="0">
                <a:solidFill>
                  <a:schemeClr val="accent1"/>
                </a:solidFill>
              </a:rPr>
              <a:t>’ attitudes towards diverse </a:t>
            </a:r>
            <a:r>
              <a:rPr lang="en-US" dirty="0" smtClean="0">
                <a:solidFill>
                  <a:schemeClr val="accent1"/>
                </a:solidFill>
              </a:rPr>
              <a:t>populations.</a:t>
            </a:r>
            <a:endParaRPr lang="en-US" dirty="0">
              <a:solidFill>
                <a:schemeClr val="accent1"/>
              </a:solidFill>
            </a:endParaRPr>
          </a:p>
          <a:p>
            <a:pPr marL="385763" indent="-385763"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</a:rPr>
              <a:t>Staff and administrative performance</a:t>
            </a:r>
          </a:p>
          <a:p>
            <a:pPr marL="385763" indent="-385763"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</a:rPr>
              <a:t>Organization’s policies (Mission, goals, hiring practices).</a:t>
            </a:r>
          </a:p>
          <a:p>
            <a:pPr marL="385763" indent="-385763"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</a:rPr>
              <a:t>Physical </a:t>
            </a:r>
            <a:r>
              <a:rPr lang="en-US" dirty="0" smtClean="0">
                <a:solidFill>
                  <a:schemeClr val="accent1"/>
                </a:solidFill>
              </a:rPr>
              <a:t>environment</a:t>
            </a:r>
          </a:p>
          <a:p>
            <a:endParaRPr lang="en-US" dirty="0"/>
          </a:p>
        </p:txBody>
      </p:sp>
      <p:pic>
        <p:nvPicPr>
          <p:cNvPr id="5" name="Picture 4" descr="UCSD_Logo-SEAL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9050"/>
            <a:ext cx="1295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943600"/>
            <a:ext cx="66960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M. </a:t>
            </a:r>
            <a:r>
              <a:rPr lang="en-US" sz="1200" dirty="0" err="1">
                <a:solidFill>
                  <a:schemeClr val="accent1"/>
                </a:solidFill>
              </a:rPr>
              <a:t>Olavarria</a:t>
            </a:r>
            <a:r>
              <a:rPr lang="en-US" sz="1200" dirty="0">
                <a:solidFill>
                  <a:schemeClr val="accent1"/>
                </a:solidFill>
              </a:rPr>
              <a:t>. Organizational Cultural Competence in Community Health and </a:t>
            </a:r>
            <a:r>
              <a:rPr lang="en-US" sz="1200" dirty="0" smtClean="0">
                <a:solidFill>
                  <a:schemeClr val="accent1"/>
                </a:solidFill>
              </a:rPr>
              <a:t>Social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Service </a:t>
            </a:r>
            <a:r>
              <a:rPr lang="en-US" sz="1200" dirty="0">
                <a:solidFill>
                  <a:schemeClr val="accent1"/>
                </a:solidFill>
              </a:rPr>
              <a:t>Organizations: How to Conduct a Self-Assessment. Journal of Cultural Diversity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200" dirty="0">
                <a:solidFill>
                  <a:schemeClr val="accent1"/>
                </a:solidFill>
              </a:rPr>
              <a:t>2009.</a:t>
            </a:r>
          </a:p>
        </p:txBody>
      </p:sp>
    </p:spTree>
    <p:extLst>
      <p:ext uri="{BB962C8B-B14F-4D97-AF65-F5344CB8AC3E}">
        <p14:creationId xmlns:p14="http://schemas.microsoft.com/office/powerpoint/2010/main" val="20762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378989"/>
            <a:ext cx="6324600" cy="78189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Key Steps in the Assessment</a:t>
            </a:r>
            <a:r>
              <a:rPr lang="en-US" b="1" dirty="0" smtClean="0">
                <a:solidFill>
                  <a:schemeClr val="accent1"/>
                </a:solidFill>
              </a:rPr>
              <a:t> of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Organizational </a:t>
            </a:r>
            <a:r>
              <a:rPr lang="en-US" b="1" dirty="0">
                <a:solidFill>
                  <a:schemeClr val="accent1"/>
                </a:solidFill>
              </a:rPr>
              <a:t>Cultural </a:t>
            </a:r>
            <a:r>
              <a:rPr lang="en-US" b="1" dirty="0" smtClean="0">
                <a:solidFill>
                  <a:schemeClr val="accent1"/>
                </a:solidFill>
              </a:rPr>
              <a:t>Competence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531989"/>
            <a:ext cx="7886700" cy="44687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KEY STEPS</a:t>
            </a:r>
            <a:r>
              <a:rPr lang="en-US" sz="2900" b="1" dirty="0" smtClean="0">
                <a:solidFill>
                  <a:schemeClr val="accent1"/>
                </a:solidFill>
              </a:rPr>
              <a:t>:</a:t>
            </a:r>
            <a:endParaRPr lang="en-US" sz="2900" b="1" dirty="0" smtClean="0">
              <a:solidFill>
                <a:schemeClr val="accent1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Engaging</a:t>
            </a:r>
            <a:r>
              <a:rPr lang="en-US" dirty="0" smtClean="0">
                <a:solidFill>
                  <a:schemeClr val="accent1"/>
                </a:solidFill>
              </a:rPr>
              <a:t> in the assessment process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1"/>
                </a:solidFill>
              </a:rPr>
              <a:t>Build a diverse committee 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1"/>
                </a:solidFill>
              </a:rPr>
              <a:t>Timeline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1"/>
                </a:solidFill>
              </a:rPr>
              <a:t>Duties 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1"/>
                </a:solidFill>
              </a:rPr>
              <a:t>Obtains support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1"/>
                </a:solidFill>
              </a:rPr>
              <a:t>Provide resources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Preparing</a:t>
            </a:r>
            <a:r>
              <a:rPr lang="en-US" dirty="0" smtClean="0">
                <a:solidFill>
                  <a:schemeClr val="accent1"/>
                </a:solidFill>
              </a:rPr>
              <a:t> stakeholders for the assessment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1"/>
                </a:solidFill>
              </a:rPr>
              <a:t>Decrease anxiety and encourage participation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1"/>
                </a:solidFill>
              </a:rPr>
              <a:t>Remind the stakeholders </a:t>
            </a:r>
            <a:r>
              <a:rPr lang="en-US" dirty="0" smtClean="0">
                <a:solidFill>
                  <a:schemeClr val="accent1"/>
                </a:solidFill>
              </a:rPr>
              <a:t>about the developmental process  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 descr="UCSD_Logo-SEAL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4" y="152400"/>
            <a:ext cx="1295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6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378989"/>
            <a:ext cx="6324600" cy="78189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Key Steps in the Assessment of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Organizational </a:t>
            </a:r>
            <a:r>
              <a:rPr lang="en-US" b="1" dirty="0">
                <a:solidFill>
                  <a:schemeClr val="accent1"/>
                </a:solidFill>
              </a:rPr>
              <a:t>Cultural </a:t>
            </a:r>
            <a:r>
              <a:rPr lang="en-US" b="1" dirty="0" smtClean="0">
                <a:solidFill>
                  <a:schemeClr val="accent1"/>
                </a:solidFill>
              </a:rPr>
              <a:t>Competence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531989"/>
            <a:ext cx="7886700" cy="446876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KEY STEPS</a:t>
            </a:r>
            <a:r>
              <a:rPr lang="en-US" sz="2900" b="1" dirty="0" smtClean="0">
                <a:solidFill>
                  <a:schemeClr val="accent1"/>
                </a:solidFill>
              </a:rPr>
              <a:t>:</a:t>
            </a:r>
            <a:endParaRPr lang="en-US" sz="29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1"/>
                </a:solidFill>
              </a:rPr>
              <a:t>Conducting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the self-assessment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athering data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Set standards and indicators for key areas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Use a validated </a:t>
            </a:r>
            <a:r>
              <a:rPr lang="en-US" dirty="0" smtClean="0">
                <a:solidFill>
                  <a:schemeClr val="accent1"/>
                </a:solidFill>
              </a:rPr>
              <a:t>tool:</a:t>
            </a:r>
          </a:p>
          <a:p>
            <a:pPr lvl="3"/>
            <a:r>
              <a:rPr lang="en-US" i="1" dirty="0" smtClean="0">
                <a:solidFill>
                  <a:schemeClr val="accent1"/>
                </a:solidFill>
              </a:rPr>
              <a:t>Cultural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Competence Self Assessment Protocol for Health Care Organizations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and Systems </a:t>
            </a:r>
            <a:r>
              <a:rPr lang="en-US" dirty="0">
                <a:solidFill>
                  <a:schemeClr val="accent1"/>
                </a:solidFill>
              </a:rPr>
              <a:t>(CCSAP; </a:t>
            </a:r>
            <a:r>
              <a:rPr lang="en-US" dirty="0" err="1">
                <a:solidFill>
                  <a:schemeClr val="accent1"/>
                </a:solidFill>
              </a:rPr>
              <a:t>Andrulis</a:t>
            </a:r>
            <a:r>
              <a:rPr lang="en-US" dirty="0">
                <a:solidFill>
                  <a:schemeClr val="accent1"/>
                </a:solidFill>
              </a:rPr>
              <a:t> et al., </a:t>
            </a:r>
            <a:r>
              <a:rPr lang="en-US" dirty="0" smtClean="0">
                <a:solidFill>
                  <a:schemeClr val="accent1"/>
                </a:solidFill>
              </a:rPr>
              <a:t>1998)</a:t>
            </a:r>
            <a:endParaRPr lang="en-US" i="1" dirty="0">
              <a:solidFill>
                <a:schemeClr val="accent1"/>
              </a:solidFill>
            </a:endParaRPr>
          </a:p>
          <a:p>
            <a:pPr lvl="3"/>
            <a:r>
              <a:rPr lang="en-US" i="1" dirty="0" smtClean="0">
                <a:solidFill>
                  <a:schemeClr val="accent1"/>
                </a:solidFill>
              </a:rPr>
              <a:t>Cultural </a:t>
            </a:r>
            <a:r>
              <a:rPr lang="en-US" i="1" dirty="0">
                <a:solidFill>
                  <a:schemeClr val="accent1"/>
                </a:solidFill>
              </a:rPr>
              <a:t>Competence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Self-Assessment Questionnaire </a:t>
            </a:r>
            <a:r>
              <a:rPr lang="en-US" dirty="0">
                <a:solidFill>
                  <a:schemeClr val="accent1"/>
                </a:solidFill>
              </a:rPr>
              <a:t>(CCSAQ; Mason, </a:t>
            </a:r>
            <a:r>
              <a:rPr lang="en-US" dirty="0" smtClean="0">
                <a:solidFill>
                  <a:schemeClr val="accent1"/>
                </a:solidFill>
              </a:rPr>
              <a:t>1995)</a:t>
            </a:r>
          </a:p>
          <a:p>
            <a:pPr lvl="3"/>
            <a:r>
              <a:rPr lang="en-US" i="1" dirty="0" smtClean="0">
                <a:solidFill>
                  <a:schemeClr val="accent1"/>
                </a:solidFill>
              </a:rPr>
              <a:t>Cultural </a:t>
            </a:r>
            <a:r>
              <a:rPr lang="en-US" i="1" dirty="0">
                <a:solidFill>
                  <a:schemeClr val="accent1"/>
                </a:solidFill>
              </a:rPr>
              <a:t>Competency Assessment Scale </a:t>
            </a:r>
            <a:r>
              <a:rPr lang="en-US" dirty="0">
                <a:solidFill>
                  <a:schemeClr val="accent1"/>
                </a:solidFill>
              </a:rPr>
              <a:t>(CCAS; Siegel et al., 2002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  <a:p>
            <a:pPr marL="68580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1"/>
                </a:solidFill>
              </a:rPr>
              <a:t>Evaluation of results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1"/>
                </a:solidFill>
              </a:rPr>
              <a:t>Reporting results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1"/>
                </a:solidFill>
              </a:rPr>
              <a:t>Making </a:t>
            </a:r>
            <a:r>
              <a:rPr lang="en-US" dirty="0" smtClean="0">
                <a:solidFill>
                  <a:schemeClr val="accent1"/>
                </a:solidFill>
              </a:rPr>
              <a:t>recommendations about implementation and next </a:t>
            </a:r>
            <a:r>
              <a:rPr lang="en-US" dirty="0" smtClean="0">
                <a:solidFill>
                  <a:schemeClr val="accent1"/>
                </a:solidFill>
              </a:rPr>
              <a:t>self-assessment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 descr="UCSD_Logo-SEAL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4" y="152400"/>
            <a:ext cx="1295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y-seal">
  <a:themeElements>
    <a:clrScheme name="Custom 5">
      <a:dk1>
        <a:srgbClr val="262626"/>
      </a:dk1>
      <a:lt1>
        <a:sysClr val="window" lastClr="FFFFFF"/>
      </a:lt1>
      <a:dk2>
        <a:srgbClr val="569BBE"/>
      </a:dk2>
      <a:lt2>
        <a:srgbClr val="FFFFFF"/>
      </a:lt2>
      <a:accent1>
        <a:srgbClr val="00245D"/>
      </a:accent1>
      <a:accent2>
        <a:srgbClr val="6A85BA"/>
      </a:accent2>
      <a:accent3>
        <a:srgbClr val="59B297"/>
      </a:accent3>
      <a:accent4>
        <a:srgbClr val="24ADAE"/>
      </a:accent4>
      <a:accent5>
        <a:srgbClr val="A1BF87"/>
      </a:accent5>
      <a:accent6>
        <a:srgbClr val="4D361E"/>
      </a:accent6>
      <a:hlink>
        <a:srgbClr val="00369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23520614C4448AB108F2D6A45B8B" ma:contentTypeVersion="1" ma:contentTypeDescription="Create a new document." ma:contentTypeScope="" ma:versionID="9650ba5f11c7b85ea59a781796335e2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AC4765-CC1F-4751-9B7E-867B69494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6BD117F-1515-4B0E-B222-D656F154246D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sharepoint/v3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DD8A90-553A-4F90-9A4B-770E867D92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hsy-seal</Template>
  <TotalTime>2141</TotalTime>
  <Words>1224</Words>
  <Application>Microsoft Office PowerPoint</Application>
  <PresentationFormat>On-screen Show (4:3)</PresentationFormat>
  <Paragraphs>163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hsy-seal</vt:lpstr>
      <vt:lpstr>   </vt:lpstr>
      <vt:lpstr>Daniel D. Sewell, MD, DFAPA</vt:lpstr>
      <vt:lpstr>PowerPoint Presentation</vt:lpstr>
      <vt:lpstr>PowerPoint Presentation</vt:lpstr>
      <vt:lpstr>Key Points</vt:lpstr>
      <vt:lpstr>Key Points</vt:lpstr>
      <vt:lpstr>Self-Assessment of Organizational Cultural Competence</vt:lpstr>
      <vt:lpstr>Key Steps in the Assessment of Organizational Cultural Competence</vt:lpstr>
      <vt:lpstr>Key Steps in the Assessment of Organizational Cultural Competence</vt:lpstr>
      <vt:lpstr>Self-Assessment of Organizational Cultural Competence</vt:lpstr>
      <vt:lpstr>Self-Assessment of Organizational Cultural Competence</vt:lpstr>
      <vt:lpstr>Organizational Norms, Principles and Polices</vt:lpstr>
      <vt:lpstr>Organizational Norms, Principles and Polices</vt:lpstr>
      <vt:lpstr>Organizational Norms, Principles and Polices</vt:lpstr>
      <vt:lpstr>Organizational Norms, Principles and Polices</vt:lpstr>
      <vt:lpstr>Asset and Need Identification Research Related to Cultural Competency</vt:lpstr>
      <vt:lpstr>Human Resources Management: Policies and Practices</vt:lpstr>
      <vt:lpstr>Services and Services Delivery</vt:lpstr>
      <vt:lpstr>Community Consultation, Partnership and Information Exchange</vt:lpstr>
      <vt:lpstr>Key Points</vt:lpstr>
      <vt:lpstr>Key Points</vt:lpstr>
      <vt:lpstr>Selected References</vt:lpstr>
      <vt:lpstr>Questions and Answers</vt:lpstr>
    </vt:vector>
  </TitlesOfParts>
  <Company>UCSD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Sewell, Daniel</dc:creator>
  <cp:lastModifiedBy>Sewell, Daniel</cp:lastModifiedBy>
  <cp:revision>262</cp:revision>
  <cp:lastPrinted>2013-07-09T17:36:02Z</cp:lastPrinted>
  <dcterms:created xsi:type="dcterms:W3CDTF">2016-03-09T04:04:40Z</dcterms:created>
  <dcterms:modified xsi:type="dcterms:W3CDTF">2018-01-17T00:05:22Z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0x010100BF7F23520614C4448AB108F2D6A45B8B</vt:lpwstr>
  </property>
</Properties>
</file>