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4" r:id="rId6"/>
    <p:sldId id="26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  <a:srgbClr val="0087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7" autoAdjust="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7F65-58CC-4DA2-B5D8-52CD143660EE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337D-9301-450F-9719-8477C772D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12.wmf"/><Relationship Id="rId5" Type="http://schemas.microsoft.com/office/2007/relationships/hdphoto" Target="../media/hdphoto1.wdp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17.w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6.bin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microsoft.com/office/2007/relationships/hdphoto" Target="../media/hdphoto4.wdp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798669"/>
            <a:ext cx="19202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09026"/>
            <a:ext cx="2693974" cy="17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2" name="Picture 7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2559" r="2935" b="4430"/>
          <a:stretch/>
        </p:blipFill>
        <p:spPr bwMode="auto">
          <a:xfrm>
            <a:off x="189724" y="2728053"/>
            <a:ext cx="2203398" cy="21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3400" y="762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/>
              <a:t>Spectral-</a:t>
            </a:r>
            <a:r>
              <a:rPr lang="en-US" altLang="zh-CN" sz="3200" b="1" dirty="0" err="1" smtClean="0"/>
              <a:t>Phasor</a:t>
            </a:r>
            <a:r>
              <a:rPr lang="en-US" altLang="zh-CN" sz="3200" b="1" dirty="0" smtClean="0"/>
              <a:t> via EMCCD</a:t>
            </a:r>
            <a:endParaRPr lang="zh-CN" altLang="en-US" sz="3200" b="1" dirty="0"/>
          </a:p>
        </p:txBody>
      </p:sp>
      <p:sp>
        <p:nvSpPr>
          <p:cNvPr id="48" name="Trapezoid 47"/>
          <p:cNvSpPr/>
          <p:nvPr/>
        </p:nvSpPr>
        <p:spPr>
          <a:xfrm rot="10800000">
            <a:off x="4386563" y="1025075"/>
            <a:ext cx="172497" cy="1170432"/>
          </a:xfrm>
          <a:prstGeom prst="trapezoid">
            <a:avLst/>
          </a:prstGeom>
          <a:gradFill>
            <a:gsLst>
              <a:gs pos="14000">
                <a:srgbClr val="FF3399"/>
              </a:gs>
              <a:gs pos="35000">
                <a:srgbClr val="FF6633"/>
              </a:gs>
              <a:gs pos="57000">
                <a:srgbClr val="FFFF00"/>
              </a:gs>
              <a:gs pos="78000">
                <a:srgbClr val="01A78F"/>
              </a:gs>
              <a:gs pos="100000">
                <a:srgbClr val="7030A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200000">
            <a:off x="4862308" y="1016805"/>
            <a:ext cx="137780" cy="831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20280000">
            <a:off x="4561305" y="996020"/>
            <a:ext cx="137780" cy="868680"/>
          </a:xfrm>
          <a:prstGeom prst="rect">
            <a:avLst/>
          </a:prstGeom>
          <a:gradFill>
            <a:gsLst>
              <a:gs pos="14000">
                <a:srgbClr val="FF3399"/>
              </a:gs>
              <a:gs pos="35000">
                <a:srgbClr val="FF6633"/>
              </a:gs>
              <a:gs pos="57000">
                <a:srgbClr val="FFFF00"/>
              </a:gs>
              <a:gs pos="78000">
                <a:srgbClr val="01A78F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52"/>
          <p:cNvSpPr/>
          <p:nvPr/>
        </p:nvSpPr>
        <p:spPr>
          <a:xfrm rot="10800000">
            <a:off x="5011266" y="1023543"/>
            <a:ext cx="149318" cy="932688"/>
          </a:xfrm>
          <a:prstGeom prst="trapezoid">
            <a:avLst>
              <a:gd name="adj" fmla="val 4332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 rot="5400000">
            <a:off x="5213671" y="1812468"/>
            <a:ext cx="18288" cy="2743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0800000">
            <a:off x="6067906" y="1133273"/>
            <a:ext cx="1097280" cy="45720"/>
          </a:xfrm>
          <a:custGeom>
            <a:avLst/>
            <a:gdLst>
              <a:gd name="connsiteX0" fmla="*/ 1326524 w 1326524"/>
              <a:gd name="connsiteY0" fmla="*/ 0 h 128788"/>
              <a:gd name="connsiteX1" fmla="*/ 0 w 1326524"/>
              <a:gd name="connsiteY1" fmla="*/ 0 h 128788"/>
              <a:gd name="connsiteX2" fmla="*/ 141668 w 1326524"/>
              <a:gd name="connsiteY2" fmla="*/ 128788 h 128788"/>
              <a:gd name="connsiteX3" fmla="*/ 1326524 w 1326524"/>
              <a:gd name="connsiteY3" fmla="*/ 128788 h 128788"/>
              <a:gd name="connsiteX4" fmla="*/ 1326524 w 1326524"/>
              <a:gd name="connsiteY4" fmla="*/ 0 h 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524" h="128788">
                <a:moveTo>
                  <a:pt x="1326524" y="0"/>
                </a:moveTo>
                <a:lnTo>
                  <a:pt x="0" y="0"/>
                </a:lnTo>
                <a:lnTo>
                  <a:pt x="141668" y="128788"/>
                </a:lnTo>
                <a:lnTo>
                  <a:pt x="1326524" y="128788"/>
                </a:lnTo>
                <a:lnTo>
                  <a:pt x="1326524" y="0"/>
                </a:lnTo>
                <a:close/>
              </a:path>
            </a:pathLst>
          </a:custGeom>
          <a:solidFill>
            <a:srgbClr val="FF000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48"/>
          <p:cNvGrpSpPr/>
          <p:nvPr/>
        </p:nvGrpSpPr>
        <p:grpSpPr>
          <a:xfrm>
            <a:off x="5717386" y="2306416"/>
            <a:ext cx="3579014" cy="1981200"/>
            <a:chOff x="2724450" y="3631711"/>
            <a:chExt cx="3087777" cy="1702072"/>
          </a:xfrm>
        </p:grpSpPr>
        <p:grpSp>
          <p:nvGrpSpPr>
            <p:cNvPr id="59" name="Group 7"/>
            <p:cNvGrpSpPr>
              <a:grpSpLocks noChangeAspect="1"/>
            </p:cNvGrpSpPr>
            <p:nvPr/>
          </p:nvGrpSpPr>
          <p:grpSpPr>
            <a:xfrm>
              <a:off x="2724450" y="3631711"/>
              <a:ext cx="1963546" cy="1702072"/>
              <a:chOff x="936891" y="1826026"/>
              <a:chExt cx="5562600" cy="5082501"/>
            </a:xfrm>
          </p:grpSpPr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2500"/>
              <a:stretch>
                <a:fillRect/>
              </a:stretch>
            </p:blipFill>
            <p:spPr bwMode="auto">
              <a:xfrm>
                <a:off x="936891" y="1826026"/>
                <a:ext cx="5562600" cy="5082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3371661" y="3012426"/>
                <a:ext cx="699095" cy="616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FF0000"/>
                    </a:solidFill>
                  </a:rPr>
                  <a:t>IR</a:t>
                </a:r>
                <a:endParaRPr lang="en-US" sz="105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508182" y="3400937"/>
                <a:ext cx="834988" cy="616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7030A0"/>
                    </a:solidFill>
                  </a:rPr>
                  <a:t>UV</a:t>
                </a:r>
                <a:endParaRPr lang="en-US" sz="105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76442" y="3628476"/>
                <a:ext cx="857637" cy="616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FFC000"/>
                    </a:solidFill>
                  </a:rPr>
                  <a:t>VIS</a:t>
                </a:r>
                <a:endParaRPr lang="en-US" sz="105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630944" y="4205671"/>
              <a:ext cx="1181283" cy="50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FV1000 Microscope</a:t>
              </a:r>
              <a:endParaRPr lang="en-US" sz="1600" b="1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5270554" y="1948774"/>
            <a:ext cx="1877439" cy="583660"/>
          </a:xfrm>
          <a:custGeom>
            <a:avLst/>
            <a:gdLst>
              <a:gd name="connsiteX0" fmla="*/ 1877439 w 1877439"/>
              <a:gd name="connsiteY0" fmla="*/ 583660 h 583660"/>
              <a:gd name="connsiteX1" fmla="*/ 1624519 w 1877439"/>
              <a:gd name="connsiteY1" fmla="*/ 447472 h 583660"/>
              <a:gd name="connsiteX2" fmla="*/ 1391056 w 1877439"/>
              <a:gd name="connsiteY2" fmla="*/ 389107 h 583660"/>
              <a:gd name="connsiteX3" fmla="*/ 953311 w 1877439"/>
              <a:gd name="connsiteY3" fmla="*/ 457200 h 583660"/>
              <a:gd name="connsiteX4" fmla="*/ 272375 w 1877439"/>
              <a:gd name="connsiteY4" fmla="*/ 428017 h 583660"/>
              <a:gd name="connsiteX5" fmla="*/ 252919 w 1877439"/>
              <a:gd name="connsiteY5" fmla="*/ 77821 h 583660"/>
              <a:gd name="connsiteX6" fmla="*/ 0 w 1877439"/>
              <a:gd name="connsiteY6" fmla="*/ 0 h 583660"/>
              <a:gd name="connsiteX7" fmla="*/ 0 w 1877439"/>
              <a:gd name="connsiteY7" fmla="*/ 0 h 58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439" h="583660">
                <a:moveTo>
                  <a:pt x="1877439" y="583660"/>
                </a:moveTo>
                <a:cubicBezTo>
                  <a:pt x="1791511" y="531779"/>
                  <a:pt x="1705583" y="479898"/>
                  <a:pt x="1624519" y="447472"/>
                </a:cubicBezTo>
                <a:cubicBezTo>
                  <a:pt x="1543455" y="415046"/>
                  <a:pt x="1502924" y="387486"/>
                  <a:pt x="1391056" y="389107"/>
                </a:cubicBezTo>
                <a:cubicBezTo>
                  <a:pt x="1279188" y="390728"/>
                  <a:pt x="1139758" y="450715"/>
                  <a:pt x="953311" y="457200"/>
                </a:cubicBezTo>
                <a:cubicBezTo>
                  <a:pt x="766864" y="463685"/>
                  <a:pt x="389107" y="491247"/>
                  <a:pt x="272375" y="428017"/>
                </a:cubicBezTo>
                <a:cubicBezTo>
                  <a:pt x="155643" y="364787"/>
                  <a:pt x="298315" y="149157"/>
                  <a:pt x="252919" y="77821"/>
                </a:cubicBezTo>
                <a:cubicBezTo>
                  <a:pt x="207523" y="64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0800000">
            <a:off x="6037090" y="2047672"/>
            <a:ext cx="91440" cy="914400"/>
          </a:xfrm>
          <a:custGeom>
            <a:avLst/>
            <a:gdLst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22698 w 158886"/>
              <a:gd name="connsiteY0" fmla="*/ 2704289 h 2704289"/>
              <a:gd name="connsiteX1" fmla="*/ 158886 w 158886"/>
              <a:gd name="connsiteY1" fmla="*/ 2577829 h 2704289"/>
              <a:gd name="connsiteX2" fmla="*/ 158886 w 158886"/>
              <a:gd name="connsiteY2" fmla="*/ 0 h 2704289"/>
              <a:gd name="connsiteX3" fmla="*/ 22698 w 158886"/>
              <a:gd name="connsiteY3" fmla="*/ 145914 h 2704289"/>
              <a:gd name="connsiteX4" fmla="*/ 22698 w 158886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81934 h 2781934"/>
              <a:gd name="connsiteX1" fmla="*/ 136188 w 136188"/>
              <a:gd name="connsiteY1" fmla="*/ 2655474 h 2781934"/>
              <a:gd name="connsiteX2" fmla="*/ 136188 w 136188"/>
              <a:gd name="connsiteY2" fmla="*/ 77645 h 2781934"/>
              <a:gd name="connsiteX3" fmla="*/ 0 w 136188"/>
              <a:gd name="connsiteY3" fmla="*/ 223559 h 2781934"/>
              <a:gd name="connsiteX4" fmla="*/ 0 w 136188"/>
              <a:gd name="connsiteY4" fmla="*/ 2781934 h 2781934"/>
              <a:gd name="connsiteX0" fmla="*/ 1419 w 137607"/>
              <a:gd name="connsiteY0" fmla="*/ 2809068 h 2809068"/>
              <a:gd name="connsiteX1" fmla="*/ 137607 w 137607"/>
              <a:gd name="connsiteY1" fmla="*/ 2682608 h 2809068"/>
              <a:gd name="connsiteX2" fmla="*/ 137607 w 137607"/>
              <a:gd name="connsiteY2" fmla="*/ 104779 h 2809068"/>
              <a:gd name="connsiteX3" fmla="*/ 1419 w 137607"/>
              <a:gd name="connsiteY3" fmla="*/ 250693 h 2809068"/>
              <a:gd name="connsiteX4" fmla="*/ 1419 w 137607"/>
              <a:gd name="connsiteY4" fmla="*/ 2809068 h 2809068"/>
              <a:gd name="connsiteX0" fmla="*/ 1419 w 137607"/>
              <a:gd name="connsiteY0" fmla="*/ 2809068 h 2809068"/>
              <a:gd name="connsiteX1" fmla="*/ 137607 w 137607"/>
              <a:gd name="connsiteY1" fmla="*/ 2682608 h 2809068"/>
              <a:gd name="connsiteX2" fmla="*/ 137607 w 137607"/>
              <a:gd name="connsiteY2" fmla="*/ 104779 h 2809068"/>
              <a:gd name="connsiteX3" fmla="*/ 1419 w 137607"/>
              <a:gd name="connsiteY3" fmla="*/ 250693 h 2809068"/>
              <a:gd name="connsiteX4" fmla="*/ 1419 w 137607"/>
              <a:gd name="connsiteY4" fmla="*/ 2809068 h 2809068"/>
              <a:gd name="connsiteX0" fmla="*/ 2838 w 139026"/>
              <a:gd name="connsiteY0" fmla="*/ 2857704 h 2857704"/>
              <a:gd name="connsiteX1" fmla="*/ 139026 w 139026"/>
              <a:gd name="connsiteY1" fmla="*/ 2731244 h 2857704"/>
              <a:gd name="connsiteX2" fmla="*/ 139026 w 139026"/>
              <a:gd name="connsiteY2" fmla="*/ 153415 h 2857704"/>
              <a:gd name="connsiteX3" fmla="*/ 2838 w 139026"/>
              <a:gd name="connsiteY3" fmla="*/ 299329 h 2857704"/>
              <a:gd name="connsiteX4" fmla="*/ 2838 w 139026"/>
              <a:gd name="connsiteY4" fmla="*/ 2857704 h 2857704"/>
              <a:gd name="connsiteX0" fmla="*/ 2838 w 139026"/>
              <a:gd name="connsiteY0" fmla="*/ 2857704 h 2857704"/>
              <a:gd name="connsiteX1" fmla="*/ 139026 w 139026"/>
              <a:gd name="connsiteY1" fmla="*/ 2731244 h 2857704"/>
              <a:gd name="connsiteX2" fmla="*/ 139026 w 139026"/>
              <a:gd name="connsiteY2" fmla="*/ 153415 h 2857704"/>
              <a:gd name="connsiteX3" fmla="*/ 2838 w 139026"/>
              <a:gd name="connsiteY3" fmla="*/ 299329 h 2857704"/>
              <a:gd name="connsiteX4" fmla="*/ 2838 w 139026"/>
              <a:gd name="connsiteY4" fmla="*/ 2857704 h 285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26" h="2857704">
                <a:moveTo>
                  <a:pt x="2838" y="2857704"/>
                </a:moveTo>
                <a:lnTo>
                  <a:pt x="139026" y="2731244"/>
                </a:lnTo>
                <a:lnTo>
                  <a:pt x="139026" y="153415"/>
                </a:lnTo>
                <a:cubicBezTo>
                  <a:pt x="0" y="0"/>
                  <a:pt x="1419" y="17066"/>
                  <a:pt x="2838" y="299329"/>
                </a:cubicBezTo>
                <a:lnTo>
                  <a:pt x="2838" y="2857704"/>
                </a:lnTo>
                <a:close/>
              </a:path>
            </a:pathLst>
          </a:custGeom>
          <a:solidFill>
            <a:srgbClr val="FF000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0800000">
            <a:off x="6055414" y="1133273"/>
            <a:ext cx="45720" cy="457200"/>
          </a:xfrm>
          <a:custGeom>
            <a:avLst/>
            <a:gdLst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22698 w 158886"/>
              <a:gd name="connsiteY0" fmla="*/ 2704289 h 2704289"/>
              <a:gd name="connsiteX1" fmla="*/ 158886 w 158886"/>
              <a:gd name="connsiteY1" fmla="*/ 2577829 h 2704289"/>
              <a:gd name="connsiteX2" fmla="*/ 158886 w 158886"/>
              <a:gd name="connsiteY2" fmla="*/ 0 h 2704289"/>
              <a:gd name="connsiteX3" fmla="*/ 22698 w 158886"/>
              <a:gd name="connsiteY3" fmla="*/ 145914 h 2704289"/>
              <a:gd name="connsiteX4" fmla="*/ 22698 w 158886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04289 h 2704289"/>
              <a:gd name="connsiteX1" fmla="*/ 136188 w 136188"/>
              <a:gd name="connsiteY1" fmla="*/ 2577829 h 2704289"/>
              <a:gd name="connsiteX2" fmla="*/ 136188 w 136188"/>
              <a:gd name="connsiteY2" fmla="*/ 0 h 2704289"/>
              <a:gd name="connsiteX3" fmla="*/ 0 w 136188"/>
              <a:gd name="connsiteY3" fmla="*/ 145914 h 2704289"/>
              <a:gd name="connsiteX4" fmla="*/ 0 w 136188"/>
              <a:gd name="connsiteY4" fmla="*/ 2704289 h 2704289"/>
              <a:gd name="connsiteX0" fmla="*/ 0 w 136188"/>
              <a:gd name="connsiteY0" fmla="*/ 2781934 h 2781934"/>
              <a:gd name="connsiteX1" fmla="*/ 136188 w 136188"/>
              <a:gd name="connsiteY1" fmla="*/ 2655474 h 2781934"/>
              <a:gd name="connsiteX2" fmla="*/ 136188 w 136188"/>
              <a:gd name="connsiteY2" fmla="*/ 77645 h 2781934"/>
              <a:gd name="connsiteX3" fmla="*/ 0 w 136188"/>
              <a:gd name="connsiteY3" fmla="*/ 223559 h 2781934"/>
              <a:gd name="connsiteX4" fmla="*/ 0 w 136188"/>
              <a:gd name="connsiteY4" fmla="*/ 2781934 h 2781934"/>
              <a:gd name="connsiteX0" fmla="*/ 1419 w 137607"/>
              <a:gd name="connsiteY0" fmla="*/ 2809068 h 2809068"/>
              <a:gd name="connsiteX1" fmla="*/ 137607 w 137607"/>
              <a:gd name="connsiteY1" fmla="*/ 2682608 h 2809068"/>
              <a:gd name="connsiteX2" fmla="*/ 137607 w 137607"/>
              <a:gd name="connsiteY2" fmla="*/ 104779 h 2809068"/>
              <a:gd name="connsiteX3" fmla="*/ 1419 w 137607"/>
              <a:gd name="connsiteY3" fmla="*/ 250693 h 2809068"/>
              <a:gd name="connsiteX4" fmla="*/ 1419 w 137607"/>
              <a:gd name="connsiteY4" fmla="*/ 2809068 h 2809068"/>
              <a:gd name="connsiteX0" fmla="*/ 1419 w 137607"/>
              <a:gd name="connsiteY0" fmla="*/ 2809068 h 2809068"/>
              <a:gd name="connsiteX1" fmla="*/ 137607 w 137607"/>
              <a:gd name="connsiteY1" fmla="*/ 2682608 h 2809068"/>
              <a:gd name="connsiteX2" fmla="*/ 137607 w 137607"/>
              <a:gd name="connsiteY2" fmla="*/ 104779 h 2809068"/>
              <a:gd name="connsiteX3" fmla="*/ 1419 w 137607"/>
              <a:gd name="connsiteY3" fmla="*/ 250693 h 2809068"/>
              <a:gd name="connsiteX4" fmla="*/ 1419 w 137607"/>
              <a:gd name="connsiteY4" fmla="*/ 2809068 h 2809068"/>
              <a:gd name="connsiteX0" fmla="*/ 2838 w 139026"/>
              <a:gd name="connsiteY0" fmla="*/ 2857704 h 2857704"/>
              <a:gd name="connsiteX1" fmla="*/ 139026 w 139026"/>
              <a:gd name="connsiteY1" fmla="*/ 2731244 h 2857704"/>
              <a:gd name="connsiteX2" fmla="*/ 139026 w 139026"/>
              <a:gd name="connsiteY2" fmla="*/ 153415 h 2857704"/>
              <a:gd name="connsiteX3" fmla="*/ 2838 w 139026"/>
              <a:gd name="connsiteY3" fmla="*/ 299329 h 2857704"/>
              <a:gd name="connsiteX4" fmla="*/ 2838 w 139026"/>
              <a:gd name="connsiteY4" fmla="*/ 2857704 h 2857704"/>
              <a:gd name="connsiteX0" fmla="*/ 2838 w 139026"/>
              <a:gd name="connsiteY0" fmla="*/ 2857704 h 2857704"/>
              <a:gd name="connsiteX1" fmla="*/ 139026 w 139026"/>
              <a:gd name="connsiteY1" fmla="*/ 2731244 h 2857704"/>
              <a:gd name="connsiteX2" fmla="*/ 139026 w 139026"/>
              <a:gd name="connsiteY2" fmla="*/ 153415 h 2857704"/>
              <a:gd name="connsiteX3" fmla="*/ 2838 w 139026"/>
              <a:gd name="connsiteY3" fmla="*/ 299329 h 2857704"/>
              <a:gd name="connsiteX4" fmla="*/ 2838 w 139026"/>
              <a:gd name="connsiteY4" fmla="*/ 2857704 h 285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26" h="2857704">
                <a:moveTo>
                  <a:pt x="2838" y="2857704"/>
                </a:moveTo>
                <a:lnTo>
                  <a:pt x="139026" y="2731244"/>
                </a:lnTo>
                <a:lnTo>
                  <a:pt x="139026" y="153415"/>
                </a:lnTo>
                <a:cubicBezTo>
                  <a:pt x="0" y="0"/>
                  <a:pt x="1419" y="17066"/>
                  <a:pt x="2838" y="299329"/>
                </a:cubicBezTo>
                <a:lnTo>
                  <a:pt x="2838" y="2857704"/>
                </a:lnTo>
                <a:close/>
              </a:path>
            </a:pathLst>
          </a:custGeom>
          <a:solidFill>
            <a:srgbClr val="FF000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6200000">
            <a:off x="5769589" y="1863166"/>
            <a:ext cx="636826" cy="54864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5400000" rev="0"/>
            </a:camera>
            <a:lightRig rig="sunrise" dir="t"/>
          </a:scene3d>
          <a:sp3d prstMaterial="matte">
            <a:bevelT w="4826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 rot="16200000">
            <a:off x="5757533" y="1331226"/>
            <a:ext cx="636826" cy="54864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5400000" rev="0"/>
            </a:camera>
            <a:lightRig rig="sunrise" dir="t"/>
          </a:scene3d>
          <a:sp3d prstMaterial="matte">
            <a:bevelT w="482600"/>
            <a:bevelB w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AutoShape 25"/>
          <p:cNvSpPr>
            <a:spLocks noChangeArrowheads="1"/>
          </p:cNvSpPr>
          <p:nvPr/>
        </p:nvSpPr>
        <p:spPr bwMode="auto">
          <a:xfrm rot="10800000">
            <a:off x="6051742" y="1465693"/>
            <a:ext cx="64008" cy="219456"/>
          </a:xfrm>
          <a:prstGeom prst="triangle">
            <a:avLst>
              <a:gd name="adj" fmla="val 50000"/>
            </a:avLst>
          </a:prstGeom>
          <a:solidFill>
            <a:srgbClr val="FF3300">
              <a:alpha val="40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2" name="AutoShape 25"/>
          <p:cNvSpPr>
            <a:spLocks noChangeArrowheads="1"/>
          </p:cNvSpPr>
          <p:nvPr/>
        </p:nvSpPr>
        <p:spPr bwMode="auto">
          <a:xfrm rot="10800000" flipV="1">
            <a:off x="6022826" y="1626559"/>
            <a:ext cx="120154" cy="497313"/>
          </a:xfrm>
          <a:prstGeom prst="triangle">
            <a:avLst>
              <a:gd name="adj" fmla="val 50000"/>
            </a:avLst>
          </a:prstGeom>
          <a:solidFill>
            <a:srgbClr val="FF3300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6072426" y="2880236"/>
            <a:ext cx="685800" cy="106138"/>
          </a:xfrm>
          <a:custGeom>
            <a:avLst/>
            <a:gdLst>
              <a:gd name="connsiteX0" fmla="*/ 0 w 2461098"/>
              <a:gd name="connsiteY0" fmla="*/ 0 h 126460"/>
              <a:gd name="connsiteX1" fmla="*/ 2461098 w 2461098"/>
              <a:gd name="connsiteY1" fmla="*/ 0 h 126460"/>
              <a:gd name="connsiteX2" fmla="*/ 2334638 w 2461098"/>
              <a:gd name="connsiteY2" fmla="*/ 126460 h 126460"/>
              <a:gd name="connsiteX3" fmla="*/ 136187 w 2461098"/>
              <a:gd name="connsiteY3" fmla="*/ 126460 h 126460"/>
              <a:gd name="connsiteX4" fmla="*/ 0 w 2461098"/>
              <a:gd name="connsiteY4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098" h="126460">
                <a:moveTo>
                  <a:pt x="0" y="0"/>
                </a:moveTo>
                <a:lnTo>
                  <a:pt x="2461098" y="0"/>
                </a:lnTo>
                <a:lnTo>
                  <a:pt x="2334638" y="126460"/>
                </a:lnTo>
                <a:lnTo>
                  <a:pt x="136187" y="12646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8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3"/>
          <p:cNvSpPr>
            <a:spLocks noChangeAspect="1" noChangeShapeType="1"/>
          </p:cNvSpPr>
          <p:nvPr/>
        </p:nvSpPr>
        <p:spPr bwMode="auto">
          <a:xfrm rot="10800000">
            <a:off x="5983538" y="2847224"/>
            <a:ext cx="191048" cy="19104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17"/>
          <p:cNvSpPr>
            <a:spLocks noChangeAspect="1" noChangeShapeType="1"/>
          </p:cNvSpPr>
          <p:nvPr/>
        </p:nvSpPr>
        <p:spPr bwMode="auto">
          <a:xfrm rot="10800000" flipV="1">
            <a:off x="5971018" y="1046222"/>
            <a:ext cx="191048" cy="195424"/>
          </a:xfrm>
          <a:prstGeom prst="line">
            <a:avLst/>
          </a:prstGeom>
          <a:noFill/>
          <a:ln w="57150" cmpd="sng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804282" y="609600"/>
            <a:ext cx="79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Deepsea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307357" y="767524"/>
            <a:ext cx="70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AOM</a:t>
            </a:r>
            <a:endParaRPr lang="en-US" sz="1400" b="1" dirty="0"/>
          </a:p>
        </p:txBody>
      </p:sp>
      <p:sp>
        <p:nvSpPr>
          <p:cNvPr id="80" name="Rectangle 79"/>
          <p:cNvSpPr/>
          <p:nvPr/>
        </p:nvSpPr>
        <p:spPr>
          <a:xfrm>
            <a:off x="4271385" y="930743"/>
            <a:ext cx="990600" cy="1274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382504" y="2218281"/>
            <a:ext cx="171450" cy="4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21240000">
            <a:off x="4632169" y="1827440"/>
            <a:ext cx="292608" cy="274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76000">
                <a:srgbClr val="3366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4040000">
            <a:off x="4563189" y="1975309"/>
            <a:ext cx="292608" cy="27432"/>
          </a:xfrm>
          <a:prstGeom prst="rect">
            <a:avLst/>
          </a:prstGeom>
          <a:gradFill>
            <a:gsLst>
              <a:gs pos="14000">
                <a:srgbClr val="C00000"/>
              </a:gs>
              <a:gs pos="35000">
                <a:srgbClr val="FF6633"/>
              </a:gs>
              <a:gs pos="57000">
                <a:srgbClr val="FFFF00"/>
              </a:gs>
              <a:gs pos="78000">
                <a:srgbClr val="01A78F"/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6840000">
            <a:off x="4726023" y="1958801"/>
            <a:ext cx="292608" cy="2743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6501706" y="1019399"/>
            <a:ext cx="159965" cy="3151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0800000">
            <a:off x="6979324" y="906419"/>
            <a:ext cx="1348957" cy="5837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7385370" y="1019399"/>
            <a:ext cx="797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Mai Tai</a:t>
            </a:r>
            <a:endParaRPr lang="en-US" altLang="zh-CN" sz="16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7413882" y="916532"/>
            <a:ext cx="0" cy="56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13800000">
            <a:off x="4965704" y="1947740"/>
            <a:ext cx="228600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738216" y="1890456"/>
            <a:ext cx="87484" cy="9730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Block Arc 91"/>
          <p:cNvSpPr/>
          <p:nvPr/>
        </p:nvSpPr>
        <p:spPr>
          <a:xfrm rot="21300000">
            <a:off x="4303018" y="1005239"/>
            <a:ext cx="381000" cy="13234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Block Arc 92"/>
          <p:cNvSpPr/>
          <p:nvPr/>
        </p:nvSpPr>
        <p:spPr>
          <a:xfrm rot="600000">
            <a:off x="4874143" y="1000928"/>
            <a:ext cx="381000" cy="132344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64401" y="2306416"/>
            <a:ext cx="14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EMCCD</a:t>
            </a:r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8820"/>
              </p:ext>
            </p:extLst>
          </p:nvPr>
        </p:nvGraphicFramePr>
        <p:xfrm>
          <a:off x="2895600" y="4851624"/>
          <a:ext cx="3119110" cy="139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Graph" r:id="rId7" imgW="3925440" imgH="3003840" progId="Origin50.Graph">
                  <p:embed/>
                </p:oleObj>
              </mc:Choice>
              <mc:Fallback>
                <p:oleObj name="Graph" r:id="rId7" imgW="3925440" imgH="300384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51624"/>
                        <a:ext cx="3119110" cy="1396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>
            <a:off x="4403614" y="2743200"/>
            <a:ext cx="138394" cy="28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493518" y="2205667"/>
            <a:ext cx="2123028" cy="1353609"/>
          </a:xfrm>
          <a:custGeom>
            <a:avLst/>
            <a:gdLst>
              <a:gd name="connsiteX0" fmla="*/ 15100 w 2057260"/>
              <a:gd name="connsiteY0" fmla="*/ 0 h 976914"/>
              <a:gd name="connsiteX1" fmla="*/ 86220 w 2057260"/>
              <a:gd name="connsiteY1" fmla="*/ 284480 h 976914"/>
              <a:gd name="connsiteX2" fmla="*/ 675500 w 2057260"/>
              <a:gd name="connsiteY2" fmla="*/ 233680 h 976914"/>
              <a:gd name="connsiteX3" fmla="*/ 1213980 w 2057260"/>
              <a:gd name="connsiteY3" fmla="*/ 579120 h 976914"/>
              <a:gd name="connsiteX4" fmla="*/ 1264780 w 2057260"/>
              <a:gd name="connsiteY4" fmla="*/ 944880 h 976914"/>
              <a:gd name="connsiteX5" fmla="*/ 2057260 w 2057260"/>
              <a:gd name="connsiteY5" fmla="*/ 934720 h 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260" h="976914">
                <a:moveTo>
                  <a:pt x="15100" y="0"/>
                </a:moveTo>
                <a:cubicBezTo>
                  <a:pt x="-4374" y="122766"/>
                  <a:pt x="-23847" y="245533"/>
                  <a:pt x="86220" y="284480"/>
                </a:cubicBezTo>
                <a:cubicBezTo>
                  <a:pt x="196287" y="323427"/>
                  <a:pt x="487540" y="184573"/>
                  <a:pt x="675500" y="233680"/>
                </a:cubicBezTo>
                <a:cubicBezTo>
                  <a:pt x="863460" y="282787"/>
                  <a:pt x="1115767" y="460587"/>
                  <a:pt x="1213980" y="579120"/>
                </a:cubicBezTo>
                <a:cubicBezTo>
                  <a:pt x="1312193" y="697653"/>
                  <a:pt x="1124233" y="885613"/>
                  <a:pt x="1264780" y="944880"/>
                </a:cubicBezTo>
                <a:cubicBezTo>
                  <a:pt x="1405327" y="1004147"/>
                  <a:pt x="1731293" y="969433"/>
                  <a:pt x="2057260" y="9347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96256" y="2277130"/>
            <a:ext cx="342900" cy="386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2590801" y="3581400"/>
            <a:ext cx="511706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25743" y="2936218"/>
            <a:ext cx="1493520" cy="1520059"/>
            <a:chOff x="7315200" y="3144520"/>
            <a:chExt cx="1493520" cy="1520059"/>
          </a:xfrm>
        </p:grpSpPr>
        <p:sp>
          <p:nvSpPr>
            <p:cNvPr id="17" name="Block Arc 16"/>
            <p:cNvSpPr/>
            <p:nvPr/>
          </p:nvSpPr>
          <p:spPr>
            <a:xfrm>
              <a:off x="7315200" y="3160470"/>
              <a:ext cx="1492568" cy="1504109"/>
            </a:xfrm>
            <a:prstGeom prst="blockArc">
              <a:avLst>
                <a:gd name="adj1" fmla="val 10799998"/>
                <a:gd name="adj2" fmla="val 21551563"/>
                <a:gd name="adj3" fmla="val 10542"/>
              </a:avLst>
            </a:prstGeom>
            <a:gradFill flip="none" rotWithShape="1">
              <a:gsLst>
                <a:gs pos="0">
                  <a:srgbClr val="A603AB"/>
                </a:gs>
                <a:gs pos="38000">
                  <a:srgbClr val="0819FB"/>
                </a:gs>
                <a:gs pos="73000">
                  <a:srgbClr val="1A8D4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Block Arc 68"/>
            <p:cNvSpPr/>
            <p:nvPr/>
          </p:nvSpPr>
          <p:spPr>
            <a:xfrm rot="10800000">
              <a:off x="7316152" y="3144520"/>
              <a:ext cx="1492568" cy="1504109"/>
            </a:xfrm>
            <a:prstGeom prst="blockArc">
              <a:avLst>
                <a:gd name="adj1" fmla="val 10799998"/>
                <a:gd name="adj2" fmla="val 21551563"/>
                <a:gd name="adj3" fmla="val 10542"/>
              </a:avLst>
            </a:prstGeom>
            <a:gradFill flip="none" rotWithShape="1">
              <a:gsLst>
                <a:gs pos="65000">
                  <a:srgbClr val="C00000"/>
                </a:gs>
                <a:gs pos="6000">
                  <a:srgbClr val="008750"/>
                </a:gs>
                <a:gs pos="31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53223" y="3313277"/>
            <a:ext cx="61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Short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053223" y="3767500"/>
            <a:ext cx="61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Long</a:t>
            </a:r>
            <a:endParaRPr lang="en-US" sz="1400" b="1" dirty="0"/>
          </a:p>
        </p:txBody>
      </p:sp>
      <p:sp>
        <p:nvSpPr>
          <p:cNvPr id="21" name="Flowchart: Collate 20"/>
          <p:cNvSpPr/>
          <p:nvPr/>
        </p:nvSpPr>
        <p:spPr>
          <a:xfrm>
            <a:off x="1953784" y="3553740"/>
            <a:ext cx="150239" cy="237057"/>
          </a:xfrm>
          <a:prstGeom prst="flowChartCol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 rot="10800000">
            <a:off x="4086808" y="4733731"/>
            <a:ext cx="138394" cy="28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724400"/>
            <a:ext cx="2166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Spectral correction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Phasor</a:t>
            </a:r>
            <a:endParaRPr lang="en-US" b="1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1673352" y="2573420"/>
            <a:ext cx="4389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600200" y="23062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 µm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3400" y="762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/>
              <a:t>Spectral fingerprint by Spectral-</a:t>
            </a:r>
            <a:r>
              <a:rPr lang="en-US" altLang="zh-CN" sz="3200" b="1" dirty="0" err="1" smtClean="0"/>
              <a:t>Phasor</a:t>
            </a:r>
            <a:endParaRPr lang="zh-CN" altLang="en-US" sz="3200" b="1" dirty="0"/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/>
          <a:stretch/>
        </p:blipFill>
        <p:spPr bwMode="auto">
          <a:xfrm>
            <a:off x="2566684" y="2198132"/>
            <a:ext cx="3563112" cy="33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326" r="2911" b="5566"/>
          <a:stretch/>
        </p:blipFill>
        <p:spPr bwMode="auto">
          <a:xfrm>
            <a:off x="6026912" y="2198132"/>
            <a:ext cx="3114922" cy="31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t="14157" r="11641" b="26679"/>
          <a:stretch/>
        </p:blipFill>
        <p:spPr bwMode="auto">
          <a:xfrm>
            <a:off x="4495228" y="3830320"/>
            <a:ext cx="1455484" cy="1295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64635"/>
              </p:ext>
            </p:extLst>
          </p:nvPr>
        </p:nvGraphicFramePr>
        <p:xfrm>
          <a:off x="-155448" y="1981200"/>
          <a:ext cx="3657600" cy="346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Graph" r:id="rId6" imgW="3925440" imgH="3003840" progId="Origin50.Graph">
                  <p:embed/>
                </p:oleObj>
              </mc:Choice>
              <mc:Fallback>
                <p:oleObj name="Graph" r:id="rId6" imgW="3925440" imgH="3003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5448" y="1981200"/>
                        <a:ext cx="3657600" cy="3464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13015" r="14213" b="31530"/>
          <a:stretch/>
        </p:blipFill>
        <p:spPr bwMode="auto">
          <a:xfrm>
            <a:off x="7536814" y="2255520"/>
            <a:ext cx="1517778" cy="154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2752" y="2514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768" y="1934956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 Spectra 0.5nm step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1941576"/>
            <a:ext cx="275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1</a:t>
            </a:r>
            <a:r>
              <a:rPr lang="en-US" b="1" baseline="30000" dirty="0" smtClean="0"/>
              <a:t>st</a:t>
            </a:r>
            <a:r>
              <a:rPr lang="en-US" b="1" dirty="0" smtClean="0"/>
              <a:t> Harmonic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66688" y="1923288"/>
            <a:ext cx="202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2</a:t>
            </a:r>
            <a:r>
              <a:rPr lang="en-US" b="1" baseline="30000" dirty="0" smtClean="0"/>
              <a:t>nd</a:t>
            </a:r>
            <a:r>
              <a:rPr lang="en-US" b="1" dirty="0" smtClean="0"/>
              <a:t> Harmonic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8" name="Picture 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b="4658"/>
          <a:stretch/>
        </p:blipFill>
        <p:spPr bwMode="auto">
          <a:xfrm>
            <a:off x="3352801" y="804036"/>
            <a:ext cx="2913023" cy="25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49" descr="R:\Win7-64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7731" r="59000" b="17479"/>
          <a:stretch/>
        </p:blipFill>
        <p:spPr bwMode="auto">
          <a:xfrm>
            <a:off x="6324600" y="882132"/>
            <a:ext cx="2446934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343400" y="4878308"/>
            <a:ext cx="152400" cy="15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9280" y="5299948"/>
            <a:ext cx="152400" cy="15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2470" b="4027"/>
          <a:stretch/>
        </p:blipFill>
        <p:spPr bwMode="auto">
          <a:xfrm>
            <a:off x="304800" y="3882508"/>
            <a:ext cx="3096298" cy="26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2000" y="4038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454nm</a:t>
            </a:r>
            <a:r>
              <a:rPr lang="en-US" sz="1400" b="1" dirty="0" smtClean="0"/>
              <a:t>\</a:t>
            </a:r>
            <a:r>
              <a:rPr lang="en-US" sz="1400" b="1" dirty="0" smtClean="0">
                <a:solidFill>
                  <a:srgbClr val="FF0000"/>
                </a:solidFill>
              </a:rPr>
              <a:t>620nm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76335"/>
              </p:ext>
            </p:extLst>
          </p:nvPr>
        </p:nvGraphicFramePr>
        <p:xfrm>
          <a:off x="-39687" y="520183"/>
          <a:ext cx="3925887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" name="Graph" r:id="rId8" imgW="3925440" imgH="3003840" progId="Origin50.Graph">
                  <p:embed/>
                </p:oleObj>
              </mc:Choice>
              <mc:Fallback>
                <p:oleObj name="Graph" r:id="rId8" imgW="3925440" imgH="300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39687" y="520183"/>
                        <a:ext cx="3925887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61593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51610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50742"/>
              </p:ext>
            </p:extLst>
          </p:nvPr>
        </p:nvGraphicFramePr>
        <p:xfrm>
          <a:off x="6019800" y="3897532"/>
          <a:ext cx="3429000" cy="262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" name="Graph" r:id="rId10" imgW="3925440" imgH="3003840" progId="Origin50.Graph">
                  <p:embed/>
                </p:oleObj>
              </mc:Choice>
              <mc:Fallback>
                <p:oleObj name="Graph" r:id="rId10" imgW="3925440" imgH="300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3897532"/>
                        <a:ext cx="3429000" cy="262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600" y="5128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 </a:t>
            </a:r>
            <a:r>
              <a:rPr lang="en-US" b="1" dirty="0"/>
              <a:t>840nm </a:t>
            </a:r>
            <a:r>
              <a:rPr lang="en-US" b="1" dirty="0" smtClean="0"/>
              <a:t>excitation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5128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Phasor plot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66688" y="501133"/>
            <a:ext cx="242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Color-coded images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086600" y="1948933"/>
            <a:ext cx="3657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34200" y="168213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 µm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7925" y="824983"/>
            <a:ext cx="98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0.25 </a:t>
            </a:r>
            <a:r>
              <a:rPr lang="en-US" sz="1400" b="1" dirty="0" err="1" smtClean="0">
                <a:solidFill>
                  <a:schemeClr val="bg1"/>
                </a:solidFill>
              </a:rPr>
              <a:t>mW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824983"/>
            <a:ext cx="98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0.5 </a:t>
            </a:r>
            <a:r>
              <a:rPr lang="en-US" sz="1400" b="1" dirty="0" err="1" smtClean="0">
                <a:solidFill>
                  <a:schemeClr val="bg1"/>
                </a:solidFill>
              </a:rPr>
              <a:t>mW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7925" y="2050731"/>
            <a:ext cx="98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0.75 </a:t>
            </a:r>
            <a:r>
              <a:rPr lang="en-US" sz="1400" b="1" dirty="0" err="1" smtClean="0">
                <a:solidFill>
                  <a:schemeClr val="bg1"/>
                </a:solidFill>
              </a:rPr>
              <a:t>mW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7125" y="2053708"/>
            <a:ext cx="98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 </a:t>
            </a:r>
            <a:r>
              <a:rPr lang="en-US" sz="1400" b="1" dirty="0" err="1" smtClean="0">
                <a:solidFill>
                  <a:schemeClr val="bg1"/>
                </a:solidFill>
              </a:rPr>
              <a:t>mW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36311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D. 0.5 </a:t>
            </a:r>
            <a:r>
              <a:rPr lang="en-US" b="1" dirty="0" err="1" smtClean="0"/>
              <a:t>mW</a:t>
            </a:r>
            <a:r>
              <a:rPr lang="en-US" b="1" dirty="0" smtClean="0"/>
              <a:t> excitation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36311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Color-coded image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66688" y="3619500"/>
            <a:ext cx="27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F. Average spectra of AOI</a:t>
            </a:r>
            <a:endParaRPr lang="en-US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55336" y="6245423"/>
            <a:ext cx="74066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0" y="595292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10 µm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42" y="638175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Picture 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42" y="664329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95" y="664329"/>
            <a:ext cx="1572647" cy="14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00" y="638175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4240" y="683895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740 nm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00600" y="683895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800 nm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68540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840 nm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43800" y="69048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900 nm</a:t>
            </a:r>
            <a:endParaRPr lang="en-US" sz="1400" b="1" dirty="0"/>
          </a:p>
        </p:txBody>
      </p:sp>
      <p:pic>
        <p:nvPicPr>
          <p:cNvPr id="3148" name="Picture 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42" y="2026920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919103" y="2336799"/>
            <a:ext cx="635847" cy="690126"/>
            <a:chOff x="7316151" y="3121807"/>
            <a:chExt cx="1493109" cy="1542772"/>
          </a:xfrm>
        </p:grpSpPr>
        <p:sp>
          <p:nvSpPr>
            <p:cNvPr id="42" name="Block Arc 41"/>
            <p:cNvSpPr/>
            <p:nvPr/>
          </p:nvSpPr>
          <p:spPr>
            <a:xfrm>
              <a:off x="7316691" y="3160470"/>
              <a:ext cx="1492569" cy="1504109"/>
            </a:xfrm>
            <a:prstGeom prst="blockArc">
              <a:avLst>
                <a:gd name="adj1" fmla="val 10799998"/>
                <a:gd name="adj2" fmla="val 21551563"/>
                <a:gd name="adj3" fmla="val 10542"/>
              </a:avLst>
            </a:prstGeom>
            <a:gradFill flip="none" rotWithShape="1">
              <a:gsLst>
                <a:gs pos="0">
                  <a:srgbClr val="A603AB"/>
                </a:gs>
                <a:gs pos="38000">
                  <a:srgbClr val="0819FB"/>
                </a:gs>
                <a:gs pos="73000">
                  <a:srgbClr val="1A8D4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10800000">
              <a:off x="7316151" y="3121807"/>
              <a:ext cx="1492569" cy="1504109"/>
            </a:xfrm>
            <a:prstGeom prst="blockArc">
              <a:avLst>
                <a:gd name="adj1" fmla="val 10799998"/>
                <a:gd name="adj2" fmla="val 21551563"/>
                <a:gd name="adj3" fmla="val 10542"/>
              </a:avLst>
            </a:prstGeom>
            <a:gradFill flip="none" rotWithShape="1">
              <a:gsLst>
                <a:gs pos="65000">
                  <a:srgbClr val="C00000"/>
                </a:gs>
                <a:gs pos="6000">
                  <a:srgbClr val="008750"/>
                </a:gs>
                <a:gs pos="31000">
                  <a:srgbClr val="FFFF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41" name="Picture 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20" y="2042160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3" y="2042160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1840" y="36899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450nm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620nm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4080" y="640080"/>
            <a:ext cx="914400" cy="2362200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08480" y="645160"/>
            <a:ext cx="838200" cy="2362200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6680" y="645160"/>
            <a:ext cx="609600" cy="2362200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78" y="2042160"/>
            <a:ext cx="157345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409642" y="206756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940 nm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66002" y="206756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1000 nm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13802" y="206906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1040 nm</a:t>
            </a:r>
            <a:endParaRPr lang="en-US" sz="1400" b="1" dirty="0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2171" b="5153"/>
          <a:stretch/>
        </p:blipFill>
        <p:spPr bwMode="auto">
          <a:xfrm>
            <a:off x="223520" y="3657600"/>
            <a:ext cx="305308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R:\Untitled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00" y="3804919"/>
            <a:ext cx="5493143" cy="27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57880" y="37795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740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240" y="37795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2040" y="378102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840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7440" y="378610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900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2960" y="51765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940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9320" y="517651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1000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6480" y="517802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1040 nm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67717" y="2438400"/>
            <a:ext cx="9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390nm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452740" y="2667000"/>
            <a:ext cx="90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670nm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00075" y="34504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 Spectra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l-GR" b="1" dirty="0" smtClean="0"/>
              <a:t>λ</a:t>
            </a:r>
            <a:r>
              <a:rPr lang="en-US" b="1" baseline="-25000" dirty="0" smtClean="0"/>
              <a:t>ex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429000" y="3545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Phasor plot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l-GR" b="1" dirty="0"/>
              <a:t>λ</a:t>
            </a:r>
            <a:r>
              <a:rPr lang="en-US" b="1" baseline="-25000" dirty="0"/>
              <a:t>ex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1688" y="3390900"/>
            <a:ext cx="600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Phasor plot and corresponding color-coded images</a:t>
            </a:r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21607"/>
              </p:ext>
            </p:extLst>
          </p:nvPr>
        </p:nvGraphicFramePr>
        <p:xfrm>
          <a:off x="36513" y="501650"/>
          <a:ext cx="3925887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Graph" r:id="rId14" imgW="3925440" imgH="3003840" progId="Origin50.Graph">
                  <p:embed/>
                </p:oleObj>
              </mc:Choice>
              <mc:Fallback>
                <p:oleObj name="Graph" r:id="rId14" imgW="3925440" imgH="300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13" y="501650"/>
                        <a:ext cx="3925887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287520" y="5054798"/>
            <a:ext cx="4114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35120" y="479762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 µm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1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12" y="2230120"/>
            <a:ext cx="2048256" cy="20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9" name="Picture 12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84" y="2219960"/>
            <a:ext cx="2048256" cy="20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8" name="Picture 12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4496" b="3731"/>
          <a:stretch/>
        </p:blipFill>
        <p:spPr bwMode="auto">
          <a:xfrm>
            <a:off x="787400" y="4278376"/>
            <a:ext cx="2151160" cy="22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8" name="Picture 1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r="3043" b="4330"/>
          <a:stretch/>
        </p:blipFill>
        <p:spPr bwMode="auto">
          <a:xfrm>
            <a:off x="2819400" y="66006"/>
            <a:ext cx="2274638" cy="215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7" name="Picture 12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99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2209800"/>
            <a:ext cx="2048256" cy="20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0" name="Picture 1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3" y="85531"/>
            <a:ext cx="2048256" cy="20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01898"/>
              </p:ext>
            </p:extLst>
          </p:nvPr>
        </p:nvGraphicFramePr>
        <p:xfrm>
          <a:off x="4876800" y="42614"/>
          <a:ext cx="3181908" cy="224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Graph" r:id="rId11" imgW="3925440" imgH="3003840" progId="Origin50.Graph">
                  <p:embed/>
                </p:oleObj>
              </mc:Choice>
              <mc:Fallback>
                <p:oleObj name="Graph" r:id="rId11" imgW="3925440" imgH="3003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6800" y="42614"/>
                        <a:ext cx="3181908" cy="224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15966" y="2234290"/>
            <a:ext cx="182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n-US" sz="1400" b="1" dirty="0" smtClean="0">
                <a:solidFill>
                  <a:schemeClr val="bg1"/>
                </a:solidFill>
              </a:rPr>
              <a:t>5mW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5669" y="88700"/>
            <a:ext cx="182753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sz="1400" b="1" dirty="0" smtClean="0">
                <a:solidFill>
                  <a:schemeClr val="bg1"/>
                </a:solidFill>
              </a:rPr>
              <a:t>1mW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4675" y="94862"/>
            <a:ext cx="144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</a:t>
            </a:r>
            <a:r>
              <a:rPr lang="en-US" sz="1400" b="1" dirty="0" smtClean="0"/>
              <a:t>1mW phasor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11470" y="94862"/>
            <a:ext cx="228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</a:t>
            </a:r>
            <a:r>
              <a:rPr lang="en-US" sz="1400" b="1" dirty="0" smtClean="0"/>
              <a:t>Optical trapping of NRs</a:t>
            </a:r>
            <a:endParaRPr lang="en-US" sz="1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0" y="1905000"/>
            <a:ext cx="457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0683" y="1646855"/>
            <a:ext cx="71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 </a:t>
            </a:r>
            <a:r>
              <a:rPr lang="en-US" sz="1400" b="1" dirty="0" err="1" smtClean="0">
                <a:solidFill>
                  <a:schemeClr val="bg1"/>
                </a:solidFill>
              </a:rPr>
              <a:t>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6800" y="1954632"/>
            <a:ext cx="870050" cy="102768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638800" y="591188"/>
            <a:ext cx="992905" cy="142237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11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6"/>
          <a:stretch/>
        </p:blipFill>
        <p:spPr bwMode="auto">
          <a:xfrm>
            <a:off x="5457825" y="381000"/>
            <a:ext cx="2139696" cy="47502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ounded Rectangle 42"/>
          <p:cNvSpPr/>
          <p:nvPr/>
        </p:nvSpPr>
        <p:spPr>
          <a:xfrm>
            <a:off x="5645050" y="518765"/>
            <a:ext cx="870050" cy="246421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22" name="Picture 13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1" r="3344" b="2270"/>
          <a:stretch/>
        </p:blipFill>
        <p:spPr bwMode="auto">
          <a:xfrm>
            <a:off x="5487000" y="4288537"/>
            <a:ext cx="2149156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4" name="Picture 13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2806" b="4546"/>
          <a:stretch/>
        </p:blipFill>
        <p:spPr bwMode="auto">
          <a:xfrm>
            <a:off x="3195320" y="4288536"/>
            <a:ext cx="2128059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252766" y="2219960"/>
            <a:ext cx="184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E. </a:t>
            </a:r>
            <a:r>
              <a:rPr lang="en-US" sz="1400" b="1" dirty="0" smtClean="0">
                <a:solidFill>
                  <a:schemeClr val="bg1"/>
                </a:solidFill>
              </a:rPr>
              <a:t>10mW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2760" y="2240280"/>
            <a:ext cx="189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F. </a:t>
            </a:r>
            <a:r>
              <a:rPr lang="en-US" sz="1400" b="1" dirty="0" smtClean="0">
                <a:solidFill>
                  <a:schemeClr val="bg1"/>
                </a:solidFill>
              </a:rPr>
              <a:t>15mW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" y="336194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68" y="336259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50" y="424033"/>
            <a:ext cx="2946424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47040"/>
            <a:ext cx="2286000" cy="2286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89" y="448548"/>
            <a:ext cx="22860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2115312" y="2534920"/>
            <a:ext cx="5212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42160" y="22677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 µm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280" y="468868"/>
            <a:ext cx="182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sz="1400" b="1" dirty="0" smtClean="0">
                <a:solidFill>
                  <a:schemeClr val="bg1"/>
                </a:solidFill>
              </a:rPr>
              <a:t>0.5mW, Intensity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3218" y="470376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B. </a:t>
            </a:r>
            <a:r>
              <a:rPr lang="en-US" sz="1400" b="1" dirty="0" smtClean="0">
                <a:solidFill>
                  <a:schemeClr val="bg1"/>
                </a:solidFill>
              </a:rPr>
              <a:t>0.5mW,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362960"/>
            <a:ext cx="182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C. </a:t>
            </a:r>
            <a:r>
              <a:rPr lang="en-US" sz="1400" b="1" dirty="0" smtClean="0">
                <a:solidFill>
                  <a:schemeClr val="bg1"/>
                </a:solidFill>
              </a:rPr>
              <a:t>15mW, Intensity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2269" y="3357880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n-US" sz="1400" b="1" dirty="0" smtClean="0">
                <a:solidFill>
                  <a:schemeClr val="bg1"/>
                </a:solidFill>
              </a:rPr>
              <a:t>15mW,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7056" y="2491593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</a:t>
            </a:r>
            <a:r>
              <a:rPr lang="en-US" sz="1400" b="1" dirty="0" smtClean="0"/>
              <a:t>Phasor plot</a:t>
            </a:r>
            <a:endParaRPr lang="en-US" sz="1400" b="1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2009005" y="2900545"/>
            <a:ext cx="458978" cy="2931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7131" y="2734548"/>
            <a:ext cx="304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  <a:r>
              <a:rPr lang="en-US" dirty="0"/>
              <a:t>illumination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>15 </a:t>
            </a:r>
            <a:r>
              <a:rPr lang="en-US" dirty="0" err="1" smtClean="0"/>
              <a:t>mW</a:t>
            </a:r>
            <a:r>
              <a:rPr lang="en-US" dirty="0" smtClean="0"/>
              <a:t> laser at the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60" y="46234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46634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8" y="336194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8" y="336194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3433" b="2739"/>
          <a:stretch/>
        </p:blipFill>
        <p:spPr bwMode="auto">
          <a:xfrm>
            <a:off x="5105400" y="434913"/>
            <a:ext cx="2461742" cy="25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48866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7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46096" y="2485725"/>
            <a:ext cx="8595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3632" y="221644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 µm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587" y="468868"/>
            <a:ext cx="182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A. </a:t>
            </a:r>
            <a:r>
              <a:rPr lang="en-US" sz="1400" b="1" dirty="0" smtClean="0">
                <a:solidFill>
                  <a:schemeClr val="bg1"/>
                </a:solidFill>
              </a:rPr>
              <a:t>0.5mW, Intensity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7525" y="470376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B. </a:t>
            </a:r>
            <a:r>
              <a:rPr lang="en-US" sz="1400" b="1" dirty="0" smtClean="0">
                <a:solidFill>
                  <a:schemeClr val="bg1"/>
                </a:solidFill>
              </a:rPr>
              <a:t>0.5mW,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907" y="3362960"/>
            <a:ext cx="182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C. </a:t>
            </a:r>
            <a:r>
              <a:rPr lang="en-US" sz="1400" b="1" dirty="0" smtClean="0">
                <a:solidFill>
                  <a:schemeClr val="bg1"/>
                </a:solidFill>
              </a:rPr>
              <a:t>0.5mW, Intensity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6576" y="3357880"/>
            <a:ext cx="21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D. </a:t>
            </a:r>
            <a:r>
              <a:rPr lang="en-US" sz="1400" b="1" dirty="0" smtClean="0">
                <a:solidFill>
                  <a:schemeClr val="bg1"/>
                </a:solidFill>
              </a:rPr>
              <a:t>0.5mW, color-coded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1923312" y="2900545"/>
            <a:ext cx="458978" cy="2931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51438" y="2734548"/>
            <a:ext cx="304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  <a:r>
              <a:rPr lang="en-US" dirty="0"/>
              <a:t>illumination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>60 </a:t>
            </a:r>
            <a:r>
              <a:rPr lang="en-US" dirty="0" err="1" smtClean="0"/>
              <a:t>mW</a:t>
            </a:r>
            <a:r>
              <a:rPr lang="en-US" dirty="0" smtClean="0"/>
              <a:t> laser at the center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657683" y="3688080"/>
            <a:ext cx="1" cy="16459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9187" y="4505425"/>
            <a:ext cx="1645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10332" y="4873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 </a:t>
            </a:r>
            <a:r>
              <a:rPr lang="en-US" sz="1400" b="1" dirty="0" smtClean="0"/>
              <a:t>Phasor plot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1656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162204</TotalTime>
  <Words>236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figures</dc:title>
  <dc:creator>Enrico Gratton</dc:creator>
  <cp:lastModifiedBy>tscott1</cp:lastModifiedBy>
  <cp:revision>222</cp:revision>
  <dcterms:created xsi:type="dcterms:W3CDTF">2012-11-14T17:54:30Z</dcterms:created>
  <dcterms:modified xsi:type="dcterms:W3CDTF">2015-08-06T16:29:36Z</dcterms:modified>
</cp:coreProperties>
</file>