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
  </p:notesMasterIdLst>
  <p:sldIdLst>
    <p:sldId id="256" r:id="rId2"/>
  </p:sldIdLst>
  <p:sldSz cx="51206400" cy="3291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592" userDrawn="1">
          <p15:clr>
            <a:srgbClr val="A4A3A4"/>
          </p15:clr>
        </p15:guide>
        <p15:guide id="2" pos="40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E2CB"/>
    <a:srgbClr val="F9F1E7"/>
    <a:srgbClr val="DCAA00"/>
    <a:srgbClr val="0849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5854"/>
    <p:restoredTop sz="95909"/>
  </p:normalViewPr>
  <p:slideViewPr>
    <p:cSldViewPr snapToGrid="0" snapToObjects="1" showGuides="1">
      <p:cViewPr varScale="1">
        <p:scale>
          <a:sx n="22" d="100"/>
          <a:sy n="22" d="100"/>
        </p:scale>
        <p:origin x="2280" y="384"/>
      </p:cViewPr>
      <p:guideLst>
        <p:guide orient="horz" pos="20592"/>
        <p:guide pos="408"/>
      </p:guideLst>
    </p:cSldViewPr>
  </p:slideViewPr>
  <p:notesTextViewPr>
    <p:cViewPr>
      <p:scale>
        <a:sx n="85" d="100"/>
        <a:sy n="85"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4FFA27-859C-024E-86AD-7734B3D1927B}" type="datetimeFigureOut">
              <a:rPr lang="en-US" smtClean="0"/>
              <a:t>2/28/24</a:t>
            </a:fld>
            <a:endParaRPr lang="en-US"/>
          </a:p>
        </p:txBody>
      </p:sp>
      <p:sp>
        <p:nvSpPr>
          <p:cNvPr id="4" name="Slide Image Placeholder 3"/>
          <p:cNvSpPr>
            <a:spLocks noGrp="1" noRot="1" noChangeAspect="1"/>
          </p:cNvSpPr>
          <p:nvPr>
            <p:ph type="sldImg" idx="2"/>
          </p:nvPr>
        </p:nvSpPr>
        <p:spPr>
          <a:xfrm>
            <a:off x="1028700" y="1143000"/>
            <a:ext cx="48006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B4F9A0-2086-1246-8DAB-4D15B0F1C1B3}" type="slidenum">
              <a:rPr lang="en-US" smtClean="0"/>
              <a:t>‹#›</a:t>
            </a:fld>
            <a:endParaRPr lang="en-US"/>
          </a:p>
        </p:txBody>
      </p:sp>
    </p:spTree>
    <p:extLst>
      <p:ext uri="{BB962C8B-B14F-4D97-AF65-F5344CB8AC3E}">
        <p14:creationId xmlns:p14="http://schemas.microsoft.com/office/powerpoint/2010/main" val="306961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1143000"/>
            <a:ext cx="48006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B4F9A0-2086-1246-8DAB-4D15B0F1C1B3}" type="slidenum">
              <a:rPr lang="en-US" smtClean="0"/>
              <a:t>1</a:t>
            </a:fld>
            <a:endParaRPr lang="en-US"/>
          </a:p>
        </p:txBody>
      </p:sp>
    </p:spTree>
    <p:extLst>
      <p:ext uri="{BB962C8B-B14F-4D97-AF65-F5344CB8AC3E}">
        <p14:creationId xmlns:p14="http://schemas.microsoft.com/office/powerpoint/2010/main" val="4183335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00800" y="5387343"/>
            <a:ext cx="38404800" cy="11460480"/>
          </a:xfrm>
        </p:spPr>
        <p:txBody>
          <a:bodyPr anchor="b"/>
          <a:lstStyle>
            <a:lvl1pPr algn="ctr">
              <a:defRPr sz="25203"/>
            </a:lvl1pPr>
          </a:lstStyle>
          <a:p>
            <a:r>
              <a:rPr lang="en-US"/>
              <a:t>Click to edit Master title style</a:t>
            </a:r>
            <a:endParaRPr lang="en-US" dirty="0"/>
          </a:p>
        </p:txBody>
      </p:sp>
      <p:sp>
        <p:nvSpPr>
          <p:cNvPr id="3" name="Subtitle 2"/>
          <p:cNvSpPr>
            <a:spLocks noGrp="1"/>
          </p:cNvSpPr>
          <p:nvPr>
            <p:ph type="subTitle" idx="1"/>
          </p:nvPr>
        </p:nvSpPr>
        <p:spPr>
          <a:xfrm>
            <a:off x="6400800" y="17289784"/>
            <a:ext cx="38404800" cy="7947657"/>
          </a:xfrm>
        </p:spPr>
        <p:txBody>
          <a:bodyPr/>
          <a:lstStyle>
            <a:lvl1pPr marL="0" indent="0" algn="ctr">
              <a:buNone/>
              <a:defRPr sz="10080"/>
            </a:lvl1pPr>
            <a:lvl2pPr marL="1920456" indent="0" algn="ctr">
              <a:buNone/>
              <a:defRPr sz="8400"/>
            </a:lvl2pPr>
            <a:lvl3pPr marL="3840912" indent="0" algn="ctr">
              <a:buNone/>
              <a:defRPr sz="7560"/>
            </a:lvl3pPr>
            <a:lvl4pPr marL="5761368" indent="0" algn="ctr">
              <a:buNone/>
              <a:defRPr sz="6720"/>
            </a:lvl4pPr>
            <a:lvl5pPr marL="7681824" indent="0" algn="ctr">
              <a:buNone/>
              <a:defRPr sz="6720"/>
            </a:lvl5pPr>
            <a:lvl6pPr marL="9602280" indent="0" algn="ctr">
              <a:buNone/>
              <a:defRPr sz="6720"/>
            </a:lvl6pPr>
            <a:lvl7pPr marL="11522736" indent="0" algn="ctr">
              <a:buNone/>
              <a:defRPr sz="6720"/>
            </a:lvl7pPr>
            <a:lvl8pPr marL="13443192" indent="0" algn="ctr">
              <a:buNone/>
              <a:defRPr sz="6720"/>
            </a:lvl8pPr>
            <a:lvl9pPr marL="15363648" indent="0" algn="ctr">
              <a:buNone/>
              <a:defRPr sz="67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1D2FA78-C5D4-6E42-BA52-A49279E523FA}" type="datetimeFigureOut">
              <a:rPr lang="en-US" smtClean="0"/>
              <a:t>2/28/24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8C80B3-DBB9-7341-AC08-C747DD62F400}" type="slidenum">
              <a:rPr lang="en-US" smtClean="0"/>
              <a:t>‹#›</a:t>
            </a:fld>
            <a:endParaRPr lang="en-US"/>
          </a:p>
        </p:txBody>
      </p:sp>
    </p:spTree>
    <p:extLst>
      <p:ext uri="{BB962C8B-B14F-4D97-AF65-F5344CB8AC3E}">
        <p14:creationId xmlns:p14="http://schemas.microsoft.com/office/powerpoint/2010/main" val="329374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D2FA78-C5D4-6E42-BA52-A49279E523FA}" type="datetimeFigureOut">
              <a:rPr lang="en-US" smtClean="0"/>
              <a:t>2/28/24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8C80B3-DBB9-7341-AC08-C747DD62F400}" type="slidenum">
              <a:rPr lang="en-US" smtClean="0"/>
              <a:t>‹#›</a:t>
            </a:fld>
            <a:endParaRPr lang="en-US"/>
          </a:p>
        </p:txBody>
      </p:sp>
    </p:spTree>
    <p:extLst>
      <p:ext uri="{BB962C8B-B14F-4D97-AF65-F5344CB8AC3E}">
        <p14:creationId xmlns:p14="http://schemas.microsoft.com/office/powerpoint/2010/main" val="3508460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644580" y="1752601"/>
            <a:ext cx="11041380" cy="2789682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520440" y="1752601"/>
            <a:ext cx="32484060" cy="278968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D2FA78-C5D4-6E42-BA52-A49279E523FA}" type="datetimeFigureOut">
              <a:rPr lang="en-US" smtClean="0"/>
              <a:t>2/28/24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8C80B3-DBB9-7341-AC08-C747DD62F400}" type="slidenum">
              <a:rPr lang="en-US" smtClean="0"/>
              <a:t>‹#›</a:t>
            </a:fld>
            <a:endParaRPr lang="en-US"/>
          </a:p>
        </p:txBody>
      </p:sp>
    </p:spTree>
    <p:extLst>
      <p:ext uri="{BB962C8B-B14F-4D97-AF65-F5344CB8AC3E}">
        <p14:creationId xmlns:p14="http://schemas.microsoft.com/office/powerpoint/2010/main" val="2072280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D2FA78-C5D4-6E42-BA52-A49279E523FA}" type="datetimeFigureOut">
              <a:rPr lang="en-US" smtClean="0"/>
              <a:t>2/28/24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8C80B3-DBB9-7341-AC08-C747DD62F400}" type="slidenum">
              <a:rPr lang="en-US" smtClean="0"/>
              <a:t>‹#›</a:t>
            </a:fld>
            <a:endParaRPr lang="en-US"/>
          </a:p>
        </p:txBody>
      </p:sp>
    </p:spTree>
    <p:extLst>
      <p:ext uri="{BB962C8B-B14F-4D97-AF65-F5344CB8AC3E}">
        <p14:creationId xmlns:p14="http://schemas.microsoft.com/office/powerpoint/2010/main" val="1490072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93770" y="8206752"/>
            <a:ext cx="44165520" cy="13693137"/>
          </a:xfrm>
        </p:spPr>
        <p:txBody>
          <a:bodyPr anchor="b"/>
          <a:lstStyle>
            <a:lvl1pPr>
              <a:defRPr sz="25203"/>
            </a:lvl1pPr>
          </a:lstStyle>
          <a:p>
            <a:r>
              <a:rPr lang="en-US"/>
              <a:t>Click to edit Master title style</a:t>
            </a:r>
            <a:endParaRPr lang="en-US" dirty="0"/>
          </a:p>
        </p:txBody>
      </p:sp>
      <p:sp>
        <p:nvSpPr>
          <p:cNvPr id="3" name="Text Placeholder 2"/>
          <p:cNvSpPr>
            <a:spLocks noGrp="1"/>
          </p:cNvSpPr>
          <p:nvPr>
            <p:ph type="body" idx="1"/>
          </p:nvPr>
        </p:nvSpPr>
        <p:spPr>
          <a:xfrm>
            <a:off x="3493770" y="22029432"/>
            <a:ext cx="44165520" cy="7200897"/>
          </a:xfrm>
        </p:spPr>
        <p:txBody>
          <a:bodyPr/>
          <a:lstStyle>
            <a:lvl1pPr marL="0" indent="0">
              <a:buNone/>
              <a:defRPr sz="10080">
                <a:solidFill>
                  <a:schemeClr val="tx1">
                    <a:tint val="75000"/>
                  </a:schemeClr>
                </a:solidFill>
              </a:defRPr>
            </a:lvl1pPr>
            <a:lvl2pPr marL="1920456" indent="0">
              <a:buNone/>
              <a:defRPr sz="8400">
                <a:solidFill>
                  <a:schemeClr val="tx1">
                    <a:tint val="75000"/>
                  </a:schemeClr>
                </a:solidFill>
              </a:defRPr>
            </a:lvl2pPr>
            <a:lvl3pPr marL="3840912" indent="0">
              <a:buNone/>
              <a:defRPr sz="7560">
                <a:solidFill>
                  <a:schemeClr val="tx1">
                    <a:tint val="75000"/>
                  </a:schemeClr>
                </a:solidFill>
              </a:defRPr>
            </a:lvl3pPr>
            <a:lvl4pPr marL="5761368" indent="0">
              <a:buNone/>
              <a:defRPr sz="6720">
                <a:solidFill>
                  <a:schemeClr val="tx1">
                    <a:tint val="75000"/>
                  </a:schemeClr>
                </a:solidFill>
              </a:defRPr>
            </a:lvl4pPr>
            <a:lvl5pPr marL="7681824" indent="0">
              <a:buNone/>
              <a:defRPr sz="6720">
                <a:solidFill>
                  <a:schemeClr val="tx1">
                    <a:tint val="75000"/>
                  </a:schemeClr>
                </a:solidFill>
              </a:defRPr>
            </a:lvl5pPr>
            <a:lvl6pPr marL="9602280" indent="0">
              <a:buNone/>
              <a:defRPr sz="6720">
                <a:solidFill>
                  <a:schemeClr val="tx1">
                    <a:tint val="75000"/>
                  </a:schemeClr>
                </a:solidFill>
              </a:defRPr>
            </a:lvl6pPr>
            <a:lvl7pPr marL="11522736" indent="0">
              <a:buNone/>
              <a:defRPr sz="6720">
                <a:solidFill>
                  <a:schemeClr val="tx1">
                    <a:tint val="75000"/>
                  </a:schemeClr>
                </a:solidFill>
              </a:defRPr>
            </a:lvl7pPr>
            <a:lvl8pPr marL="13443192" indent="0">
              <a:buNone/>
              <a:defRPr sz="6720">
                <a:solidFill>
                  <a:schemeClr val="tx1">
                    <a:tint val="75000"/>
                  </a:schemeClr>
                </a:solidFill>
              </a:defRPr>
            </a:lvl8pPr>
            <a:lvl9pPr marL="15363648" indent="0">
              <a:buNone/>
              <a:defRPr sz="67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D2FA78-C5D4-6E42-BA52-A49279E523FA}" type="datetimeFigureOut">
              <a:rPr lang="en-US" smtClean="0"/>
              <a:t>2/28/24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8C80B3-DBB9-7341-AC08-C747DD62F400}" type="slidenum">
              <a:rPr lang="en-US" smtClean="0"/>
              <a:t>‹#›</a:t>
            </a:fld>
            <a:endParaRPr lang="en-US"/>
          </a:p>
        </p:txBody>
      </p:sp>
    </p:spTree>
    <p:extLst>
      <p:ext uri="{BB962C8B-B14F-4D97-AF65-F5344CB8AC3E}">
        <p14:creationId xmlns:p14="http://schemas.microsoft.com/office/powerpoint/2010/main" val="3994483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520440" y="8763001"/>
            <a:ext cx="21762720" cy="208864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5923240" y="8763001"/>
            <a:ext cx="21762720" cy="208864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1D2FA78-C5D4-6E42-BA52-A49279E523FA}" type="datetimeFigureOut">
              <a:rPr lang="en-US" smtClean="0"/>
              <a:t>2/28/24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8C80B3-DBB9-7341-AC08-C747DD62F400}" type="slidenum">
              <a:rPr lang="en-US" smtClean="0"/>
              <a:t>‹#›</a:t>
            </a:fld>
            <a:endParaRPr lang="en-US"/>
          </a:p>
        </p:txBody>
      </p:sp>
    </p:spTree>
    <p:extLst>
      <p:ext uri="{BB962C8B-B14F-4D97-AF65-F5344CB8AC3E}">
        <p14:creationId xmlns:p14="http://schemas.microsoft.com/office/powerpoint/2010/main" val="1252205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527110" y="1752609"/>
            <a:ext cx="44165520" cy="63627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3527112" y="8069584"/>
            <a:ext cx="21662705" cy="3954777"/>
          </a:xfrm>
        </p:spPr>
        <p:txBody>
          <a:bodyPr anchor="b"/>
          <a:lstStyle>
            <a:lvl1pPr marL="0" indent="0">
              <a:buNone/>
              <a:defRPr sz="10080" b="1"/>
            </a:lvl1pPr>
            <a:lvl2pPr marL="1920456" indent="0">
              <a:buNone/>
              <a:defRPr sz="8400" b="1"/>
            </a:lvl2pPr>
            <a:lvl3pPr marL="3840912" indent="0">
              <a:buNone/>
              <a:defRPr sz="7560" b="1"/>
            </a:lvl3pPr>
            <a:lvl4pPr marL="5761368" indent="0">
              <a:buNone/>
              <a:defRPr sz="6720" b="1"/>
            </a:lvl4pPr>
            <a:lvl5pPr marL="7681824" indent="0">
              <a:buNone/>
              <a:defRPr sz="6720" b="1"/>
            </a:lvl5pPr>
            <a:lvl6pPr marL="9602280" indent="0">
              <a:buNone/>
              <a:defRPr sz="6720" b="1"/>
            </a:lvl6pPr>
            <a:lvl7pPr marL="11522736" indent="0">
              <a:buNone/>
              <a:defRPr sz="6720" b="1"/>
            </a:lvl7pPr>
            <a:lvl8pPr marL="13443192" indent="0">
              <a:buNone/>
              <a:defRPr sz="6720" b="1"/>
            </a:lvl8pPr>
            <a:lvl9pPr marL="15363648" indent="0">
              <a:buNone/>
              <a:defRPr sz="6720" b="1"/>
            </a:lvl9pPr>
          </a:lstStyle>
          <a:p>
            <a:pPr lvl="0"/>
            <a:r>
              <a:rPr lang="en-US"/>
              <a:t>Click to edit Master text styles</a:t>
            </a:r>
          </a:p>
        </p:txBody>
      </p:sp>
      <p:sp>
        <p:nvSpPr>
          <p:cNvPr id="4" name="Content Placeholder 3"/>
          <p:cNvSpPr>
            <a:spLocks noGrp="1"/>
          </p:cNvSpPr>
          <p:nvPr>
            <p:ph sz="half" idx="2"/>
          </p:nvPr>
        </p:nvSpPr>
        <p:spPr>
          <a:xfrm>
            <a:off x="3527112" y="12024361"/>
            <a:ext cx="21662705" cy="176860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5923240" y="8069584"/>
            <a:ext cx="21769390" cy="3954777"/>
          </a:xfrm>
        </p:spPr>
        <p:txBody>
          <a:bodyPr anchor="b"/>
          <a:lstStyle>
            <a:lvl1pPr marL="0" indent="0">
              <a:buNone/>
              <a:defRPr sz="10080" b="1"/>
            </a:lvl1pPr>
            <a:lvl2pPr marL="1920456" indent="0">
              <a:buNone/>
              <a:defRPr sz="8400" b="1"/>
            </a:lvl2pPr>
            <a:lvl3pPr marL="3840912" indent="0">
              <a:buNone/>
              <a:defRPr sz="7560" b="1"/>
            </a:lvl3pPr>
            <a:lvl4pPr marL="5761368" indent="0">
              <a:buNone/>
              <a:defRPr sz="6720" b="1"/>
            </a:lvl4pPr>
            <a:lvl5pPr marL="7681824" indent="0">
              <a:buNone/>
              <a:defRPr sz="6720" b="1"/>
            </a:lvl5pPr>
            <a:lvl6pPr marL="9602280" indent="0">
              <a:buNone/>
              <a:defRPr sz="6720" b="1"/>
            </a:lvl6pPr>
            <a:lvl7pPr marL="11522736" indent="0">
              <a:buNone/>
              <a:defRPr sz="6720" b="1"/>
            </a:lvl7pPr>
            <a:lvl8pPr marL="13443192" indent="0">
              <a:buNone/>
              <a:defRPr sz="6720" b="1"/>
            </a:lvl8pPr>
            <a:lvl9pPr marL="15363648" indent="0">
              <a:buNone/>
              <a:defRPr sz="6720" b="1"/>
            </a:lvl9pPr>
          </a:lstStyle>
          <a:p>
            <a:pPr lvl="0"/>
            <a:r>
              <a:rPr lang="en-US"/>
              <a:t>Click to edit Master text styles</a:t>
            </a:r>
          </a:p>
        </p:txBody>
      </p:sp>
      <p:sp>
        <p:nvSpPr>
          <p:cNvPr id="6" name="Content Placeholder 5"/>
          <p:cNvSpPr>
            <a:spLocks noGrp="1"/>
          </p:cNvSpPr>
          <p:nvPr>
            <p:ph sz="quarter" idx="4"/>
          </p:nvPr>
        </p:nvSpPr>
        <p:spPr>
          <a:xfrm>
            <a:off x="25923240" y="12024361"/>
            <a:ext cx="21769390" cy="176860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1D2FA78-C5D4-6E42-BA52-A49279E523FA}" type="datetimeFigureOut">
              <a:rPr lang="en-US" smtClean="0"/>
              <a:t>2/28/24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8C80B3-DBB9-7341-AC08-C747DD62F400}" type="slidenum">
              <a:rPr lang="en-US" smtClean="0"/>
              <a:t>‹#›</a:t>
            </a:fld>
            <a:endParaRPr lang="en-US"/>
          </a:p>
        </p:txBody>
      </p:sp>
    </p:spTree>
    <p:extLst>
      <p:ext uri="{BB962C8B-B14F-4D97-AF65-F5344CB8AC3E}">
        <p14:creationId xmlns:p14="http://schemas.microsoft.com/office/powerpoint/2010/main" val="935057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1D2FA78-C5D4-6E42-BA52-A49279E523FA}" type="datetimeFigureOut">
              <a:rPr lang="en-US" smtClean="0"/>
              <a:t>2/28/24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8C80B3-DBB9-7341-AC08-C747DD62F400}" type="slidenum">
              <a:rPr lang="en-US" smtClean="0"/>
              <a:t>‹#›</a:t>
            </a:fld>
            <a:endParaRPr lang="en-US"/>
          </a:p>
        </p:txBody>
      </p:sp>
    </p:spTree>
    <p:extLst>
      <p:ext uri="{BB962C8B-B14F-4D97-AF65-F5344CB8AC3E}">
        <p14:creationId xmlns:p14="http://schemas.microsoft.com/office/powerpoint/2010/main" val="3155915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D2FA78-C5D4-6E42-BA52-A49279E523FA}" type="datetimeFigureOut">
              <a:rPr lang="en-US" smtClean="0"/>
              <a:t>2/28/24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8C80B3-DBB9-7341-AC08-C747DD62F400}" type="slidenum">
              <a:rPr lang="en-US" smtClean="0"/>
              <a:t>‹#›</a:t>
            </a:fld>
            <a:endParaRPr lang="en-US"/>
          </a:p>
        </p:txBody>
      </p:sp>
    </p:spTree>
    <p:extLst>
      <p:ext uri="{BB962C8B-B14F-4D97-AF65-F5344CB8AC3E}">
        <p14:creationId xmlns:p14="http://schemas.microsoft.com/office/powerpoint/2010/main" val="3282837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7123" y="2194560"/>
            <a:ext cx="16515395" cy="7680960"/>
          </a:xfrm>
        </p:spPr>
        <p:txBody>
          <a:bodyPr anchor="b"/>
          <a:lstStyle>
            <a:lvl1pPr>
              <a:defRPr sz="13443"/>
            </a:lvl1pPr>
          </a:lstStyle>
          <a:p>
            <a:r>
              <a:rPr lang="en-US"/>
              <a:t>Click to edit Master title style</a:t>
            </a:r>
            <a:endParaRPr lang="en-US" dirty="0"/>
          </a:p>
        </p:txBody>
      </p:sp>
      <p:sp>
        <p:nvSpPr>
          <p:cNvPr id="3" name="Content Placeholder 2"/>
          <p:cNvSpPr>
            <a:spLocks noGrp="1"/>
          </p:cNvSpPr>
          <p:nvPr>
            <p:ph idx="1"/>
          </p:nvPr>
        </p:nvSpPr>
        <p:spPr>
          <a:xfrm>
            <a:off x="21769390" y="4739645"/>
            <a:ext cx="25923240" cy="23393400"/>
          </a:xfrm>
        </p:spPr>
        <p:txBody>
          <a:bodyPr/>
          <a:lstStyle>
            <a:lvl1pPr>
              <a:defRPr sz="13443"/>
            </a:lvl1pPr>
            <a:lvl2pPr>
              <a:defRPr sz="11763"/>
            </a:lvl2pPr>
            <a:lvl3pPr>
              <a:defRPr sz="10080"/>
            </a:lvl3pPr>
            <a:lvl4pPr>
              <a:defRPr sz="8400"/>
            </a:lvl4pPr>
            <a:lvl5pPr>
              <a:defRPr sz="8400"/>
            </a:lvl5pPr>
            <a:lvl6pPr>
              <a:defRPr sz="8400"/>
            </a:lvl6pPr>
            <a:lvl7pPr>
              <a:defRPr sz="8400"/>
            </a:lvl7pPr>
            <a:lvl8pPr>
              <a:defRPr sz="8400"/>
            </a:lvl8pPr>
            <a:lvl9pPr>
              <a:defRPr sz="8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527123" y="9875521"/>
            <a:ext cx="16515395" cy="18295623"/>
          </a:xfrm>
        </p:spPr>
        <p:txBody>
          <a:bodyPr/>
          <a:lstStyle>
            <a:lvl1pPr marL="0" indent="0">
              <a:buNone/>
              <a:defRPr sz="6720"/>
            </a:lvl1pPr>
            <a:lvl2pPr marL="1920456" indent="0">
              <a:buNone/>
              <a:defRPr sz="5880"/>
            </a:lvl2pPr>
            <a:lvl3pPr marL="3840912" indent="0">
              <a:buNone/>
              <a:defRPr sz="5040"/>
            </a:lvl3pPr>
            <a:lvl4pPr marL="5761368" indent="0">
              <a:buNone/>
              <a:defRPr sz="4200"/>
            </a:lvl4pPr>
            <a:lvl5pPr marL="7681824" indent="0">
              <a:buNone/>
              <a:defRPr sz="4200"/>
            </a:lvl5pPr>
            <a:lvl6pPr marL="9602280" indent="0">
              <a:buNone/>
              <a:defRPr sz="4200"/>
            </a:lvl6pPr>
            <a:lvl7pPr marL="11522736" indent="0">
              <a:buNone/>
              <a:defRPr sz="4200"/>
            </a:lvl7pPr>
            <a:lvl8pPr marL="13443192" indent="0">
              <a:buNone/>
              <a:defRPr sz="4200"/>
            </a:lvl8pPr>
            <a:lvl9pPr marL="15363648" indent="0">
              <a:buNone/>
              <a:defRPr sz="4200"/>
            </a:lvl9pPr>
          </a:lstStyle>
          <a:p>
            <a:pPr lvl="0"/>
            <a:r>
              <a:rPr lang="en-US"/>
              <a:t>Click to edit Master text styles</a:t>
            </a:r>
          </a:p>
        </p:txBody>
      </p:sp>
      <p:sp>
        <p:nvSpPr>
          <p:cNvPr id="5" name="Date Placeholder 4"/>
          <p:cNvSpPr>
            <a:spLocks noGrp="1"/>
          </p:cNvSpPr>
          <p:nvPr>
            <p:ph type="dt" sz="half" idx="10"/>
          </p:nvPr>
        </p:nvSpPr>
        <p:spPr/>
        <p:txBody>
          <a:bodyPr/>
          <a:lstStyle/>
          <a:p>
            <a:fld id="{21D2FA78-C5D4-6E42-BA52-A49279E523FA}" type="datetimeFigureOut">
              <a:rPr lang="en-US" smtClean="0"/>
              <a:t>2/28/24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8C80B3-DBB9-7341-AC08-C747DD62F400}" type="slidenum">
              <a:rPr lang="en-US" smtClean="0"/>
              <a:t>‹#›</a:t>
            </a:fld>
            <a:endParaRPr lang="en-US"/>
          </a:p>
        </p:txBody>
      </p:sp>
    </p:spTree>
    <p:extLst>
      <p:ext uri="{BB962C8B-B14F-4D97-AF65-F5344CB8AC3E}">
        <p14:creationId xmlns:p14="http://schemas.microsoft.com/office/powerpoint/2010/main" val="2320446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7123" y="2194560"/>
            <a:ext cx="16515395" cy="7680960"/>
          </a:xfrm>
        </p:spPr>
        <p:txBody>
          <a:bodyPr anchor="b"/>
          <a:lstStyle>
            <a:lvl1pPr>
              <a:defRPr sz="13443"/>
            </a:lvl1pPr>
          </a:lstStyle>
          <a:p>
            <a:r>
              <a:rPr lang="en-US"/>
              <a:t>Click to edit Master title style</a:t>
            </a:r>
            <a:endParaRPr lang="en-US" dirty="0"/>
          </a:p>
        </p:txBody>
      </p:sp>
      <p:sp>
        <p:nvSpPr>
          <p:cNvPr id="3" name="Picture Placeholder 2"/>
          <p:cNvSpPr>
            <a:spLocks noGrp="1" noChangeAspect="1"/>
          </p:cNvSpPr>
          <p:nvPr>
            <p:ph type="pic" idx="1"/>
          </p:nvPr>
        </p:nvSpPr>
        <p:spPr>
          <a:xfrm>
            <a:off x="21769390" y="4739645"/>
            <a:ext cx="25923240" cy="23393400"/>
          </a:xfrm>
        </p:spPr>
        <p:txBody>
          <a:bodyPr anchor="t"/>
          <a:lstStyle>
            <a:lvl1pPr marL="0" indent="0">
              <a:buNone/>
              <a:defRPr sz="13443"/>
            </a:lvl1pPr>
            <a:lvl2pPr marL="1920456" indent="0">
              <a:buNone/>
              <a:defRPr sz="11763"/>
            </a:lvl2pPr>
            <a:lvl3pPr marL="3840912" indent="0">
              <a:buNone/>
              <a:defRPr sz="10080"/>
            </a:lvl3pPr>
            <a:lvl4pPr marL="5761368" indent="0">
              <a:buNone/>
              <a:defRPr sz="8400"/>
            </a:lvl4pPr>
            <a:lvl5pPr marL="7681824" indent="0">
              <a:buNone/>
              <a:defRPr sz="8400"/>
            </a:lvl5pPr>
            <a:lvl6pPr marL="9602280" indent="0">
              <a:buNone/>
              <a:defRPr sz="8400"/>
            </a:lvl6pPr>
            <a:lvl7pPr marL="11522736" indent="0">
              <a:buNone/>
              <a:defRPr sz="8400"/>
            </a:lvl7pPr>
            <a:lvl8pPr marL="13443192" indent="0">
              <a:buNone/>
              <a:defRPr sz="8400"/>
            </a:lvl8pPr>
            <a:lvl9pPr marL="15363648" indent="0">
              <a:buNone/>
              <a:defRPr sz="8400"/>
            </a:lvl9pPr>
          </a:lstStyle>
          <a:p>
            <a:r>
              <a:rPr lang="en-US"/>
              <a:t>Click icon to add picture</a:t>
            </a:r>
            <a:endParaRPr lang="en-US" dirty="0"/>
          </a:p>
        </p:txBody>
      </p:sp>
      <p:sp>
        <p:nvSpPr>
          <p:cNvPr id="4" name="Text Placeholder 3"/>
          <p:cNvSpPr>
            <a:spLocks noGrp="1"/>
          </p:cNvSpPr>
          <p:nvPr>
            <p:ph type="body" sz="half" idx="2"/>
          </p:nvPr>
        </p:nvSpPr>
        <p:spPr>
          <a:xfrm>
            <a:off x="3527123" y="9875521"/>
            <a:ext cx="16515395" cy="18295623"/>
          </a:xfrm>
        </p:spPr>
        <p:txBody>
          <a:bodyPr/>
          <a:lstStyle>
            <a:lvl1pPr marL="0" indent="0">
              <a:buNone/>
              <a:defRPr sz="6720"/>
            </a:lvl1pPr>
            <a:lvl2pPr marL="1920456" indent="0">
              <a:buNone/>
              <a:defRPr sz="5880"/>
            </a:lvl2pPr>
            <a:lvl3pPr marL="3840912" indent="0">
              <a:buNone/>
              <a:defRPr sz="5040"/>
            </a:lvl3pPr>
            <a:lvl4pPr marL="5761368" indent="0">
              <a:buNone/>
              <a:defRPr sz="4200"/>
            </a:lvl4pPr>
            <a:lvl5pPr marL="7681824" indent="0">
              <a:buNone/>
              <a:defRPr sz="4200"/>
            </a:lvl5pPr>
            <a:lvl6pPr marL="9602280" indent="0">
              <a:buNone/>
              <a:defRPr sz="4200"/>
            </a:lvl6pPr>
            <a:lvl7pPr marL="11522736" indent="0">
              <a:buNone/>
              <a:defRPr sz="4200"/>
            </a:lvl7pPr>
            <a:lvl8pPr marL="13443192" indent="0">
              <a:buNone/>
              <a:defRPr sz="4200"/>
            </a:lvl8pPr>
            <a:lvl9pPr marL="15363648" indent="0">
              <a:buNone/>
              <a:defRPr sz="4200"/>
            </a:lvl9pPr>
          </a:lstStyle>
          <a:p>
            <a:pPr lvl="0"/>
            <a:r>
              <a:rPr lang="en-US"/>
              <a:t>Click to edit Master text styles</a:t>
            </a:r>
          </a:p>
        </p:txBody>
      </p:sp>
      <p:sp>
        <p:nvSpPr>
          <p:cNvPr id="5" name="Date Placeholder 4"/>
          <p:cNvSpPr>
            <a:spLocks noGrp="1"/>
          </p:cNvSpPr>
          <p:nvPr>
            <p:ph type="dt" sz="half" idx="10"/>
          </p:nvPr>
        </p:nvSpPr>
        <p:spPr/>
        <p:txBody>
          <a:bodyPr/>
          <a:lstStyle/>
          <a:p>
            <a:fld id="{21D2FA78-C5D4-6E42-BA52-A49279E523FA}" type="datetimeFigureOut">
              <a:rPr lang="en-US" smtClean="0"/>
              <a:t>2/28/24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8C80B3-DBB9-7341-AC08-C747DD62F400}" type="slidenum">
              <a:rPr lang="en-US" smtClean="0"/>
              <a:t>‹#›</a:t>
            </a:fld>
            <a:endParaRPr lang="en-US"/>
          </a:p>
        </p:txBody>
      </p:sp>
    </p:spTree>
    <p:extLst>
      <p:ext uri="{BB962C8B-B14F-4D97-AF65-F5344CB8AC3E}">
        <p14:creationId xmlns:p14="http://schemas.microsoft.com/office/powerpoint/2010/main" val="1847453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0440" y="1752609"/>
            <a:ext cx="44165520" cy="63627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520440" y="8763001"/>
            <a:ext cx="44165520" cy="2088642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520440" y="30510485"/>
            <a:ext cx="11521440" cy="1752600"/>
          </a:xfrm>
          <a:prstGeom prst="rect">
            <a:avLst/>
          </a:prstGeom>
        </p:spPr>
        <p:txBody>
          <a:bodyPr vert="horz" lIns="91440" tIns="45720" rIns="91440" bIns="45720" rtlCol="0" anchor="ctr"/>
          <a:lstStyle>
            <a:lvl1pPr algn="l">
              <a:defRPr sz="5040">
                <a:solidFill>
                  <a:schemeClr val="tx1">
                    <a:tint val="75000"/>
                  </a:schemeClr>
                </a:solidFill>
              </a:defRPr>
            </a:lvl1pPr>
          </a:lstStyle>
          <a:p>
            <a:fld id="{21D2FA78-C5D4-6E42-BA52-A49279E523FA}" type="datetimeFigureOut">
              <a:rPr lang="en-US" smtClean="0"/>
              <a:t>2/28/24</a:t>
            </a:fld>
            <a:endParaRPr lang="en-US"/>
          </a:p>
        </p:txBody>
      </p:sp>
      <p:sp>
        <p:nvSpPr>
          <p:cNvPr id="5" name="Footer Placeholder 4"/>
          <p:cNvSpPr>
            <a:spLocks noGrp="1"/>
          </p:cNvSpPr>
          <p:nvPr>
            <p:ph type="ftr" sz="quarter" idx="3"/>
          </p:nvPr>
        </p:nvSpPr>
        <p:spPr>
          <a:xfrm>
            <a:off x="16962120" y="30510485"/>
            <a:ext cx="17282160" cy="1752600"/>
          </a:xfrm>
          <a:prstGeom prst="rect">
            <a:avLst/>
          </a:prstGeom>
        </p:spPr>
        <p:txBody>
          <a:bodyPr vert="horz" lIns="91440" tIns="45720" rIns="91440" bIns="45720" rtlCol="0" anchor="ctr"/>
          <a:lstStyle>
            <a:lvl1pPr algn="ctr">
              <a:defRPr sz="50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6164520" y="30510485"/>
            <a:ext cx="11521440" cy="1752600"/>
          </a:xfrm>
          <a:prstGeom prst="rect">
            <a:avLst/>
          </a:prstGeom>
        </p:spPr>
        <p:txBody>
          <a:bodyPr vert="horz" lIns="91440" tIns="45720" rIns="91440" bIns="45720" rtlCol="0" anchor="ctr"/>
          <a:lstStyle>
            <a:lvl1pPr algn="r">
              <a:defRPr sz="5040">
                <a:solidFill>
                  <a:schemeClr val="tx1">
                    <a:tint val="75000"/>
                  </a:schemeClr>
                </a:solidFill>
              </a:defRPr>
            </a:lvl1pPr>
          </a:lstStyle>
          <a:p>
            <a:fld id="{3B8C80B3-DBB9-7341-AC08-C747DD62F400}" type="slidenum">
              <a:rPr lang="en-US" smtClean="0"/>
              <a:t>‹#›</a:t>
            </a:fld>
            <a:endParaRPr lang="en-US"/>
          </a:p>
        </p:txBody>
      </p:sp>
    </p:spTree>
    <p:extLst>
      <p:ext uri="{BB962C8B-B14F-4D97-AF65-F5344CB8AC3E}">
        <p14:creationId xmlns:p14="http://schemas.microsoft.com/office/powerpoint/2010/main" val="8441108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3840912" rtl="0" eaLnBrk="1" latinLnBrk="0" hangingPunct="1">
        <a:lnSpc>
          <a:spcPct val="90000"/>
        </a:lnSpc>
        <a:spcBef>
          <a:spcPct val="0"/>
        </a:spcBef>
        <a:buNone/>
        <a:defRPr sz="18483" kern="1200">
          <a:solidFill>
            <a:schemeClr val="tx1"/>
          </a:solidFill>
          <a:latin typeface="+mj-lt"/>
          <a:ea typeface="+mj-ea"/>
          <a:cs typeface="+mj-cs"/>
        </a:defRPr>
      </a:lvl1pPr>
    </p:titleStyle>
    <p:bodyStyle>
      <a:lvl1pPr marL="960229" indent="-960229" algn="l" defTabSz="3840912" rtl="0" eaLnBrk="1" latinLnBrk="0" hangingPunct="1">
        <a:lnSpc>
          <a:spcPct val="90000"/>
        </a:lnSpc>
        <a:spcBef>
          <a:spcPts val="4200"/>
        </a:spcBef>
        <a:buFont typeface="Arial" panose="020B0604020202020204" pitchFamily="34" charset="0"/>
        <a:buChar char="•"/>
        <a:defRPr sz="11763" kern="1200">
          <a:solidFill>
            <a:schemeClr val="tx1"/>
          </a:solidFill>
          <a:latin typeface="+mn-lt"/>
          <a:ea typeface="+mn-ea"/>
          <a:cs typeface="+mn-cs"/>
        </a:defRPr>
      </a:lvl1pPr>
      <a:lvl2pPr marL="2880685" indent="-960229" algn="l" defTabSz="3840912" rtl="0" eaLnBrk="1" latinLnBrk="0" hangingPunct="1">
        <a:lnSpc>
          <a:spcPct val="90000"/>
        </a:lnSpc>
        <a:spcBef>
          <a:spcPts val="2101"/>
        </a:spcBef>
        <a:buFont typeface="Arial" panose="020B0604020202020204" pitchFamily="34" charset="0"/>
        <a:buChar char="•"/>
        <a:defRPr sz="10080" kern="1200">
          <a:solidFill>
            <a:schemeClr val="tx1"/>
          </a:solidFill>
          <a:latin typeface="+mn-lt"/>
          <a:ea typeface="+mn-ea"/>
          <a:cs typeface="+mn-cs"/>
        </a:defRPr>
      </a:lvl2pPr>
      <a:lvl3pPr marL="4801141" indent="-960229" algn="l" defTabSz="3840912" rtl="0" eaLnBrk="1" latinLnBrk="0" hangingPunct="1">
        <a:lnSpc>
          <a:spcPct val="90000"/>
        </a:lnSpc>
        <a:spcBef>
          <a:spcPts val="2101"/>
        </a:spcBef>
        <a:buFont typeface="Arial" panose="020B0604020202020204" pitchFamily="34" charset="0"/>
        <a:buChar char="•"/>
        <a:defRPr sz="8400" kern="1200">
          <a:solidFill>
            <a:schemeClr val="tx1"/>
          </a:solidFill>
          <a:latin typeface="+mn-lt"/>
          <a:ea typeface="+mn-ea"/>
          <a:cs typeface="+mn-cs"/>
        </a:defRPr>
      </a:lvl3pPr>
      <a:lvl4pPr marL="6721597" indent="-960229" algn="l" defTabSz="3840912" rtl="0" eaLnBrk="1" latinLnBrk="0" hangingPunct="1">
        <a:lnSpc>
          <a:spcPct val="90000"/>
        </a:lnSpc>
        <a:spcBef>
          <a:spcPts val="2101"/>
        </a:spcBef>
        <a:buFont typeface="Arial" panose="020B0604020202020204" pitchFamily="34" charset="0"/>
        <a:buChar char="•"/>
        <a:defRPr sz="7560" kern="1200">
          <a:solidFill>
            <a:schemeClr val="tx1"/>
          </a:solidFill>
          <a:latin typeface="+mn-lt"/>
          <a:ea typeface="+mn-ea"/>
          <a:cs typeface="+mn-cs"/>
        </a:defRPr>
      </a:lvl4pPr>
      <a:lvl5pPr marL="8642053" indent="-960229" algn="l" defTabSz="3840912" rtl="0" eaLnBrk="1" latinLnBrk="0" hangingPunct="1">
        <a:lnSpc>
          <a:spcPct val="90000"/>
        </a:lnSpc>
        <a:spcBef>
          <a:spcPts val="2101"/>
        </a:spcBef>
        <a:buFont typeface="Arial" panose="020B0604020202020204" pitchFamily="34" charset="0"/>
        <a:buChar char="•"/>
        <a:defRPr sz="7560" kern="1200">
          <a:solidFill>
            <a:schemeClr val="tx1"/>
          </a:solidFill>
          <a:latin typeface="+mn-lt"/>
          <a:ea typeface="+mn-ea"/>
          <a:cs typeface="+mn-cs"/>
        </a:defRPr>
      </a:lvl5pPr>
      <a:lvl6pPr marL="10562509" indent="-960229" algn="l" defTabSz="3840912" rtl="0" eaLnBrk="1" latinLnBrk="0" hangingPunct="1">
        <a:lnSpc>
          <a:spcPct val="90000"/>
        </a:lnSpc>
        <a:spcBef>
          <a:spcPts val="2101"/>
        </a:spcBef>
        <a:buFont typeface="Arial" panose="020B0604020202020204" pitchFamily="34" charset="0"/>
        <a:buChar char="•"/>
        <a:defRPr sz="7560" kern="1200">
          <a:solidFill>
            <a:schemeClr val="tx1"/>
          </a:solidFill>
          <a:latin typeface="+mn-lt"/>
          <a:ea typeface="+mn-ea"/>
          <a:cs typeface="+mn-cs"/>
        </a:defRPr>
      </a:lvl6pPr>
      <a:lvl7pPr marL="12482965" indent="-960229" algn="l" defTabSz="3840912" rtl="0" eaLnBrk="1" latinLnBrk="0" hangingPunct="1">
        <a:lnSpc>
          <a:spcPct val="90000"/>
        </a:lnSpc>
        <a:spcBef>
          <a:spcPts val="2101"/>
        </a:spcBef>
        <a:buFont typeface="Arial" panose="020B0604020202020204" pitchFamily="34" charset="0"/>
        <a:buChar char="•"/>
        <a:defRPr sz="7560" kern="1200">
          <a:solidFill>
            <a:schemeClr val="tx1"/>
          </a:solidFill>
          <a:latin typeface="+mn-lt"/>
          <a:ea typeface="+mn-ea"/>
          <a:cs typeface="+mn-cs"/>
        </a:defRPr>
      </a:lvl7pPr>
      <a:lvl8pPr marL="14403421" indent="-960229" algn="l" defTabSz="3840912" rtl="0" eaLnBrk="1" latinLnBrk="0" hangingPunct="1">
        <a:lnSpc>
          <a:spcPct val="90000"/>
        </a:lnSpc>
        <a:spcBef>
          <a:spcPts val="2101"/>
        </a:spcBef>
        <a:buFont typeface="Arial" panose="020B0604020202020204" pitchFamily="34" charset="0"/>
        <a:buChar char="•"/>
        <a:defRPr sz="7560" kern="1200">
          <a:solidFill>
            <a:schemeClr val="tx1"/>
          </a:solidFill>
          <a:latin typeface="+mn-lt"/>
          <a:ea typeface="+mn-ea"/>
          <a:cs typeface="+mn-cs"/>
        </a:defRPr>
      </a:lvl8pPr>
      <a:lvl9pPr marL="16323877" indent="-960229" algn="l" defTabSz="3840912" rtl="0" eaLnBrk="1" latinLnBrk="0" hangingPunct="1">
        <a:lnSpc>
          <a:spcPct val="90000"/>
        </a:lnSpc>
        <a:spcBef>
          <a:spcPts val="2101"/>
        </a:spcBef>
        <a:buFont typeface="Arial" panose="020B0604020202020204" pitchFamily="34" charset="0"/>
        <a:buChar char="•"/>
        <a:defRPr sz="7560" kern="1200">
          <a:solidFill>
            <a:schemeClr val="tx1"/>
          </a:solidFill>
          <a:latin typeface="+mn-lt"/>
          <a:ea typeface="+mn-ea"/>
          <a:cs typeface="+mn-cs"/>
        </a:defRPr>
      </a:lvl9pPr>
    </p:bodyStyle>
    <p:otherStyle>
      <a:defPPr>
        <a:defRPr lang="en-US"/>
      </a:defPPr>
      <a:lvl1pPr marL="0" algn="l" defTabSz="3840912" rtl="0" eaLnBrk="1" latinLnBrk="0" hangingPunct="1">
        <a:defRPr sz="7560" kern="1200">
          <a:solidFill>
            <a:schemeClr val="tx1"/>
          </a:solidFill>
          <a:latin typeface="+mn-lt"/>
          <a:ea typeface="+mn-ea"/>
          <a:cs typeface="+mn-cs"/>
        </a:defRPr>
      </a:lvl1pPr>
      <a:lvl2pPr marL="1920456" algn="l" defTabSz="3840912" rtl="0" eaLnBrk="1" latinLnBrk="0" hangingPunct="1">
        <a:defRPr sz="7560" kern="1200">
          <a:solidFill>
            <a:schemeClr val="tx1"/>
          </a:solidFill>
          <a:latin typeface="+mn-lt"/>
          <a:ea typeface="+mn-ea"/>
          <a:cs typeface="+mn-cs"/>
        </a:defRPr>
      </a:lvl2pPr>
      <a:lvl3pPr marL="3840912" algn="l" defTabSz="3840912" rtl="0" eaLnBrk="1" latinLnBrk="0" hangingPunct="1">
        <a:defRPr sz="7560" kern="1200">
          <a:solidFill>
            <a:schemeClr val="tx1"/>
          </a:solidFill>
          <a:latin typeface="+mn-lt"/>
          <a:ea typeface="+mn-ea"/>
          <a:cs typeface="+mn-cs"/>
        </a:defRPr>
      </a:lvl3pPr>
      <a:lvl4pPr marL="5761368" algn="l" defTabSz="3840912" rtl="0" eaLnBrk="1" latinLnBrk="0" hangingPunct="1">
        <a:defRPr sz="7560" kern="1200">
          <a:solidFill>
            <a:schemeClr val="tx1"/>
          </a:solidFill>
          <a:latin typeface="+mn-lt"/>
          <a:ea typeface="+mn-ea"/>
          <a:cs typeface="+mn-cs"/>
        </a:defRPr>
      </a:lvl4pPr>
      <a:lvl5pPr marL="7681824" algn="l" defTabSz="3840912" rtl="0" eaLnBrk="1" latinLnBrk="0" hangingPunct="1">
        <a:defRPr sz="7560" kern="1200">
          <a:solidFill>
            <a:schemeClr val="tx1"/>
          </a:solidFill>
          <a:latin typeface="+mn-lt"/>
          <a:ea typeface="+mn-ea"/>
          <a:cs typeface="+mn-cs"/>
        </a:defRPr>
      </a:lvl5pPr>
      <a:lvl6pPr marL="9602280" algn="l" defTabSz="3840912" rtl="0" eaLnBrk="1" latinLnBrk="0" hangingPunct="1">
        <a:defRPr sz="7560" kern="1200">
          <a:solidFill>
            <a:schemeClr val="tx1"/>
          </a:solidFill>
          <a:latin typeface="+mn-lt"/>
          <a:ea typeface="+mn-ea"/>
          <a:cs typeface="+mn-cs"/>
        </a:defRPr>
      </a:lvl6pPr>
      <a:lvl7pPr marL="11522736" algn="l" defTabSz="3840912" rtl="0" eaLnBrk="1" latinLnBrk="0" hangingPunct="1">
        <a:defRPr sz="7560" kern="1200">
          <a:solidFill>
            <a:schemeClr val="tx1"/>
          </a:solidFill>
          <a:latin typeface="+mn-lt"/>
          <a:ea typeface="+mn-ea"/>
          <a:cs typeface="+mn-cs"/>
        </a:defRPr>
      </a:lvl7pPr>
      <a:lvl8pPr marL="13443192" algn="l" defTabSz="3840912" rtl="0" eaLnBrk="1" latinLnBrk="0" hangingPunct="1">
        <a:defRPr sz="7560" kern="1200">
          <a:solidFill>
            <a:schemeClr val="tx1"/>
          </a:solidFill>
          <a:latin typeface="+mn-lt"/>
          <a:ea typeface="+mn-ea"/>
          <a:cs typeface="+mn-cs"/>
        </a:defRPr>
      </a:lvl8pPr>
      <a:lvl9pPr marL="15363648" algn="l" defTabSz="3840912" rtl="0" eaLnBrk="1" latinLnBrk="0" hangingPunct="1">
        <a:defRPr sz="7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1.jpg"/><Relationship Id="rId18" Type="http://schemas.openxmlformats.org/officeDocument/2006/relationships/image" Target="../media/image16.tiff"/><Relationship Id="rId26" Type="http://schemas.openxmlformats.org/officeDocument/2006/relationships/image" Target="../media/image24.tiff"/><Relationship Id="rId39" Type="http://schemas.openxmlformats.org/officeDocument/2006/relationships/image" Target="../media/image37.png"/><Relationship Id="rId21" Type="http://schemas.openxmlformats.org/officeDocument/2006/relationships/image" Target="../media/image19.png"/><Relationship Id="rId34" Type="http://schemas.openxmlformats.org/officeDocument/2006/relationships/image" Target="../media/image32.tiff"/><Relationship Id="rId7" Type="http://schemas.openxmlformats.org/officeDocument/2006/relationships/image" Target="../media/image5.jpg"/><Relationship Id="rId12" Type="http://schemas.openxmlformats.org/officeDocument/2006/relationships/image" Target="../media/image10.jpg"/><Relationship Id="rId17" Type="http://schemas.openxmlformats.org/officeDocument/2006/relationships/image" Target="../media/image15.tiff"/><Relationship Id="rId25" Type="http://schemas.openxmlformats.org/officeDocument/2006/relationships/image" Target="../media/image23.tiff"/><Relationship Id="rId33" Type="http://schemas.openxmlformats.org/officeDocument/2006/relationships/image" Target="../media/image31.tiff"/><Relationship Id="rId38" Type="http://schemas.openxmlformats.org/officeDocument/2006/relationships/image" Target="../media/image36.tif"/><Relationship Id="rId2" Type="http://schemas.openxmlformats.org/officeDocument/2006/relationships/notesSlide" Target="../notesSlides/notesSlide1.xml"/><Relationship Id="rId16" Type="http://schemas.openxmlformats.org/officeDocument/2006/relationships/image" Target="../media/image14.tiff"/><Relationship Id="rId20" Type="http://schemas.openxmlformats.org/officeDocument/2006/relationships/image" Target="../media/image18.tiff"/><Relationship Id="rId29" Type="http://schemas.openxmlformats.org/officeDocument/2006/relationships/image" Target="../media/image27.tiff"/><Relationship Id="rId1" Type="http://schemas.openxmlformats.org/officeDocument/2006/relationships/slideLayout" Target="../slideLayouts/slideLayout7.xml"/><Relationship Id="rId6" Type="http://schemas.openxmlformats.org/officeDocument/2006/relationships/image" Target="../media/image4.jpg"/><Relationship Id="rId11" Type="http://schemas.openxmlformats.org/officeDocument/2006/relationships/image" Target="../media/image9.jpg"/><Relationship Id="rId24" Type="http://schemas.openxmlformats.org/officeDocument/2006/relationships/image" Target="../media/image22.tiff"/><Relationship Id="rId32" Type="http://schemas.openxmlformats.org/officeDocument/2006/relationships/image" Target="../media/image30.tiff"/><Relationship Id="rId37" Type="http://schemas.openxmlformats.org/officeDocument/2006/relationships/image" Target="../media/image35.tif"/><Relationship Id="rId40" Type="http://schemas.openxmlformats.org/officeDocument/2006/relationships/image" Target="../media/image38.png"/><Relationship Id="rId5" Type="http://schemas.openxmlformats.org/officeDocument/2006/relationships/image" Target="../media/image3.jpg"/><Relationship Id="rId15" Type="http://schemas.openxmlformats.org/officeDocument/2006/relationships/image" Target="../media/image13.tiff"/><Relationship Id="rId23" Type="http://schemas.openxmlformats.org/officeDocument/2006/relationships/image" Target="../media/image21.tiff"/><Relationship Id="rId28" Type="http://schemas.openxmlformats.org/officeDocument/2006/relationships/image" Target="../media/image26.tiff"/><Relationship Id="rId36" Type="http://schemas.openxmlformats.org/officeDocument/2006/relationships/image" Target="../media/image34.tif"/><Relationship Id="rId10" Type="http://schemas.openxmlformats.org/officeDocument/2006/relationships/image" Target="../media/image8.jpg"/><Relationship Id="rId19" Type="http://schemas.openxmlformats.org/officeDocument/2006/relationships/image" Target="../media/image17.tiff"/><Relationship Id="rId31" Type="http://schemas.openxmlformats.org/officeDocument/2006/relationships/image" Target="../media/image29.tif"/><Relationship Id="rId4" Type="http://schemas.openxmlformats.org/officeDocument/2006/relationships/image" Target="../media/image2.tiff"/><Relationship Id="rId9" Type="http://schemas.openxmlformats.org/officeDocument/2006/relationships/image" Target="../media/image7.jpg"/><Relationship Id="rId14" Type="http://schemas.openxmlformats.org/officeDocument/2006/relationships/image" Target="../media/image12.jpg"/><Relationship Id="rId22" Type="http://schemas.openxmlformats.org/officeDocument/2006/relationships/image" Target="../media/image20.png"/><Relationship Id="rId27" Type="http://schemas.openxmlformats.org/officeDocument/2006/relationships/image" Target="../media/image25.tiff"/><Relationship Id="rId30" Type="http://schemas.openxmlformats.org/officeDocument/2006/relationships/image" Target="../media/image28.tif"/><Relationship Id="rId35" Type="http://schemas.openxmlformats.org/officeDocument/2006/relationships/image" Target="../media/image33.tif"/><Relationship Id="rId8" Type="http://schemas.openxmlformats.org/officeDocument/2006/relationships/image" Target="../media/image6.jpg"/><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3CFA30B-18F6-4340-87B4-3E8F0D80414A}"/>
              </a:ext>
            </a:extLst>
          </p:cNvPr>
          <p:cNvSpPr/>
          <p:nvPr/>
        </p:nvSpPr>
        <p:spPr>
          <a:xfrm>
            <a:off x="3" y="20555"/>
            <a:ext cx="51256813" cy="823923"/>
          </a:xfrm>
          <a:prstGeom prst="rect">
            <a:avLst/>
          </a:prstGeom>
          <a:solidFill>
            <a:srgbClr val="DCA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8AFBBC9-AEEF-9F47-9E89-5541CBB6E6D4}"/>
              </a:ext>
            </a:extLst>
          </p:cNvPr>
          <p:cNvSpPr/>
          <p:nvPr/>
        </p:nvSpPr>
        <p:spPr>
          <a:xfrm>
            <a:off x="0" y="782063"/>
            <a:ext cx="51256811" cy="4429126"/>
          </a:xfrm>
          <a:prstGeom prst="rect">
            <a:avLst/>
          </a:prstGeom>
          <a:solidFill>
            <a:srgbClr val="0849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755"/>
          </a:p>
        </p:txBody>
      </p:sp>
      <p:sp>
        <p:nvSpPr>
          <p:cNvPr id="5" name="TextBox 4">
            <a:extLst>
              <a:ext uri="{FF2B5EF4-FFF2-40B4-BE49-F238E27FC236}">
                <a16:creationId xmlns:a16="http://schemas.microsoft.com/office/drawing/2014/main" id="{2A784BA0-903D-7441-BF9B-B0AC7B757E0B}"/>
              </a:ext>
            </a:extLst>
          </p:cNvPr>
          <p:cNvSpPr txBox="1"/>
          <p:nvPr/>
        </p:nvSpPr>
        <p:spPr>
          <a:xfrm>
            <a:off x="10474571" y="812713"/>
            <a:ext cx="37937829" cy="4216795"/>
          </a:xfrm>
          <a:prstGeom prst="rect">
            <a:avLst/>
          </a:prstGeom>
          <a:noFill/>
          <a:effectLst>
            <a:outerShdw blurRad="127000" dist="38100" dir="2700000">
              <a:srgbClr val="000000">
                <a:alpha val="43000"/>
              </a:srgbClr>
            </a:outerShdw>
          </a:effectLst>
        </p:spPr>
        <p:txBody>
          <a:bodyPr wrap="square" lIns="0" tIns="0" rIns="0" bIns="0" anchor="ctr">
            <a:spAutoFit/>
          </a:bodyPr>
          <a:lstStyle/>
          <a:p>
            <a:pPr algn="just" eaLnBrk="0" hangingPunct="0">
              <a:defRPr/>
            </a:pPr>
            <a:r>
              <a:rPr lang="en-US" sz="7501" spc="-383" dirty="0">
                <a:solidFill>
                  <a:schemeClr val="bg1"/>
                </a:solidFill>
                <a:latin typeface="Arial" panose="020B0604020202020204" pitchFamily="34" charset="0"/>
                <a:ea typeface="Futura Std Light" charset="0"/>
                <a:cs typeface="Arial" panose="020B0604020202020204" pitchFamily="34" charset="0"/>
              </a:rPr>
              <a:t>Human Intratumoral NKp46+ Natural Killer Cells are Spatially Distanced from T and MHC-I+ Cells with Prognostic Implications in Soft Tissue Sarcoma </a:t>
            </a:r>
          </a:p>
          <a:p>
            <a:pPr algn="just" eaLnBrk="0" hangingPunct="0">
              <a:defRPr/>
            </a:pPr>
            <a:r>
              <a:rPr lang="en-US" sz="3800" u="sng" dirty="0">
                <a:solidFill>
                  <a:schemeClr val="bg1"/>
                </a:solidFill>
                <a:latin typeface="Arial" panose="020B0604020202020204" pitchFamily="34" charset="0"/>
                <a:ea typeface="Futura Std Light" charset="0"/>
                <a:cs typeface="Arial" panose="020B0604020202020204" pitchFamily="34" charset="0"/>
              </a:rPr>
              <a:t>Sylvia M. Cruz</a:t>
            </a:r>
            <a:r>
              <a:rPr lang="en-US" sz="3800" u="sng" baseline="30000" dirty="0">
                <a:solidFill>
                  <a:schemeClr val="bg1"/>
                </a:solidFill>
                <a:latin typeface="Arial" panose="020B0604020202020204" pitchFamily="34" charset="0"/>
                <a:ea typeface="Futura Std Light" charset="0"/>
                <a:cs typeface="Arial" panose="020B0604020202020204" pitchFamily="34" charset="0"/>
              </a:rPr>
              <a:t>1</a:t>
            </a:r>
            <a:r>
              <a:rPr lang="en-US" sz="3800" dirty="0">
                <a:solidFill>
                  <a:schemeClr val="bg1"/>
                </a:solidFill>
                <a:latin typeface="Arial" panose="020B0604020202020204" pitchFamily="34" charset="0"/>
                <a:ea typeface="Futura Std Light" charset="0"/>
                <a:cs typeface="Arial" panose="020B0604020202020204" pitchFamily="34" charset="0"/>
              </a:rPr>
              <a:t>, Cyrus J. Sholevar</a:t>
            </a:r>
            <a:r>
              <a:rPr lang="en-US" sz="3800" baseline="30000" dirty="0">
                <a:solidFill>
                  <a:schemeClr val="bg1"/>
                </a:solidFill>
                <a:latin typeface="Arial" panose="020B0604020202020204" pitchFamily="34" charset="0"/>
                <a:ea typeface="Futura Std Light" charset="0"/>
                <a:cs typeface="Arial" panose="020B0604020202020204" pitchFamily="34" charset="0"/>
              </a:rPr>
              <a:t>1</a:t>
            </a:r>
            <a:r>
              <a:rPr lang="en-US" sz="3800" dirty="0">
                <a:solidFill>
                  <a:schemeClr val="bg1"/>
                </a:solidFill>
                <a:latin typeface="Arial" panose="020B0604020202020204" pitchFamily="34" charset="0"/>
                <a:ea typeface="Futura Std Light" charset="0"/>
                <a:cs typeface="Arial" panose="020B0604020202020204" pitchFamily="34" charset="0"/>
              </a:rPr>
              <a:t>, Sean J. Judge</a:t>
            </a:r>
            <a:r>
              <a:rPr lang="en-US" sz="3800" baseline="30000" dirty="0">
                <a:solidFill>
                  <a:schemeClr val="bg1"/>
                </a:solidFill>
                <a:latin typeface="Arial" panose="020B0604020202020204" pitchFamily="34" charset="0"/>
                <a:ea typeface="Futura Std Light" charset="0"/>
                <a:cs typeface="Arial" panose="020B0604020202020204" pitchFamily="34" charset="0"/>
              </a:rPr>
              <a:t>2</a:t>
            </a:r>
            <a:r>
              <a:rPr lang="en-US" sz="3800" dirty="0">
                <a:solidFill>
                  <a:schemeClr val="bg1"/>
                </a:solidFill>
                <a:latin typeface="Arial" panose="020B0604020202020204" pitchFamily="34" charset="0"/>
                <a:ea typeface="Futura Std Light" charset="0"/>
                <a:cs typeface="Arial" panose="020B0604020202020204" pitchFamily="34" charset="0"/>
              </a:rPr>
              <a:t>, Morgan A. Darrow</a:t>
            </a:r>
            <a:r>
              <a:rPr lang="en-US" sz="3800" baseline="30000" dirty="0">
                <a:solidFill>
                  <a:schemeClr val="bg1"/>
                </a:solidFill>
                <a:latin typeface="Arial" panose="020B0604020202020204" pitchFamily="34" charset="0"/>
                <a:ea typeface="Futura Std Light" charset="0"/>
                <a:cs typeface="Arial" panose="020B0604020202020204" pitchFamily="34" charset="0"/>
              </a:rPr>
              <a:t>3</a:t>
            </a:r>
            <a:r>
              <a:rPr lang="en-US" sz="3800" dirty="0">
                <a:solidFill>
                  <a:schemeClr val="bg1"/>
                </a:solidFill>
                <a:latin typeface="Arial" panose="020B0604020202020204" pitchFamily="34" charset="0"/>
                <a:ea typeface="Futura Std Light" charset="0"/>
                <a:cs typeface="Arial" panose="020B0604020202020204" pitchFamily="34" charset="0"/>
              </a:rPr>
              <a:t>, Khurshid R. Iranpur</a:t>
            </a:r>
            <a:r>
              <a:rPr lang="en-US" sz="3800" baseline="30000" dirty="0">
                <a:solidFill>
                  <a:schemeClr val="bg1"/>
                </a:solidFill>
                <a:latin typeface="Arial" panose="020B0604020202020204" pitchFamily="34" charset="0"/>
                <a:ea typeface="Futura Std Light" charset="0"/>
                <a:cs typeface="Arial" panose="020B0604020202020204" pitchFamily="34" charset="0"/>
              </a:rPr>
              <a:t>1</a:t>
            </a:r>
            <a:r>
              <a:rPr lang="en-US" sz="3800" dirty="0">
                <a:solidFill>
                  <a:schemeClr val="bg1"/>
                </a:solidFill>
                <a:latin typeface="Arial" panose="020B0604020202020204" pitchFamily="34" charset="0"/>
                <a:ea typeface="Futura Std Light" charset="0"/>
                <a:cs typeface="Arial" panose="020B0604020202020204" pitchFamily="34" charset="0"/>
              </a:rPr>
              <a:t>, Lauren E. Farley</a:t>
            </a:r>
            <a:r>
              <a:rPr lang="en-US" sz="3800" baseline="30000" dirty="0">
                <a:solidFill>
                  <a:schemeClr val="bg1"/>
                </a:solidFill>
                <a:latin typeface="Arial" panose="020B0604020202020204" pitchFamily="34" charset="0"/>
                <a:ea typeface="Futura Std Light" charset="0"/>
                <a:cs typeface="Arial" panose="020B0604020202020204" pitchFamily="34" charset="0"/>
              </a:rPr>
              <a:t>1</a:t>
            </a:r>
            <a:r>
              <a:rPr lang="en-US" sz="3800" dirty="0">
                <a:solidFill>
                  <a:schemeClr val="bg1"/>
                </a:solidFill>
                <a:latin typeface="Arial" panose="020B0604020202020204" pitchFamily="34" charset="0"/>
                <a:ea typeface="Futura Std Light" charset="0"/>
                <a:cs typeface="Arial" panose="020B0604020202020204" pitchFamily="34" charset="0"/>
              </a:rPr>
              <a:t>, Marshall Lammers</a:t>
            </a:r>
            <a:r>
              <a:rPr lang="en-US" sz="3800" baseline="30000" dirty="0">
                <a:solidFill>
                  <a:schemeClr val="bg1"/>
                </a:solidFill>
                <a:latin typeface="Arial" panose="020B0604020202020204" pitchFamily="34" charset="0"/>
                <a:ea typeface="Futura Std Light" charset="0"/>
                <a:cs typeface="Arial" panose="020B0604020202020204" pitchFamily="34" charset="0"/>
              </a:rPr>
              <a:t>1</a:t>
            </a:r>
            <a:r>
              <a:rPr lang="en-US" sz="3800" dirty="0">
                <a:solidFill>
                  <a:schemeClr val="bg1"/>
                </a:solidFill>
                <a:latin typeface="Arial" panose="020B0604020202020204" pitchFamily="34" charset="0"/>
                <a:ea typeface="Futura Std Light" charset="0"/>
                <a:cs typeface="Arial" panose="020B0604020202020204" pitchFamily="34" charset="0"/>
              </a:rPr>
              <a:t>, Aryana M. Razmara</a:t>
            </a:r>
            <a:r>
              <a:rPr lang="en-US" sz="3800" baseline="30000" dirty="0">
                <a:solidFill>
                  <a:schemeClr val="bg1"/>
                </a:solidFill>
                <a:latin typeface="Arial" panose="020B0604020202020204" pitchFamily="34" charset="0"/>
                <a:ea typeface="Futura Std Light" charset="0"/>
                <a:cs typeface="Arial" panose="020B0604020202020204" pitchFamily="34" charset="0"/>
              </a:rPr>
              <a:t>1</a:t>
            </a:r>
            <a:r>
              <a:rPr lang="en-US" sz="3800" dirty="0">
                <a:solidFill>
                  <a:schemeClr val="bg1"/>
                </a:solidFill>
                <a:latin typeface="Arial" panose="020B0604020202020204" pitchFamily="34" charset="0"/>
                <a:ea typeface="Futura Std Light" charset="0"/>
                <a:cs typeface="Arial" panose="020B0604020202020204" pitchFamily="34" charset="0"/>
              </a:rPr>
              <a:t>, Cordelia Dunai</a:t>
            </a:r>
            <a:r>
              <a:rPr lang="en-US" sz="3800" baseline="30000" dirty="0">
                <a:solidFill>
                  <a:schemeClr val="bg1"/>
                </a:solidFill>
                <a:latin typeface="Arial" panose="020B0604020202020204" pitchFamily="34" charset="0"/>
                <a:ea typeface="Futura Std Light" charset="0"/>
                <a:cs typeface="Arial" panose="020B0604020202020204" pitchFamily="34" charset="0"/>
              </a:rPr>
              <a:t>4</a:t>
            </a:r>
            <a:r>
              <a:rPr lang="en-US" sz="3800" dirty="0">
                <a:solidFill>
                  <a:schemeClr val="bg1"/>
                </a:solidFill>
                <a:latin typeface="Arial" panose="020B0604020202020204" pitchFamily="34" charset="0"/>
                <a:ea typeface="Futura Std Light" charset="0"/>
                <a:cs typeface="Arial" panose="020B0604020202020204" pitchFamily="34" charset="0"/>
              </a:rPr>
              <a:t>, Alicia A. Gingrich</a:t>
            </a:r>
            <a:r>
              <a:rPr lang="en-US" sz="3800" baseline="30000" dirty="0">
                <a:solidFill>
                  <a:schemeClr val="bg1"/>
                </a:solidFill>
                <a:latin typeface="Arial" panose="020B0604020202020204" pitchFamily="34" charset="0"/>
                <a:ea typeface="Futura Std Light" charset="0"/>
                <a:cs typeface="Arial" panose="020B0604020202020204" pitchFamily="34" charset="0"/>
              </a:rPr>
              <a:t>5</a:t>
            </a:r>
            <a:r>
              <a:rPr lang="en-US" sz="3800" dirty="0">
                <a:solidFill>
                  <a:schemeClr val="bg1"/>
                </a:solidFill>
                <a:latin typeface="Arial" panose="020B0604020202020204" pitchFamily="34" charset="0"/>
                <a:ea typeface="Futura Std Light" charset="0"/>
                <a:cs typeface="Arial" panose="020B0604020202020204" pitchFamily="34" charset="0"/>
              </a:rPr>
              <a:t>, Julia Persky</a:t>
            </a:r>
            <a:r>
              <a:rPr lang="en-US" sz="3800" baseline="30000" dirty="0">
                <a:solidFill>
                  <a:schemeClr val="bg1"/>
                </a:solidFill>
                <a:latin typeface="Arial" panose="020B0604020202020204" pitchFamily="34" charset="0"/>
                <a:ea typeface="Futura Std Light" charset="0"/>
                <a:cs typeface="Arial" panose="020B0604020202020204" pitchFamily="34" charset="0"/>
              </a:rPr>
              <a:t>1</a:t>
            </a:r>
            <a:r>
              <a:rPr lang="en-US" sz="3800" dirty="0">
                <a:solidFill>
                  <a:schemeClr val="bg1"/>
                </a:solidFill>
                <a:latin typeface="Arial" panose="020B0604020202020204" pitchFamily="34" charset="0"/>
                <a:ea typeface="Futura Std Light" charset="0"/>
                <a:cs typeface="Arial" panose="020B0604020202020204" pitchFamily="34" charset="0"/>
              </a:rPr>
              <a:t>, Hidetoshi Mori</a:t>
            </a:r>
            <a:r>
              <a:rPr lang="en-US" sz="3800" baseline="30000" dirty="0">
                <a:solidFill>
                  <a:schemeClr val="bg1"/>
                </a:solidFill>
                <a:latin typeface="Arial" panose="020B0604020202020204" pitchFamily="34" charset="0"/>
                <a:ea typeface="Futura Std Light" charset="0"/>
                <a:cs typeface="Arial" panose="020B0604020202020204" pitchFamily="34" charset="0"/>
              </a:rPr>
              <a:t>6</a:t>
            </a:r>
            <a:r>
              <a:rPr lang="en-US" sz="3800" dirty="0">
                <a:solidFill>
                  <a:schemeClr val="bg1"/>
                </a:solidFill>
                <a:latin typeface="Arial" panose="020B0604020202020204" pitchFamily="34" charset="0"/>
                <a:ea typeface="Futura Std Light" charset="0"/>
                <a:cs typeface="Arial" panose="020B0604020202020204" pitchFamily="34" charset="0"/>
              </a:rPr>
              <a:t>, Steve W. Thorpe</a:t>
            </a:r>
            <a:r>
              <a:rPr lang="en-US" sz="3800" baseline="30000" dirty="0">
                <a:solidFill>
                  <a:schemeClr val="bg1"/>
                </a:solidFill>
                <a:latin typeface="Arial" panose="020B0604020202020204" pitchFamily="34" charset="0"/>
                <a:ea typeface="Futura Std Light" charset="0"/>
                <a:cs typeface="Arial" panose="020B0604020202020204" pitchFamily="34" charset="0"/>
              </a:rPr>
              <a:t>7</a:t>
            </a:r>
            <a:r>
              <a:rPr lang="en-US" sz="3800" dirty="0">
                <a:solidFill>
                  <a:schemeClr val="bg1"/>
                </a:solidFill>
                <a:latin typeface="Arial" panose="020B0604020202020204" pitchFamily="34" charset="0"/>
                <a:ea typeface="Futura Std Light" charset="0"/>
                <a:cs typeface="Arial" panose="020B0604020202020204" pitchFamily="34" charset="0"/>
              </a:rPr>
              <a:t>, Arta M. Monjazeb</a:t>
            </a:r>
            <a:r>
              <a:rPr lang="en-US" sz="3800" baseline="30000" dirty="0">
                <a:solidFill>
                  <a:schemeClr val="bg1"/>
                </a:solidFill>
                <a:latin typeface="Arial" panose="020B0604020202020204" pitchFamily="34" charset="0"/>
                <a:ea typeface="Futura Std Light" charset="0"/>
                <a:cs typeface="Arial" panose="020B0604020202020204" pitchFamily="34" charset="0"/>
              </a:rPr>
              <a:t>8</a:t>
            </a:r>
            <a:r>
              <a:rPr lang="en-US" sz="3800" dirty="0">
                <a:solidFill>
                  <a:schemeClr val="bg1"/>
                </a:solidFill>
                <a:latin typeface="Arial" panose="020B0604020202020204" pitchFamily="34" charset="0"/>
                <a:ea typeface="Futura Std Light" charset="0"/>
                <a:cs typeface="Arial" panose="020B0604020202020204" pitchFamily="34" charset="0"/>
              </a:rPr>
              <a:t>, William J. Murphy</a:t>
            </a:r>
            <a:r>
              <a:rPr lang="en-US" sz="3800" baseline="30000" dirty="0">
                <a:solidFill>
                  <a:schemeClr val="bg1"/>
                </a:solidFill>
                <a:latin typeface="Arial" panose="020B0604020202020204" pitchFamily="34" charset="0"/>
                <a:ea typeface="Futura Std Light" charset="0"/>
                <a:cs typeface="Arial" panose="020B0604020202020204" pitchFamily="34" charset="0"/>
              </a:rPr>
              <a:t>4</a:t>
            </a:r>
            <a:r>
              <a:rPr lang="en-US" sz="3800" dirty="0">
                <a:solidFill>
                  <a:schemeClr val="bg1"/>
                </a:solidFill>
                <a:latin typeface="Arial" panose="020B0604020202020204" pitchFamily="34" charset="0"/>
                <a:ea typeface="Futura Std Light" charset="0"/>
                <a:cs typeface="Arial" panose="020B0604020202020204" pitchFamily="34" charset="0"/>
              </a:rPr>
              <a:t>, Robert J. Canter</a:t>
            </a:r>
            <a:r>
              <a:rPr lang="en-US" sz="3800" baseline="30000" dirty="0">
                <a:solidFill>
                  <a:schemeClr val="bg1"/>
                </a:solidFill>
                <a:latin typeface="Arial" panose="020B0604020202020204" pitchFamily="34" charset="0"/>
                <a:ea typeface="Futura Std Light" charset="0"/>
                <a:cs typeface="Arial" panose="020B0604020202020204" pitchFamily="34" charset="0"/>
              </a:rPr>
              <a:t>1</a:t>
            </a:r>
          </a:p>
          <a:p>
            <a:pPr algn="just" eaLnBrk="0" hangingPunct="0">
              <a:defRPr/>
            </a:pPr>
            <a:r>
              <a:rPr lang="en-US" sz="2400" baseline="30000" dirty="0">
                <a:solidFill>
                  <a:schemeClr val="bg1"/>
                </a:solidFill>
                <a:latin typeface="Arial" panose="020B0604020202020204" pitchFamily="34" charset="0"/>
                <a:ea typeface="Futura Std Light" charset="0"/>
                <a:cs typeface="Arial" panose="020B0604020202020204" pitchFamily="34" charset="0"/>
              </a:rPr>
              <a:t>1</a:t>
            </a:r>
            <a:r>
              <a:rPr lang="en-US" sz="2400" dirty="0">
                <a:solidFill>
                  <a:schemeClr val="bg1"/>
                </a:solidFill>
                <a:latin typeface="Arial" panose="020B0604020202020204" pitchFamily="34" charset="0"/>
                <a:ea typeface="Futura Std Light" charset="0"/>
                <a:cs typeface="Arial" panose="020B0604020202020204" pitchFamily="34" charset="0"/>
              </a:rPr>
              <a:t>Division of Surgical Oncology, Department of Surgery; </a:t>
            </a:r>
            <a:r>
              <a:rPr lang="en-US" sz="2400" baseline="30000" dirty="0">
                <a:solidFill>
                  <a:schemeClr val="bg1"/>
                </a:solidFill>
                <a:latin typeface="Arial" panose="020B0604020202020204" pitchFamily="34" charset="0"/>
                <a:ea typeface="Futura Std Light" charset="0"/>
                <a:cs typeface="Arial" panose="020B0604020202020204" pitchFamily="34" charset="0"/>
              </a:rPr>
              <a:t>2</a:t>
            </a:r>
            <a:r>
              <a:rPr lang="en-US" sz="2400" dirty="0">
                <a:solidFill>
                  <a:schemeClr val="bg1"/>
                </a:solidFill>
                <a:latin typeface="Arial" panose="020B0604020202020204" pitchFamily="34" charset="0"/>
                <a:ea typeface="Futura Std Light" charset="0"/>
                <a:cs typeface="Arial" panose="020B0604020202020204" pitchFamily="34" charset="0"/>
              </a:rPr>
              <a:t>Department of Surgery, Memorial Sloan Kettering Cancer Center, New York, NY; </a:t>
            </a:r>
            <a:r>
              <a:rPr lang="en-US" sz="2400" baseline="30000" dirty="0">
                <a:solidFill>
                  <a:schemeClr val="bg1"/>
                </a:solidFill>
                <a:latin typeface="Arial" panose="020B0604020202020204" pitchFamily="34" charset="0"/>
                <a:ea typeface="Futura Std Light" charset="0"/>
                <a:cs typeface="Arial" panose="020B0604020202020204" pitchFamily="34" charset="0"/>
              </a:rPr>
              <a:t>3</a:t>
            </a:r>
            <a:r>
              <a:rPr lang="en-US" sz="2400" dirty="0">
                <a:solidFill>
                  <a:schemeClr val="bg1"/>
                </a:solidFill>
                <a:latin typeface="Arial" panose="020B0604020202020204" pitchFamily="34" charset="0"/>
                <a:ea typeface="Futura Std Light" charset="0"/>
                <a:cs typeface="Arial" panose="020B0604020202020204" pitchFamily="34" charset="0"/>
              </a:rPr>
              <a:t>Department of Pathology and Laboratory Medicine; </a:t>
            </a:r>
            <a:r>
              <a:rPr lang="en-US" sz="2400" baseline="30000" dirty="0">
                <a:solidFill>
                  <a:schemeClr val="bg1"/>
                </a:solidFill>
                <a:latin typeface="Arial" panose="020B0604020202020204" pitchFamily="34" charset="0"/>
                <a:ea typeface="Futura Std Light" charset="0"/>
                <a:cs typeface="Arial" panose="020B0604020202020204" pitchFamily="34" charset="0"/>
              </a:rPr>
              <a:t>4</a:t>
            </a:r>
            <a:r>
              <a:rPr lang="en-US" sz="2400" dirty="0">
                <a:solidFill>
                  <a:schemeClr val="bg1"/>
                </a:solidFill>
                <a:latin typeface="Arial" panose="020B0604020202020204" pitchFamily="34" charset="0"/>
                <a:ea typeface="Futura Std Light" charset="0"/>
                <a:cs typeface="Arial" panose="020B0604020202020204" pitchFamily="34" charset="0"/>
              </a:rPr>
              <a:t>Department of Dermatology; </a:t>
            </a:r>
            <a:r>
              <a:rPr lang="en-US" sz="2400" baseline="30000" dirty="0">
                <a:solidFill>
                  <a:schemeClr val="bg1"/>
                </a:solidFill>
                <a:latin typeface="Arial" panose="020B0604020202020204" pitchFamily="34" charset="0"/>
                <a:ea typeface="Futura Std Light" charset="0"/>
                <a:cs typeface="Arial" panose="020B0604020202020204" pitchFamily="34" charset="0"/>
              </a:rPr>
              <a:t>5</a:t>
            </a:r>
            <a:r>
              <a:rPr lang="en-US" sz="2400" dirty="0">
                <a:solidFill>
                  <a:schemeClr val="bg1"/>
                </a:solidFill>
                <a:latin typeface="Arial" panose="020B0604020202020204" pitchFamily="34" charset="0"/>
                <a:ea typeface="Futura Std Light" charset="0"/>
                <a:cs typeface="Arial" panose="020B0604020202020204" pitchFamily="34" charset="0"/>
              </a:rPr>
              <a:t>Department of Surgical Oncology, MD Anderson Cancer Center, Houston, TX; </a:t>
            </a:r>
            <a:r>
              <a:rPr lang="en-US" sz="2400" baseline="30000" dirty="0">
                <a:solidFill>
                  <a:schemeClr val="bg1"/>
                </a:solidFill>
                <a:latin typeface="Arial" panose="020B0604020202020204" pitchFamily="34" charset="0"/>
                <a:ea typeface="Futura Std Light" charset="0"/>
                <a:cs typeface="Arial" panose="020B0604020202020204" pitchFamily="34" charset="0"/>
              </a:rPr>
              <a:t>6</a:t>
            </a:r>
            <a:r>
              <a:rPr lang="en-US" sz="2400" dirty="0">
                <a:solidFill>
                  <a:schemeClr val="bg1"/>
                </a:solidFill>
                <a:latin typeface="Arial" panose="020B0604020202020204" pitchFamily="34" charset="0"/>
                <a:ea typeface="Futura Std Light" charset="0"/>
                <a:cs typeface="Arial" panose="020B0604020202020204" pitchFamily="34" charset="0"/>
              </a:rPr>
              <a:t>Center for Immunology and Infectious Diseases, University of California Davis; </a:t>
            </a:r>
            <a:r>
              <a:rPr lang="en-US" sz="2400" baseline="30000" dirty="0">
                <a:solidFill>
                  <a:schemeClr val="bg1"/>
                </a:solidFill>
                <a:latin typeface="Arial" panose="020B0604020202020204" pitchFamily="34" charset="0"/>
                <a:ea typeface="Futura Std Light" charset="0"/>
                <a:cs typeface="Arial" panose="020B0604020202020204" pitchFamily="34" charset="0"/>
              </a:rPr>
              <a:t>8</a:t>
            </a:r>
            <a:r>
              <a:rPr lang="en-US" sz="2400" dirty="0">
                <a:solidFill>
                  <a:schemeClr val="bg1"/>
                </a:solidFill>
                <a:latin typeface="Arial" panose="020B0604020202020204" pitchFamily="34" charset="0"/>
                <a:ea typeface="Futura Std Light" charset="0"/>
                <a:cs typeface="Arial" panose="020B0604020202020204" pitchFamily="34" charset="0"/>
              </a:rPr>
              <a:t>Department of Radiation Oncology; </a:t>
            </a:r>
            <a:r>
              <a:rPr lang="en-US" sz="2400" baseline="30000" dirty="0">
                <a:solidFill>
                  <a:schemeClr val="bg1"/>
                </a:solidFill>
                <a:latin typeface="Arial" panose="020B0604020202020204" pitchFamily="34" charset="0"/>
                <a:ea typeface="Futura Std Light" charset="0"/>
                <a:cs typeface="Arial" panose="020B0604020202020204" pitchFamily="34" charset="0"/>
              </a:rPr>
              <a:t>7</a:t>
            </a:r>
            <a:r>
              <a:rPr lang="en-US" sz="2400" dirty="0">
                <a:solidFill>
                  <a:schemeClr val="bg1"/>
                </a:solidFill>
                <a:latin typeface="Arial" panose="020B0604020202020204" pitchFamily="34" charset="0"/>
                <a:ea typeface="Futura Std Light" charset="0"/>
                <a:cs typeface="Arial" panose="020B0604020202020204" pitchFamily="34" charset="0"/>
              </a:rPr>
              <a:t>Division of Musculoskeletal Oncology, Department of Orthopedic Surgery.</a:t>
            </a:r>
          </a:p>
        </p:txBody>
      </p:sp>
      <p:pic>
        <p:nvPicPr>
          <p:cNvPr id="6" name="Picture 5">
            <a:extLst>
              <a:ext uri="{FF2B5EF4-FFF2-40B4-BE49-F238E27FC236}">
                <a16:creationId xmlns:a16="http://schemas.microsoft.com/office/drawing/2014/main" id="{E63657B8-6272-5C46-9A3C-DA45895EAD2E}"/>
              </a:ext>
            </a:extLst>
          </p:cNvPr>
          <p:cNvPicPr>
            <a:picLocks noChangeAspect="1"/>
          </p:cNvPicPr>
          <p:nvPr/>
        </p:nvPicPr>
        <p:blipFill>
          <a:blip r:embed="rId3"/>
          <a:stretch>
            <a:fillRect/>
          </a:stretch>
        </p:blipFill>
        <p:spPr>
          <a:xfrm>
            <a:off x="998594" y="569103"/>
            <a:ext cx="7907856" cy="3669064"/>
          </a:xfrm>
          <a:prstGeom prst="rect">
            <a:avLst/>
          </a:prstGeom>
        </p:spPr>
      </p:pic>
      <p:sp>
        <p:nvSpPr>
          <p:cNvPr id="9" name="Text Box 191">
            <a:extLst>
              <a:ext uri="{FF2B5EF4-FFF2-40B4-BE49-F238E27FC236}">
                <a16:creationId xmlns:a16="http://schemas.microsoft.com/office/drawing/2014/main" id="{B0541A5E-8588-F54E-B712-B72B229A54F7}"/>
              </a:ext>
            </a:extLst>
          </p:cNvPr>
          <p:cNvSpPr txBox="1">
            <a:spLocks noChangeArrowheads="1"/>
          </p:cNvSpPr>
          <p:nvPr/>
        </p:nvSpPr>
        <p:spPr bwMode="auto">
          <a:xfrm>
            <a:off x="4986287" y="5451110"/>
            <a:ext cx="5137426" cy="828040"/>
          </a:xfrm>
          <a:prstGeom prst="rect">
            <a:avLst/>
          </a:prstGeom>
          <a:solidFill>
            <a:schemeClr val="bg1"/>
          </a:solidFill>
          <a:ln w="12700">
            <a:noFill/>
            <a:miter lim="800000"/>
            <a:headEnd/>
            <a:tailEnd/>
          </a:ln>
          <a:effectLst/>
        </p:spPr>
        <p:txBody>
          <a:bodyPr wrap="square" lIns="175254" tIns="87627" rIns="175254" bIns="122678">
            <a:spAutoFit/>
          </a:bodyPr>
          <a:lstStyle/>
          <a:p>
            <a:pPr algn="ctr" eaLnBrk="0" hangingPunct="0">
              <a:spcBef>
                <a:spcPct val="50000"/>
              </a:spcBef>
              <a:tabLst>
                <a:tab pos="876413" algn="l"/>
              </a:tabLst>
              <a:defRPr/>
            </a:pPr>
            <a:r>
              <a:rPr lang="en-US" sz="4001" b="1" spc="101" dirty="0">
                <a:solidFill>
                  <a:srgbClr val="DCAA00"/>
                </a:solidFill>
                <a:latin typeface="Arial" panose="020B0604020202020204" pitchFamily="34" charset="0"/>
                <a:ea typeface="Futura Std Book" charset="0"/>
                <a:cs typeface="Arial" panose="020B0604020202020204" pitchFamily="34" charset="0"/>
              </a:rPr>
              <a:t>Abstract</a:t>
            </a:r>
          </a:p>
        </p:txBody>
      </p:sp>
      <p:sp>
        <p:nvSpPr>
          <p:cNvPr id="10" name="TextBox 46">
            <a:extLst>
              <a:ext uri="{FF2B5EF4-FFF2-40B4-BE49-F238E27FC236}">
                <a16:creationId xmlns:a16="http://schemas.microsoft.com/office/drawing/2014/main" id="{B6CB05F1-76C3-A24C-A0F8-CF493DC238FE}"/>
              </a:ext>
            </a:extLst>
          </p:cNvPr>
          <p:cNvSpPr txBox="1">
            <a:spLocks noChangeArrowheads="1"/>
          </p:cNvSpPr>
          <p:nvPr/>
        </p:nvSpPr>
        <p:spPr bwMode="auto">
          <a:xfrm>
            <a:off x="637291" y="6081287"/>
            <a:ext cx="14046217" cy="7255826"/>
          </a:xfrm>
          <a:prstGeom prst="rect">
            <a:avLst/>
          </a:prstGeom>
          <a:noFill/>
          <a:ln w="9525">
            <a:noFill/>
            <a:miter lim="800000"/>
            <a:headEnd/>
            <a:tailEnd/>
          </a:ln>
        </p:spPr>
        <p:txBody>
          <a:bodyPr wrap="square" lIns="175254" tIns="87627" rIns="175254" bIns="87627">
            <a:spAutoFit/>
          </a:bodyPr>
          <a:lstStyle/>
          <a:p>
            <a:pPr algn="just">
              <a:spcBef>
                <a:spcPts val="600"/>
              </a:spcBef>
              <a:spcAft>
                <a:spcPts val="600"/>
              </a:spcAft>
            </a:pPr>
            <a:r>
              <a:rPr lang="en-US" sz="2300" dirty="0">
                <a:solidFill>
                  <a:srgbClr val="000000"/>
                </a:solidFill>
                <a:latin typeface="Arial" panose="020B0604020202020204" pitchFamily="34" charset="0"/>
                <a:ea typeface="Calibri" panose="020F0502020204030204" pitchFamily="34" charset="0"/>
                <a:cs typeface="Arial" panose="020B0604020202020204" pitchFamily="34" charset="0"/>
              </a:rPr>
              <a:t>Soft tissue sarcomas (STS) are heterogenous malignancies with an unmet need for novel immunotherapies. Tumor infiltrating lymphocytes (TILs) have previously been linked with favorable outcomes in STS patients, though the contribution of natural killer (NK) cell subsets, including NKp46 and CD56</a:t>
            </a:r>
            <a:r>
              <a:rPr lang="en-US" sz="23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bright/dim</a:t>
            </a:r>
            <a:r>
              <a:rPr lang="en-US" sz="2300" dirty="0">
                <a:solidFill>
                  <a:srgbClr val="000000"/>
                </a:solidFill>
                <a:latin typeface="Arial" panose="020B0604020202020204" pitchFamily="34" charset="0"/>
                <a:ea typeface="Calibri" panose="020F0502020204030204" pitchFamily="34" charset="0"/>
                <a:cs typeface="Arial" panose="020B0604020202020204" pitchFamily="34" charset="0"/>
              </a:rPr>
              <a:t>, has yet to be investigated in detail. Despite the known role of MHC-I on immunoregulation of NK and T cells, limited data exist characterizing the spatial relationship of NK cells to MHC-I</a:t>
            </a:r>
            <a:r>
              <a:rPr lang="en-US" sz="23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2300" dirty="0">
                <a:solidFill>
                  <a:srgbClr val="000000"/>
                </a:solidFill>
                <a:latin typeface="Arial" panose="020B0604020202020204" pitchFamily="34" charset="0"/>
                <a:ea typeface="Calibri" panose="020F0502020204030204" pitchFamily="34" charset="0"/>
                <a:cs typeface="Arial" panose="020B0604020202020204" pitchFamily="34" charset="0"/>
              </a:rPr>
              <a:t> cells and T cells in the STS tumor microenvironment (TME). Using STS specimens from 130 patients, we evaluated intratumoral NK cell subsets by immunohistochemistry (IHC), flow cytometry, and immunofluorescence (IF) to assess their impact on overall survival (OS) and metastasis-free survival (MFS). We also assessed the spatial localization of NK and T cells by multiplex IF in the TME, specifically analyzing the effects of MHC-I expression status on NK and T cell clustering.</a:t>
            </a:r>
            <a:r>
              <a:rPr lang="en-US" sz="2300" dirty="0">
                <a:latin typeface="Arial" panose="020B0604020202020204" pitchFamily="34" charset="0"/>
                <a:ea typeface="Calibri" panose="020F0502020204030204" pitchFamily="34" charset="0"/>
                <a:cs typeface="Arial" panose="020B0604020202020204" pitchFamily="34" charset="0"/>
              </a:rPr>
              <a:t> </a:t>
            </a:r>
            <a:r>
              <a:rPr lang="en-US" sz="2300" dirty="0">
                <a:solidFill>
                  <a:srgbClr val="000000"/>
                </a:solidFill>
                <a:latin typeface="Arial" panose="020B0604020202020204" pitchFamily="34" charset="0"/>
                <a:ea typeface="Calibri" panose="020F0502020204030204" pitchFamily="34" charset="0"/>
                <a:cs typeface="Arial" panose="020B0604020202020204" pitchFamily="34" charset="0"/>
              </a:rPr>
              <a:t>High intratumoral NKp46 expression was associated with improved OS by IHC (P=0.04) and IF (P=0.02). CD56</a:t>
            </a:r>
            <a:r>
              <a:rPr lang="en-US" sz="23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dim</a:t>
            </a:r>
            <a:r>
              <a:rPr lang="en-US" sz="2300" dirty="0">
                <a:solidFill>
                  <a:srgbClr val="000000"/>
                </a:solidFill>
                <a:latin typeface="Arial" panose="020B0604020202020204" pitchFamily="34" charset="0"/>
                <a:ea typeface="Calibri" panose="020F0502020204030204" pitchFamily="34" charset="0"/>
                <a:cs typeface="Arial" panose="020B0604020202020204" pitchFamily="34" charset="0"/>
              </a:rPr>
              <a:t> NK cells were associated with a survival benefit (P=0.05), while higher infiltrates of CD56</a:t>
            </a:r>
            <a:r>
              <a:rPr lang="en-US" sz="23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bright</a:t>
            </a:r>
            <a:r>
              <a:rPr lang="en-US" sz="2300" dirty="0">
                <a:solidFill>
                  <a:srgbClr val="000000"/>
                </a:solidFill>
                <a:latin typeface="Arial" panose="020B0604020202020204" pitchFamily="34" charset="0"/>
                <a:ea typeface="Calibri" panose="020F0502020204030204" pitchFamily="34" charset="0"/>
                <a:cs typeface="Arial" panose="020B0604020202020204" pitchFamily="34" charset="0"/>
              </a:rPr>
              <a:t> NK cells predicted worse prognosis (P=0.05). CD3</a:t>
            </a:r>
            <a:r>
              <a:rPr lang="en-US" sz="23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2300" dirty="0">
                <a:solidFill>
                  <a:srgbClr val="000000"/>
                </a:solidFill>
                <a:latin typeface="Arial" panose="020B0604020202020204" pitchFamily="34" charset="0"/>
                <a:ea typeface="Calibri" panose="020F0502020204030204" pitchFamily="34" charset="0"/>
                <a:cs typeface="Arial" panose="020B0604020202020204" pitchFamily="34" charset="0"/>
              </a:rPr>
              <a:t>CD56</a:t>
            </a:r>
            <a:r>
              <a:rPr lang="en-US" sz="23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2300" dirty="0">
                <a:solidFill>
                  <a:srgbClr val="000000"/>
                </a:solidFill>
                <a:latin typeface="Arial" panose="020B0604020202020204" pitchFamily="34" charset="0"/>
                <a:ea typeface="Calibri" panose="020F0502020204030204" pitchFamily="34" charset="0"/>
                <a:cs typeface="Arial" panose="020B0604020202020204" pitchFamily="34" charset="0"/>
              </a:rPr>
              <a:t> NK cells demonstrated a significant inverse relationship with CD3</a:t>
            </a:r>
            <a:r>
              <a:rPr lang="en-US" sz="23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2300" dirty="0">
                <a:solidFill>
                  <a:srgbClr val="000000"/>
                </a:solidFill>
                <a:latin typeface="Arial" panose="020B0604020202020204" pitchFamily="34" charset="0"/>
                <a:ea typeface="Calibri" panose="020F0502020204030204" pitchFamily="34" charset="0"/>
                <a:cs typeface="Arial" panose="020B0604020202020204" pitchFamily="34" charset="0"/>
              </a:rPr>
              <a:t> T cells by both flow cytometry and IF. Spatial analyses showed NK cells preferentially clustering close to other NK cells with sparse CD3</a:t>
            </a:r>
            <a:r>
              <a:rPr lang="en-US" sz="23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2300" dirty="0">
                <a:solidFill>
                  <a:srgbClr val="000000"/>
                </a:solidFill>
                <a:latin typeface="Arial" panose="020B0604020202020204" pitchFamily="34" charset="0"/>
                <a:ea typeface="Calibri" panose="020F0502020204030204" pitchFamily="34" charset="0"/>
                <a:cs typeface="Arial" panose="020B0604020202020204" pitchFamily="34" charset="0"/>
              </a:rPr>
              <a:t> T and CD8</a:t>
            </a:r>
            <a:r>
              <a:rPr lang="en-US" sz="23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2300" dirty="0">
                <a:solidFill>
                  <a:srgbClr val="000000"/>
                </a:solidFill>
                <a:latin typeface="Arial" panose="020B0604020202020204" pitchFamily="34" charset="0"/>
                <a:ea typeface="Calibri" panose="020F0502020204030204" pitchFamily="34" charset="0"/>
                <a:cs typeface="Arial" panose="020B0604020202020204" pitchFamily="34" charset="0"/>
              </a:rPr>
              <a:t> T cells in range (P&lt;0.0001). Additionally, CD3</a:t>
            </a:r>
            <a:r>
              <a:rPr lang="en-US" sz="23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2300" dirty="0">
                <a:solidFill>
                  <a:srgbClr val="000000"/>
                </a:solidFill>
                <a:latin typeface="Arial" panose="020B0604020202020204" pitchFamily="34" charset="0"/>
                <a:ea typeface="Calibri" panose="020F0502020204030204" pitchFamily="34" charset="0"/>
                <a:cs typeface="Arial" panose="020B0604020202020204" pitchFamily="34" charset="0"/>
              </a:rPr>
              <a:t> T and CD8</a:t>
            </a:r>
            <a:r>
              <a:rPr lang="en-US" sz="23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2300" dirty="0">
                <a:solidFill>
                  <a:srgbClr val="000000"/>
                </a:solidFill>
                <a:latin typeface="Arial" panose="020B0604020202020204" pitchFamily="34" charset="0"/>
                <a:ea typeface="Calibri" panose="020F0502020204030204" pitchFamily="34" charset="0"/>
                <a:cs typeface="Arial" panose="020B0604020202020204" pitchFamily="34" charset="0"/>
              </a:rPr>
              <a:t> T cells showed significantly greater co-localization with MHC-I</a:t>
            </a:r>
            <a:r>
              <a:rPr lang="en-US" sz="23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2300" dirty="0">
                <a:solidFill>
                  <a:srgbClr val="000000"/>
                </a:solidFill>
                <a:latin typeface="Arial" panose="020B0604020202020204" pitchFamily="34" charset="0"/>
                <a:ea typeface="Calibri" panose="020F0502020204030204" pitchFamily="34" charset="0"/>
                <a:cs typeface="Arial" panose="020B0604020202020204" pitchFamily="34" charset="0"/>
              </a:rPr>
              <a:t> cells, compared to NKp46+ NK cells (P&lt;0.0001). Intratumoral NK cell subsets, including NKp46</a:t>
            </a:r>
            <a:r>
              <a:rPr lang="en-US" sz="23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2300" dirty="0">
                <a:solidFill>
                  <a:srgbClr val="000000"/>
                </a:solidFill>
                <a:latin typeface="Arial" panose="020B0604020202020204" pitchFamily="34" charset="0"/>
                <a:ea typeface="Calibri" panose="020F0502020204030204" pitchFamily="34" charset="0"/>
                <a:cs typeface="Arial" panose="020B0604020202020204" pitchFamily="34" charset="0"/>
              </a:rPr>
              <a:t> and CD56</a:t>
            </a:r>
            <a:r>
              <a:rPr lang="en-US" sz="23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bright/dim</a:t>
            </a:r>
            <a:r>
              <a:rPr lang="en-US" sz="2300" dirty="0">
                <a:solidFill>
                  <a:srgbClr val="000000"/>
                </a:solidFill>
                <a:latin typeface="Arial" panose="020B0604020202020204" pitchFamily="34" charset="0"/>
                <a:ea typeface="Calibri" panose="020F0502020204030204" pitchFamily="34" charset="0"/>
                <a:cs typeface="Arial" panose="020B0604020202020204" pitchFamily="34" charset="0"/>
              </a:rPr>
              <a:t> NK cells, are prognostic in STS and localize closer to MHC-I</a:t>
            </a:r>
            <a:r>
              <a:rPr lang="en-US" sz="23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2300" dirty="0">
                <a:solidFill>
                  <a:srgbClr val="000000"/>
                </a:solidFill>
                <a:latin typeface="Arial" panose="020B0604020202020204" pitchFamily="34" charset="0"/>
                <a:ea typeface="Calibri" panose="020F0502020204030204" pitchFamily="34" charset="0"/>
                <a:cs typeface="Arial" panose="020B0604020202020204" pitchFamily="34" charset="0"/>
              </a:rPr>
              <a:t> cells than they do to T cells or MHC-I</a:t>
            </a:r>
            <a:r>
              <a:rPr lang="en-US" sz="23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2300" dirty="0">
                <a:solidFill>
                  <a:srgbClr val="000000"/>
                </a:solidFill>
                <a:latin typeface="Arial" panose="020B0604020202020204" pitchFamily="34" charset="0"/>
                <a:ea typeface="Calibri" panose="020F0502020204030204" pitchFamily="34" charset="0"/>
                <a:cs typeface="Arial" panose="020B0604020202020204" pitchFamily="34" charset="0"/>
              </a:rPr>
              <a:t> cells. Although both NK and T cells are associated with improved survival in STS, their differential distribution in the TME based on MHC-I expression status reinforces inherent opposite but interconnected roles for these cells in anti-tumor surveillance.</a:t>
            </a:r>
            <a:endParaRPr lang="en-US" sz="2300" dirty="0">
              <a:latin typeface="Arial" panose="020B0604020202020204" pitchFamily="34" charset="0"/>
              <a:ea typeface="Calibri" panose="020F0502020204030204" pitchFamily="34" charset="0"/>
              <a:cs typeface="Arial" panose="020B0604020202020204" pitchFamily="34" charset="0"/>
            </a:endParaRPr>
          </a:p>
        </p:txBody>
      </p:sp>
      <p:sp>
        <p:nvSpPr>
          <p:cNvPr id="27" name="TextBox 46">
            <a:extLst>
              <a:ext uri="{FF2B5EF4-FFF2-40B4-BE49-F238E27FC236}">
                <a16:creationId xmlns:a16="http://schemas.microsoft.com/office/drawing/2014/main" id="{8B74D05D-C522-1748-B93B-5678FA962EAD}"/>
              </a:ext>
            </a:extLst>
          </p:cNvPr>
          <p:cNvSpPr txBox="1">
            <a:spLocks noChangeArrowheads="1"/>
          </p:cNvSpPr>
          <p:nvPr/>
        </p:nvSpPr>
        <p:spPr bwMode="auto">
          <a:xfrm>
            <a:off x="1786041" y="3584105"/>
            <a:ext cx="6332962" cy="1531182"/>
          </a:xfrm>
          <a:prstGeom prst="rect">
            <a:avLst/>
          </a:prstGeom>
          <a:noFill/>
          <a:ln w="9525">
            <a:noFill/>
            <a:miter lim="800000"/>
            <a:headEnd/>
            <a:tailEnd/>
          </a:ln>
        </p:spPr>
        <p:txBody>
          <a:bodyPr wrap="square" lIns="175254" tIns="87627" rIns="175254" bIns="87627">
            <a:spAutoFit/>
          </a:bodyPr>
          <a:lstStyle/>
          <a:p>
            <a:pPr algn="just" eaLnBrk="0" hangingPunct="0"/>
            <a:r>
              <a:rPr lang="en-US" sz="2200" dirty="0">
                <a:solidFill>
                  <a:schemeClr val="bg1"/>
                </a:solidFill>
                <a:latin typeface="Arial" panose="020B0604020202020204" pitchFamily="34" charset="0"/>
                <a:ea typeface="Futura Std Book" charset="0"/>
                <a:cs typeface="Arial" panose="020B0604020202020204" pitchFamily="34" charset="0"/>
              </a:rPr>
              <a:t>This work was supported in part by National Institutes of Health/National Cancer Institute grant T32CA251007 and a generous grant from the UC Davis Comprehensive Cancer Center</a:t>
            </a:r>
          </a:p>
        </p:txBody>
      </p:sp>
      <p:cxnSp>
        <p:nvCxnSpPr>
          <p:cNvPr id="17" name="Straight Connector 16">
            <a:extLst>
              <a:ext uri="{FF2B5EF4-FFF2-40B4-BE49-F238E27FC236}">
                <a16:creationId xmlns:a16="http://schemas.microsoft.com/office/drawing/2014/main" id="{753EDA11-B648-7B3C-4FC0-7FDF6956AE67}"/>
              </a:ext>
            </a:extLst>
          </p:cNvPr>
          <p:cNvCxnSpPr>
            <a:cxnSpLocks/>
          </p:cNvCxnSpPr>
          <p:nvPr/>
        </p:nvCxnSpPr>
        <p:spPr>
          <a:xfrm>
            <a:off x="34089905" y="5636304"/>
            <a:ext cx="0" cy="26974800"/>
          </a:xfrm>
          <a:prstGeom prst="line">
            <a:avLst/>
          </a:prstGeom>
          <a:ln w="38100">
            <a:solidFill>
              <a:srgbClr val="DCAA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9AC06FD-E8D2-0125-322D-2468B8CF0E17}"/>
              </a:ext>
            </a:extLst>
          </p:cNvPr>
          <p:cNvCxnSpPr>
            <a:cxnSpLocks/>
          </p:cNvCxnSpPr>
          <p:nvPr/>
        </p:nvCxnSpPr>
        <p:spPr>
          <a:xfrm>
            <a:off x="15315405" y="5627264"/>
            <a:ext cx="0" cy="26974800"/>
          </a:xfrm>
          <a:prstGeom prst="line">
            <a:avLst/>
          </a:prstGeom>
          <a:ln w="38100">
            <a:solidFill>
              <a:srgbClr val="DCAA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3BCECA7-6DFF-E39C-BA71-8C280D0E2252}"/>
              </a:ext>
            </a:extLst>
          </p:cNvPr>
          <p:cNvCxnSpPr>
            <a:cxnSpLocks/>
          </p:cNvCxnSpPr>
          <p:nvPr/>
        </p:nvCxnSpPr>
        <p:spPr>
          <a:xfrm flipH="1">
            <a:off x="424764" y="13401357"/>
            <a:ext cx="14466899" cy="0"/>
          </a:xfrm>
          <a:prstGeom prst="line">
            <a:avLst/>
          </a:prstGeom>
          <a:ln w="38100">
            <a:solidFill>
              <a:srgbClr val="DCAA00"/>
            </a:solidFill>
          </a:ln>
        </p:spPr>
        <p:style>
          <a:lnRef idx="1">
            <a:schemeClr val="accent1"/>
          </a:lnRef>
          <a:fillRef idx="0">
            <a:schemeClr val="accent1"/>
          </a:fillRef>
          <a:effectRef idx="0">
            <a:schemeClr val="accent1"/>
          </a:effectRef>
          <a:fontRef idx="minor">
            <a:schemeClr val="tx1"/>
          </a:fontRef>
        </p:style>
      </p:cxnSp>
      <p:sp>
        <p:nvSpPr>
          <p:cNvPr id="136" name="TextBox 135">
            <a:extLst>
              <a:ext uri="{FF2B5EF4-FFF2-40B4-BE49-F238E27FC236}">
                <a16:creationId xmlns:a16="http://schemas.microsoft.com/office/drawing/2014/main" id="{71677E67-BCD4-DA03-3345-14E84516DEEF}"/>
              </a:ext>
            </a:extLst>
          </p:cNvPr>
          <p:cNvSpPr txBox="1"/>
          <p:nvPr/>
        </p:nvSpPr>
        <p:spPr>
          <a:xfrm>
            <a:off x="665787" y="20215697"/>
            <a:ext cx="13779543" cy="830997"/>
          </a:xfrm>
          <a:prstGeom prst="rect">
            <a:avLst/>
          </a:prstGeom>
          <a:noFill/>
        </p:spPr>
        <p:txBody>
          <a:bodyPr wrap="square" rtlCol="0">
            <a:spAutoFit/>
          </a:bodyPr>
          <a:lstStyle/>
          <a:p>
            <a:pPr algn="just"/>
            <a:r>
              <a:rPr lang="en-US" sz="2400" b="1" dirty="0">
                <a:latin typeface="Arial" panose="020B0604020202020204" pitchFamily="34" charset="0"/>
                <a:cs typeface="Arial" panose="020B0604020202020204" pitchFamily="34" charset="0"/>
              </a:rPr>
              <a:t>Table 1. </a:t>
            </a:r>
            <a:r>
              <a:rPr lang="en-US" sz="2400" dirty="0">
                <a:latin typeface="Arial" panose="020B0604020202020204" pitchFamily="34" charset="0"/>
                <a:cs typeface="Arial" panose="020B0604020202020204" pitchFamily="34" charset="0"/>
              </a:rPr>
              <a:t>Patient demographic and clinicopathologic characteristics of 130 total STS patients stratified by method of analysis. </a:t>
            </a:r>
            <a:endParaRPr lang="en-US" sz="2400" b="1" dirty="0">
              <a:latin typeface="Arial" panose="020B0604020202020204" pitchFamily="34" charset="0"/>
              <a:cs typeface="Arial" panose="020B0604020202020204" pitchFamily="34" charset="0"/>
            </a:endParaRPr>
          </a:p>
        </p:txBody>
      </p:sp>
      <p:sp>
        <p:nvSpPr>
          <p:cNvPr id="137" name="TextBox 136">
            <a:extLst>
              <a:ext uri="{FF2B5EF4-FFF2-40B4-BE49-F238E27FC236}">
                <a16:creationId xmlns:a16="http://schemas.microsoft.com/office/drawing/2014/main" id="{5B8758AE-C7B2-C6CD-CF51-42A9559548F1}"/>
              </a:ext>
            </a:extLst>
          </p:cNvPr>
          <p:cNvSpPr txBox="1"/>
          <p:nvPr/>
        </p:nvSpPr>
        <p:spPr>
          <a:xfrm>
            <a:off x="665783" y="25617114"/>
            <a:ext cx="13729310" cy="830997"/>
          </a:xfrm>
          <a:prstGeom prst="rect">
            <a:avLst/>
          </a:prstGeom>
          <a:noFill/>
        </p:spPr>
        <p:txBody>
          <a:bodyPr wrap="square" rtlCol="0">
            <a:spAutoFit/>
          </a:bodyPr>
          <a:lstStyle/>
          <a:p>
            <a:pPr algn="just"/>
            <a:r>
              <a:rPr lang="en-US" sz="2400" b="1" dirty="0">
                <a:latin typeface="Arial" panose="020B0604020202020204" pitchFamily="34" charset="0"/>
                <a:cs typeface="Arial" panose="020B0604020202020204" pitchFamily="34" charset="0"/>
              </a:rPr>
              <a:t>Figure 1. (</a:t>
            </a:r>
            <a:r>
              <a:rPr lang="en-US" sz="2400" dirty="0">
                <a:latin typeface="Arial" panose="020B0604020202020204" pitchFamily="34" charset="0"/>
                <a:cs typeface="Arial" panose="020B0604020202020204" pitchFamily="34" charset="0"/>
              </a:rPr>
              <a:t>A) Oncologic outcomes and (B) 5-year overall and metastasis-free survival of 130 STS patients.</a:t>
            </a:r>
            <a:endParaRPr lang="en-US" sz="2400" b="1" dirty="0">
              <a:latin typeface="Arial" panose="020B0604020202020204" pitchFamily="34" charset="0"/>
              <a:cs typeface="Arial" panose="020B0604020202020204" pitchFamily="34" charset="0"/>
            </a:endParaRPr>
          </a:p>
        </p:txBody>
      </p:sp>
      <p:sp>
        <p:nvSpPr>
          <p:cNvPr id="155" name="TextBox 154">
            <a:extLst>
              <a:ext uri="{FF2B5EF4-FFF2-40B4-BE49-F238E27FC236}">
                <a16:creationId xmlns:a16="http://schemas.microsoft.com/office/drawing/2014/main" id="{A475B7B0-C912-FD26-CA58-0FFE06674537}"/>
              </a:ext>
            </a:extLst>
          </p:cNvPr>
          <p:cNvSpPr txBox="1"/>
          <p:nvPr/>
        </p:nvSpPr>
        <p:spPr>
          <a:xfrm>
            <a:off x="15730174" y="5655561"/>
            <a:ext cx="388781"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A</a:t>
            </a:r>
          </a:p>
        </p:txBody>
      </p:sp>
      <p:sp>
        <p:nvSpPr>
          <p:cNvPr id="156" name="TextBox 155">
            <a:extLst>
              <a:ext uri="{FF2B5EF4-FFF2-40B4-BE49-F238E27FC236}">
                <a16:creationId xmlns:a16="http://schemas.microsoft.com/office/drawing/2014/main" id="{F3DA7417-F65F-DF45-3703-C839BBC8F7C2}"/>
              </a:ext>
            </a:extLst>
          </p:cNvPr>
          <p:cNvSpPr txBox="1"/>
          <p:nvPr/>
        </p:nvSpPr>
        <p:spPr>
          <a:xfrm>
            <a:off x="20129047" y="5645583"/>
            <a:ext cx="388781"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B</a:t>
            </a:r>
          </a:p>
        </p:txBody>
      </p:sp>
      <p:sp>
        <p:nvSpPr>
          <p:cNvPr id="157" name="TextBox 156">
            <a:extLst>
              <a:ext uri="{FF2B5EF4-FFF2-40B4-BE49-F238E27FC236}">
                <a16:creationId xmlns:a16="http://schemas.microsoft.com/office/drawing/2014/main" id="{F89D0B0C-B7AC-43ED-2F17-93ABC5C19782}"/>
              </a:ext>
            </a:extLst>
          </p:cNvPr>
          <p:cNvSpPr txBox="1"/>
          <p:nvPr/>
        </p:nvSpPr>
        <p:spPr>
          <a:xfrm>
            <a:off x="22787168" y="5645601"/>
            <a:ext cx="388781"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C</a:t>
            </a:r>
          </a:p>
        </p:txBody>
      </p:sp>
      <p:sp>
        <p:nvSpPr>
          <p:cNvPr id="178" name="TextBox 177">
            <a:extLst>
              <a:ext uri="{FF2B5EF4-FFF2-40B4-BE49-F238E27FC236}">
                <a16:creationId xmlns:a16="http://schemas.microsoft.com/office/drawing/2014/main" id="{C27B04D7-24FA-A8C1-F17F-E1EED92C4076}"/>
              </a:ext>
            </a:extLst>
          </p:cNvPr>
          <p:cNvSpPr txBox="1"/>
          <p:nvPr/>
        </p:nvSpPr>
        <p:spPr>
          <a:xfrm>
            <a:off x="34420843" y="5646921"/>
            <a:ext cx="388781"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A</a:t>
            </a:r>
          </a:p>
        </p:txBody>
      </p:sp>
      <p:sp>
        <p:nvSpPr>
          <p:cNvPr id="180" name="TextBox 179">
            <a:extLst>
              <a:ext uri="{FF2B5EF4-FFF2-40B4-BE49-F238E27FC236}">
                <a16:creationId xmlns:a16="http://schemas.microsoft.com/office/drawing/2014/main" id="{2B423E21-3454-6CA4-19EF-CC74FA97A1FB}"/>
              </a:ext>
            </a:extLst>
          </p:cNvPr>
          <p:cNvSpPr txBox="1"/>
          <p:nvPr/>
        </p:nvSpPr>
        <p:spPr>
          <a:xfrm>
            <a:off x="44390448" y="5649791"/>
            <a:ext cx="388781"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B</a:t>
            </a:r>
          </a:p>
        </p:txBody>
      </p:sp>
      <p:cxnSp>
        <p:nvCxnSpPr>
          <p:cNvPr id="203" name="Straight Connector 202">
            <a:extLst>
              <a:ext uri="{FF2B5EF4-FFF2-40B4-BE49-F238E27FC236}">
                <a16:creationId xmlns:a16="http://schemas.microsoft.com/office/drawing/2014/main" id="{EEC45122-10CD-79F5-AB1F-E6ADAAF459B5}"/>
              </a:ext>
            </a:extLst>
          </p:cNvPr>
          <p:cNvCxnSpPr>
            <a:cxnSpLocks/>
          </p:cNvCxnSpPr>
          <p:nvPr/>
        </p:nvCxnSpPr>
        <p:spPr>
          <a:xfrm flipH="1">
            <a:off x="15664030" y="12185704"/>
            <a:ext cx="17739360" cy="0"/>
          </a:xfrm>
          <a:prstGeom prst="line">
            <a:avLst/>
          </a:prstGeom>
          <a:ln w="12700">
            <a:solidFill>
              <a:srgbClr val="DCAA00"/>
            </a:solidFill>
            <a:prstDash val="dashDot"/>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604DF224-1150-4C76-10EA-05450D724B41}"/>
              </a:ext>
            </a:extLst>
          </p:cNvPr>
          <p:cNvCxnSpPr>
            <a:cxnSpLocks/>
          </p:cNvCxnSpPr>
          <p:nvPr/>
        </p:nvCxnSpPr>
        <p:spPr>
          <a:xfrm flipH="1">
            <a:off x="15664029" y="18434351"/>
            <a:ext cx="17739360" cy="0"/>
          </a:xfrm>
          <a:prstGeom prst="line">
            <a:avLst/>
          </a:prstGeom>
          <a:ln w="12700">
            <a:solidFill>
              <a:srgbClr val="DCAA00"/>
            </a:solidFill>
            <a:prstDash val="dashDot"/>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317806C0-5970-4263-95EC-0B7149875592}"/>
              </a:ext>
            </a:extLst>
          </p:cNvPr>
          <p:cNvCxnSpPr>
            <a:cxnSpLocks/>
          </p:cNvCxnSpPr>
          <p:nvPr/>
        </p:nvCxnSpPr>
        <p:spPr>
          <a:xfrm flipH="1">
            <a:off x="34290000" y="14424544"/>
            <a:ext cx="16675618" cy="0"/>
          </a:xfrm>
          <a:prstGeom prst="line">
            <a:avLst/>
          </a:prstGeom>
          <a:ln w="12700">
            <a:solidFill>
              <a:srgbClr val="DCAA00"/>
            </a:solidFill>
            <a:prstDash val="dashDot"/>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CC196FC4-FC05-C361-B128-4748036DA3BA}"/>
              </a:ext>
            </a:extLst>
          </p:cNvPr>
          <p:cNvCxnSpPr>
            <a:cxnSpLocks/>
          </p:cNvCxnSpPr>
          <p:nvPr/>
        </p:nvCxnSpPr>
        <p:spPr>
          <a:xfrm flipH="1">
            <a:off x="375958" y="21205844"/>
            <a:ext cx="14509482" cy="44197"/>
          </a:xfrm>
          <a:prstGeom prst="line">
            <a:avLst/>
          </a:prstGeom>
          <a:ln w="12700">
            <a:solidFill>
              <a:srgbClr val="DCAA00"/>
            </a:solidFill>
            <a:prstDash val="dashDot"/>
          </a:ln>
        </p:spPr>
        <p:style>
          <a:lnRef idx="1">
            <a:schemeClr val="accent1"/>
          </a:lnRef>
          <a:fillRef idx="0">
            <a:schemeClr val="accent1"/>
          </a:fillRef>
          <a:effectRef idx="0">
            <a:schemeClr val="accent1"/>
          </a:effectRef>
          <a:fontRef idx="minor">
            <a:schemeClr val="tx1"/>
          </a:fontRef>
        </p:style>
      </p:cxnSp>
      <p:graphicFrame>
        <p:nvGraphicFramePr>
          <p:cNvPr id="7" name="Table 6">
            <a:extLst>
              <a:ext uri="{FF2B5EF4-FFF2-40B4-BE49-F238E27FC236}">
                <a16:creationId xmlns:a16="http://schemas.microsoft.com/office/drawing/2014/main" id="{9FAD63E4-872B-923E-326D-622A34B7CF82}"/>
              </a:ext>
            </a:extLst>
          </p:cNvPr>
          <p:cNvGraphicFramePr>
            <a:graphicFrameLocks noGrp="1"/>
          </p:cNvGraphicFramePr>
          <p:nvPr>
            <p:extLst>
              <p:ext uri="{D42A27DB-BD31-4B8C-83A1-F6EECF244321}">
                <p14:modId xmlns:p14="http://schemas.microsoft.com/office/powerpoint/2010/main" val="3467342258"/>
              </p:ext>
            </p:extLst>
          </p:nvPr>
        </p:nvGraphicFramePr>
        <p:xfrm>
          <a:off x="665783" y="13878908"/>
          <a:ext cx="13779544" cy="6151370"/>
        </p:xfrm>
        <a:graphic>
          <a:graphicData uri="http://schemas.openxmlformats.org/drawingml/2006/table">
            <a:tbl>
              <a:tblPr firstRow="1" firstCol="1" lastRow="1" lastCol="1" bandRow="1" bandCol="1"/>
              <a:tblGrid>
                <a:gridCol w="2584613">
                  <a:extLst>
                    <a:ext uri="{9D8B030D-6E8A-4147-A177-3AD203B41FA5}">
                      <a16:colId xmlns:a16="http://schemas.microsoft.com/office/drawing/2014/main" val="1447965047"/>
                    </a:ext>
                  </a:extLst>
                </a:gridCol>
                <a:gridCol w="4861733">
                  <a:extLst>
                    <a:ext uri="{9D8B030D-6E8A-4147-A177-3AD203B41FA5}">
                      <a16:colId xmlns:a16="http://schemas.microsoft.com/office/drawing/2014/main" val="3045131491"/>
                    </a:ext>
                  </a:extLst>
                </a:gridCol>
                <a:gridCol w="1944693">
                  <a:extLst>
                    <a:ext uri="{9D8B030D-6E8A-4147-A177-3AD203B41FA5}">
                      <a16:colId xmlns:a16="http://schemas.microsoft.com/office/drawing/2014/main" val="3744511652"/>
                    </a:ext>
                  </a:extLst>
                </a:gridCol>
                <a:gridCol w="2403318">
                  <a:extLst>
                    <a:ext uri="{9D8B030D-6E8A-4147-A177-3AD203B41FA5}">
                      <a16:colId xmlns:a16="http://schemas.microsoft.com/office/drawing/2014/main" val="2875432816"/>
                    </a:ext>
                  </a:extLst>
                </a:gridCol>
                <a:gridCol w="1985187">
                  <a:extLst>
                    <a:ext uri="{9D8B030D-6E8A-4147-A177-3AD203B41FA5}">
                      <a16:colId xmlns:a16="http://schemas.microsoft.com/office/drawing/2014/main" val="1098174836"/>
                    </a:ext>
                  </a:extLst>
                </a:gridCol>
              </a:tblGrid>
              <a:tr h="1038326">
                <a:tc>
                  <a:txBody>
                    <a:bodyPr/>
                    <a:lstStyle/>
                    <a:p>
                      <a:pPr marL="0" marR="0" algn="l">
                        <a:spcBef>
                          <a:spcPts val="0"/>
                        </a:spcBef>
                        <a:spcAft>
                          <a:spcPts val="0"/>
                        </a:spcAft>
                      </a:pPr>
                      <a:r>
                        <a:rPr lang="en-US" sz="2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Characteristic</a:t>
                      </a:r>
                    </a:p>
                  </a:txBody>
                  <a:tcPr marL="0" marR="0" marT="0" marB="0" anchor="ctr">
                    <a:lnL w="12700" cap="flat" cmpd="sng" algn="ctr">
                      <a:solidFill>
                        <a:srgbClr val="150221"/>
                      </a:solidFill>
                      <a:prstDash val="solid"/>
                      <a:round/>
                      <a:headEnd type="none" w="med" len="med"/>
                      <a:tailEnd type="none" w="med" len="med"/>
                    </a:lnL>
                    <a:lnR>
                      <a:noFill/>
                    </a:lnR>
                    <a:lnT w="12700" cap="flat" cmpd="sng" algn="ctr">
                      <a:solidFill>
                        <a:srgbClr val="150221"/>
                      </a:solidFill>
                      <a:prstDash val="solid"/>
                      <a:round/>
                      <a:headEnd type="none" w="med" len="med"/>
                      <a:tailEnd type="none" w="med" len="med"/>
                    </a:lnT>
                    <a:lnB w="12700" cap="flat" cmpd="sng" algn="ctr">
                      <a:solidFill>
                        <a:srgbClr val="15022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a:spcBef>
                          <a:spcPts val="0"/>
                        </a:spcBef>
                        <a:spcAft>
                          <a:spcPts val="0"/>
                        </a:spcAft>
                      </a:pPr>
                      <a:endParaRPr lang="en-US" sz="2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a:noFill/>
                    </a:lnL>
                    <a:lnR>
                      <a:noFill/>
                    </a:lnR>
                    <a:lnT w="12700" cap="flat" cmpd="sng" algn="ctr">
                      <a:solidFill>
                        <a:srgbClr val="150221"/>
                      </a:solidFill>
                      <a:prstDash val="solid"/>
                      <a:round/>
                      <a:headEnd type="none" w="med" len="med"/>
                      <a:tailEnd type="none" w="med" len="med"/>
                    </a:lnT>
                    <a:lnB w="12700" cap="flat" cmpd="sng" algn="ctr">
                      <a:solidFill>
                        <a:srgbClr val="15022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2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IHC </a:t>
                      </a:r>
                    </a:p>
                    <a:p>
                      <a:pPr marL="0" marR="0" algn="ctr">
                        <a:spcBef>
                          <a:spcPts val="0"/>
                        </a:spcBef>
                        <a:spcAft>
                          <a:spcPts val="0"/>
                        </a:spcAft>
                      </a:pPr>
                      <a:r>
                        <a:rPr lang="en-US" sz="2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(N=100)</a:t>
                      </a:r>
                    </a:p>
                  </a:txBody>
                  <a:tcPr marL="0" marR="0" marT="0" marB="0" anchor="ctr">
                    <a:lnL>
                      <a:noFill/>
                    </a:lnL>
                    <a:lnR>
                      <a:noFill/>
                    </a:lnR>
                    <a:lnT w="12700" cap="flat" cmpd="sng" algn="ctr">
                      <a:solidFill>
                        <a:srgbClr val="150221"/>
                      </a:solidFill>
                      <a:prstDash val="solid"/>
                      <a:round/>
                      <a:headEnd type="none" w="med" len="med"/>
                      <a:tailEnd type="none" w="med" len="med"/>
                    </a:lnT>
                    <a:lnB w="12700" cap="flat" cmpd="sng" algn="ctr">
                      <a:solidFill>
                        <a:srgbClr val="15022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2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Flow Cytometry (N=46)</a:t>
                      </a:r>
                    </a:p>
                  </a:txBody>
                  <a:tcPr marL="0" marR="0" marT="0" marB="0" anchor="ctr">
                    <a:lnL>
                      <a:noFill/>
                    </a:lnL>
                    <a:lnR>
                      <a:noFill/>
                    </a:lnR>
                    <a:lnT w="12700" cap="flat" cmpd="sng" algn="ctr">
                      <a:solidFill>
                        <a:srgbClr val="150221"/>
                      </a:solidFill>
                      <a:prstDash val="solid"/>
                      <a:round/>
                      <a:headEnd type="none" w="med" len="med"/>
                      <a:tailEnd type="none" w="med" len="med"/>
                    </a:lnT>
                    <a:lnB w="12700" cap="flat" cmpd="sng" algn="ctr">
                      <a:solidFill>
                        <a:srgbClr val="15022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2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Multiplex IF </a:t>
                      </a:r>
                    </a:p>
                    <a:p>
                      <a:pPr marL="0" marR="0" algn="ctr">
                        <a:spcBef>
                          <a:spcPts val="0"/>
                        </a:spcBef>
                        <a:spcAft>
                          <a:spcPts val="0"/>
                        </a:spcAft>
                      </a:pPr>
                      <a:r>
                        <a:rPr lang="en-US" sz="2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(N=71)</a:t>
                      </a:r>
                    </a:p>
                  </a:txBody>
                  <a:tcPr marL="0" marR="0" marT="0" marB="0" anchor="ctr">
                    <a:lnL>
                      <a:noFill/>
                    </a:lnL>
                    <a:lnR w="12700" cap="flat" cmpd="sng" algn="ctr">
                      <a:solidFill>
                        <a:srgbClr val="150221"/>
                      </a:solidFill>
                      <a:prstDash val="solid"/>
                      <a:round/>
                      <a:headEnd type="none" w="med" len="med"/>
                      <a:tailEnd type="none" w="med" len="med"/>
                    </a:lnR>
                    <a:lnT w="12700" cap="flat" cmpd="sng" algn="ctr">
                      <a:solidFill>
                        <a:srgbClr val="150221"/>
                      </a:solidFill>
                      <a:prstDash val="solid"/>
                      <a:round/>
                      <a:headEnd type="none" w="med" len="med"/>
                      <a:tailEnd type="none" w="med" len="med"/>
                    </a:lnT>
                    <a:lnB w="12700" cap="flat" cmpd="sng" algn="ctr">
                      <a:solidFill>
                        <a:srgbClr val="15022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68916737"/>
                  </a:ext>
                </a:extLst>
              </a:tr>
              <a:tr h="493422">
                <a:tc>
                  <a:txBody>
                    <a:bodyPr/>
                    <a:lstStyle/>
                    <a:p>
                      <a:pPr marL="0" marR="0" algn="l">
                        <a:spcBef>
                          <a:spcPts val="0"/>
                        </a:spcBef>
                        <a:spcAft>
                          <a:spcPts val="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Sex</a:t>
                      </a:r>
                    </a:p>
                  </a:txBody>
                  <a:tcPr marL="0" marR="0" marT="0" marB="0" anchor="ctr">
                    <a:lnL w="12700" cap="flat" cmpd="sng" algn="ctr">
                      <a:solidFill>
                        <a:srgbClr val="150221"/>
                      </a:solidFill>
                      <a:prstDash val="solid"/>
                      <a:round/>
                      <a:headEnd type="none" w="med" len="med"/>
                      <a:tailEnd type="none" w="med" len="med"/>
                    </a:lnL>
                    <a:lnR>
                      <a:noFill/>
                    </a:lnR>
                    <a:lnT w="12700" cap="flat" cmpd="sng" algn="ctr">
                      <a:solidFill>
                        <a:srgbClr val="15022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spcBef>
                          <a:spcPts val="0"/>
                        </a:spcBef>
                        <a:spcAft>
                          <a:spcPts val="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Female</a:t>
                      </a:r>
                    </a:p>
                  </a:txBody>
                  <a:tcPr marL="0" marR="0" marT="0" marB="0" anchor="ctr">
                    <a:lnL>
                      <a:noFill/>
                    </a:lnL>
                    <a:lnR>
                      <a:noFill/>
                    </a:lnR>
                    <a:lnT w="12700" cap="flat" cmpd="sng" algn="ctr">
                      <a:solidFill>
                        <a:srgbClr val="15022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41 (41%)</a:t>
                      </a:r>
                    </a:p>
                  </a:txBody>
                  <a:tcPr marL="0" marR="0" marT="0" marB="0" anchor="ctr">
                    <a:lnL>
                      <a:noFill/>
                    </a:lnL>
                    <a:lnR>
                      <a:noFill/>
                    </a:lnR>
                    <a:lnT w="12700" cap="flat" cmpd="sng" algn="ctr">
                      <a:solidFill>
                        <a:srgbClr val="15022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19 (41%)</a:t>
                      </a:r>
                    </a:p>
                  </a:txBody>
                  <a:tcPr marL="0" marR="0" marT="0" marB="0" anchor="ctr">
                    <a:lnL>
                      <a:noFill/>
                    </a:lnL>
                    <a:lnR>
                      <a:noFill/>
                    </a:lnR>
                    <a:lnT w="12700" cap="flat" cmpd="sng" algn="ctr">
                      <a:solidFill>
                        <a:srgbClr val="15022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32 (45%)</a:t>
                      </a:r>
                    </a:p>
                  </a:txBody>
                  <a:tcPr marL="0" marR="0" marT="0" marB="0" anchor="ctr">
                    <a:lnL>
                      <a:noFill/>
                    </a:lnL>
                    <a:lnR w="12700" cap="flat" cmpd="sng" algn="ctr">
                      <a:solidFill>
                        <a:srgbClr val="150221"/>
                      </a:solidFill>
                      <a:prstDash val="solid"/>
                      <a:round/>
                      <a:headEnd type="none" w="med" len="med"/>
                      <a:tailEnd type="none" w="med" len="med"/>
                    </a:lnR>
                    <a:lnT w="12700" cap="flat" cmpd="sng" algn="ctr">
                      <a:solidFill>
                        <a:srgbClr val="15022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33968037"/>
                  </a:ext>
                </a:extLst>
              </a:tr>
              <a:tr h="692217">
                <a:tc>
                  <a:txBody>
                    <a:bodyPr/>
                    <a:lstStyle/>
                    <a:p>
                      <a:pPr marL="0" marR="0" algn="l">
                        <a:spcBef>
                          <a:spcPts val="0"/>
                        </a:spcBef>
                        <a:spcAft>
                          <a:spcPts val="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Age at diagnosis</a:t>
                      </a:r>
                    </a:p>
                  </a:txBody>
                  <a:tcPr marL="0" marR="0" marT="0" marB="0" anchor="ctr">
                    <a:lnL w="12700" cap="flat" cmpd="sng" algn="ctr">
                      <a:solidFill>
                        <a:srgbClr val="150221"/>
                      </a:solidFill>
                      <a:prstDash val="solid"/>
                      <a:round/>
                      <a:headEnd type="none" w="med" len="med"/>
                      <a:tailEnd type="none" w="med" len="med"/>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spcBef>
                          <a:spcPts val="0"/>
                        </a:spcBef>
                        <a:spcAft>
                          <a:spcPts val="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txBody>
                  <a:tcPr marL="0" marR="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59.8 ± 18.2</a:t>
                      </a:r>
                    </a:p>
                  </a:txBody>
                  <a:tcPr marL="0" marR="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62.2 ± 15.3</a:t>
                      </a:r>
                    </a:p>
                  </a:txBody>
                  <a:tcPr marL="0" marR="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61.8 ± 17.2</a:t>
                      </a:r>
                    </a:p>
                  </a:txBody>
                  <a:tcPr marL="0" marR="0" marT="0" marB="0" anchor="ctr">
                    <a:lnL>
                      <a:noFill/>
                    </a:lnL>
                    <a:lnR w="12700" cap="flat" cmpd="sng" algn="ctr">
                      <a:solidFill>
                        <a:srgbClr val="15022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36786542"/>
                  </a:ext>
                </a:extLst>
              </a:tr>
              <a:tr h="69221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Tumor size (cm)</a:t>
                      </a:r>
                    </a:p>
                  </a:txBody>
                  <a:tcPr marL="0" marR="0" marT="0" marB="0" anchor="ctr">
                    <a:lnL w="12700" cap="flat" cmpd="sng" algn="ctr">
                      <a:solidFill>
                        <a:srgbClr val="150221"/>
                      </a:solidFill>
                      <a:prstDash val="solid"/>
                      <a:round/>
                      <a:headEnd type="none" w="med" len="med"/>
                      <a:tailEnd type="none" w="med" len="med"/>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spcBef>
                          <a:spcPts val="0"/>
                        </a:spcBef>
                        <a:spcAft>
                          <a:spcPts val="0"/>
                        </a:spcAft>
                      </a:pPr>
                      <a:endPar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13.2 ± 8.3</a:t>
                      </a:r>
                    </a:p>
                  </a:txBody>
                  <a:tcPr marL="0" marR="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13.4 ± 9.6</a:t>
                      </a:r>
                    </a:p>
                  </a:txBody>
                  <a:tcPr marL="0" marR="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13.9 ± 9.9</a:t>
                      </a:r>
                    </a:p>
                  </a:txBody>
                  <a:tcPr marL="0" marR="0" marT="0" marB="0" anchor="ctr">
                    <a:lnL>
                      <a:noFill/>
                    </a:lnL>
                    <a:lnR w="12700" cap="flat" cmpd="sng" algn="ctr">
                      <a:solidFill>
                        <a:srgbClr val="15022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51884857"/>
                  </a:ext>
                </a:extLst>
              </a:tr>
              <a:tr h="466318">
                <a:tc>
                  <a:txBody>
                    <a:bodyPr/>
                    <a:lstStyle/>
                    <a:p>
                      <a:pPr marL="0" marR="0" algn="l">
                        <a:spcBef>
                          <a:spcPts val="0"/>
                        </a:spcBef>
                        <a:spcAft>
                          <a:spcPts val="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Tumor site</a:t>
                      </a:r>
                    </a:p>
                  </a:txBody>
                  <a:tcPr marL="0" marR="0" marT="0" marB="0" anchor="ctr">
                    <a:lnL w="12700" cap="flat" cmpd="sng" algn="ctr">
                      <a:solidFill>
                        <a:srgbClr val="150221"/>
                      </a:solidFill>
                      <a:prstDash val="solid"/>
                      <a:round/>
                      <a:headEnd type="none" w="med" len="med"/>
                      <a:tailEnd type="none" w="med" len="med"/>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spcBef>
                          <a:spcPts val="0"/>
                        </a:spcBef>
                        <a:spcAft>
                          <a:spcPts val="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Extremity</a:t>
                      </a:r>
                    </a:p>
                  </a:txBody>
                  <a:tcPr marL="0" marR="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67 (67%)</a:t>
                      </a:r>
                    </a:p>
                  </a:txBody>
                  <a:tcPr marL="0" marR="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25 (54%)</a:t>
                      </a:r>
                    </a:p>
                  </a:txBody>
                  <a:tcPr marL="0" marR="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41 (58%)</a:t>
                      </a:r>
                    </a:p>
                  </a:txBody>
                  <a:tcPr marL="0" marR="0" marT="0" marB="0" anchor="ctr">
                    <a:lnL>
                      <a:noFill/>
                    </a:lnL>
                    <a:lnR w="12700" cap="flat" cmpd="sng" algn="ctr">
                      <a:solidFill>
                        <a:srgbClr val="15022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4885417"/>
                  </a:ext>
                </a:extLst>
              </a:tr>
              <a:tr h="1384435">
                <a:tc>
                  <a:txBody>
                    <a:bodyPr/>
                    <a:lstStyle/>
                    <a:p>
                      <a:pPr marL="0" marR="0" algn="l">
                        <a:spcBef>
                          <a:spcPts val="0"/>
                        </a:spcBef>
                        <a:spcAft>
                          <a:spcPts val="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Histology</a:t>
                      </a:r>
                    </a:p>
                  </a:txBody>
                  <a:tcPr marL="0" marR="0" marT="0" marB="0" anchor="ctr">
                    <a:lnL w="12700" cap="flat" cmpd="sng" algn="ctr">
                      <a:solidFill>
                        <a:srgbClr val="150221"/>
                      </a:solidFill>
                      <a:prstDash val="solid"/>
                      <a:round/>
                      <a:headEnd type="none" w="med" len="med"/>
                      <a:tailEnd type="none" w="med" len="med"/>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spcBef>
                          <a:spcPts val="0"/>
                        </a:spcBef>
                        <a:spcAft>
                          <a:spcPts val="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Undifferentiated pleomorphic sarcoma</a:t>
                      </a:r>
                    </a:p>
                    <a:p>
                      <a:pPr marL="0" marR="0">
                        <a:spcBef>
                          <a:spcPts val="0"/>
                        </a:spcBef>
                        <a:spcAft>
                          <a:spcPts val="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Liposarcoma</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Myxofibrosarcoma</a:t>
                      </a:r>
                    </a:p>
                  </a:txBody>
                  <a:tcPr marL="0" marR="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30 (30%)</a:t>
                      </a:r>
                    </a:p>
                    <a:p>
                      <a:pPr marL="0" marR="0" algn="ctr">
                        <a:spcBef>
                          <a:spcPts val="0"/>
                        </a:spcBef>
                        <a:spcAft>
                          <a:spcPts val="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22 (22%)</a:t>
                      </a:r>
                    </a:p>
                    <a:p>
                      <a:pPr marL="0" marR="0" algn="ctr">
                        <a:spcBef>
                          <a:spcPts val="0"/>
                        </a:spcBef>
                        <a:spcAft>
                          <a:spcPts val="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18 (18%)</a:t>
                      </a:r>
                    </a:p>
                  </a:txBody>
                  <a:tcPr marL="0" marR="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9 (20%)</a:t>
                      </a:r>
                    </a:p>
                    <a:p>
                      <a:pPr marL="0" marR="0" algn="ctr">
                        <a:spcBef>
                          <a:spcPts val="0"/>
                        </a:spcBef>
                        <a:spcAft>
                          <a:spcPts val="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 (24%)</a:t>
                      </a:r>
                    </a:p>
                    <a:p>
                      <a:pPr marL="0" marR="0" algn="ctr">
                        <a:spcBef>
                          <a:spcPts val="0"/>
                        </a:spcBef>
                        <a:spcAft>
                          <a:spcPts val="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 (24%)</a:t>
                      </a:r>
                    </a:p>
                  </a:txBody>
                  <a:tcPr marL="0" marR="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16 (23%)</a:t>
                      </a:r>
                    </a:p>
                    <a:p>
                      <a:pPr marL="0" marR="0" algn="ctr">
                        <a:spcBef>
                          <a:spcPts val="0"/>
                        </a:spcBef>
                        <a:spcAft>
                          <a:spcPts val="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 (28%)</a:t>
                      </a:r>
                    </a:p>
                    <a:p>
                      <a:pPr marL="0" marR="0" algn="ctr">
                        <a:spcBef>
                          <a:spcPts val="0"/>
                        </a:spcBef>
                        <a:spcAft>
                          <a:spcPts val="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16 (23%)</a:t>
                      </a:r>
                    </a:p>
                  </a:txBody>
                  <a:tcPr marL="0" marR="0" marT="0" marB="0" anchor="ctr">
                    <a:lnL>
                      <a:noFill/>
                    </a:lnL>
                    <a:lnR w="12700" cap="flat" cmpd="sng" algn="ctr">
                      <a:solidFill>
                        <a:srgbClr val="15022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19092478"/>
                  </a:ext>
                </a:extLst>
              </a:tr>
              <a:tr h="1384435">
                <a:tc>
                  <a:txBody>
                    <a:bodyPr/>
                    <a:lstStyle/>
                    <a:p>
                      <a:pPr marL="0" marR="0" algn="l">
                        <a:spcBef>
                          <a:spcPts val="0"/>
                        </a:spcBef>
                        <a:spcAft>
                          <a:spcPts val="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Neoadjuvant </a:t>
                      </a:r>
                    </a:p>
                    <a:p>
                      <a:pPr marL="0" marR="0" algn="l">
                        <a:spcBef>
                          <a:spcPts val="0"/>
                        </a:spcBef>
                        <a:spcAft>
                          <a:spcPts val="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therapy</a:t>
                      </a:r>
                    </a:p>
                  </a:txBody>
                  <a:tcPr marL="0" marR="0" marT="0" marB="0" anchor="ctr">
                    <a:lnL w="12700" cap="flat" cmpd="sng" algn="ctr">
                      <a:solidFill>
                        <a:srgbClr val="150221"/>
                      </a:solidFill>
                      <a:prstDash val="solid"/>
                      <a:round/>
                      <a:headEnd type="none" w="med" len="med"/>
                      <a:tailEnd type="none" w="med" len="med"/>
                    </a:lnL>
                    <a:lnR>
                      <a:noFill/>
                    </a:lnR>
                    <a:lnT w="6350" cap="flat" cmpd="sng" algn="ctr">
                      <a:solidFill>
                        <a:schemeClr val="bg1">
                          <a:lumMod val="75000"/>
                        </a:schemeClr>
                      </a:solidFill>
                      <a:prstDash val="solid"/>
                      <a:round/>
                      <a:headEnd type="none" w="med" len="med"/>
                      <a:tailEnd type="none" w="med" len="med"/>
                    </a:lnT>
                    <a:lnB w="12700" cap="flat" cmpd="sng" algn="ctr">
                      <a:solidFill>
                        <a:srgbClr val="15022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spcBef>
                          <a:spcPts val="0"/>
                        </a:spcBef>
                        <a:spcAft>
                          <a:spcPts val="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Radiation</a:t>
                      </a:r>
                    </a:p>
                    <a:p>
                      <a:pPr marL="0" marR="0">
                        <a:spcBef>
                          <a:spcPts val="0"/>
                        </a:spcBef>
                        <a:spcAft>
                          <a:spcPts val="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Upfront surgery</a:t>
                      </a:r>
                    </a:p>
                    <a:p>
                      <a:pPr marL="0" marR="0">
                        <a:spcBef>
                          <a:spcPts val="0"/>
                        </a:spcBef>
                        <a:spcAft>
                          <a:spcPts val="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Chemoradiation</a:t>
                      </a:r>
                    </a:p>
                    <a:p>
                      <a:pPr marL="0" marR="0">
                        <a:spcBef>
                          <a:spcPts val="0"/>
                        </a:spcBef>
                        <a:spcAft>
                          <a:spcPts val="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Chemotherapy</a:t>
                      </a:r>
                    </a:p>
                  </a:txBody>
                  <a:tcPr marL="0" marR="0" marT="0" marB="0" anchor="ctr">
                    <a:lnL>
                      <a:noFill/>
                    </a:lnL>
                    <a:lnR>
                      <a:noFill/>
                    </a:lnR>
                    <a:lnT w="6350" cap="flat" cmpd="sng" algn="ctr">
                      <a:solidFill>
                        <a:schemeClr val="bg1">
                          <a:lumMod val="75000"/>
                        </a:schemeClr>
                      </a:solidFill>
                      <a:prstDash val="solid"/>
                      <a:round/>
                      <a:headEnd type="none" w="med" len="med"/>
                      <a:tailEnd type="none" w="med" len="med"/>
                    </a:lnT>
                    <a:lnB w="12700" cap="flat" cmpd="sng" algn="ctr">
                      <a:solidFill>
                        <a:srgbClr val="15022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53 (53%)</a:t>
                      </a:r>
                    </a:p>
                    <a:p>
                      <a:pPr marL="0" marR="0" algn="ctr">
                        <a:spcBef>
                          <a:spcPts val="0"/>
                        </a:spcBef>
                        <a:spcAft>
                          <a:spcPts val="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29 (29%)</a:t>
                      </a:r>
                    </a:p>
                    <a:p>
                      <a:pPr marL="0" marR="0" algn="ctr">
                        <a:spcBef>
                          <a:spcPts val="0"/>
                        </a:spcBef>
                        <a:spcAft>
                          <a:spcPts val="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 (13%)</a:t>
                      </a:r>
                    </a:p>
                    <a:p>
                      <a:pPr marL="0" marR="0" algn="ctr">
                        <a:spcBef>
                          <a:spcPts val="0"/>
                        </a:spcBef>
                        <a:spcAft>
                          <a:spcPts val="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 (5%)</a:t>
                      </a:r>
                    </a:p>
                  </a:txBody>
                  <a:tcPr marL="0" marR="0" marT="0" marB="0" anchor="ctr">
                    <a:lnL>
                      <a:noFill/>
                    </a:lnL>
                    <a:lnR>
                      <a:noFill/>
                    </a:lnR>
                    <a:lnT w="6350" cap="flat" cmpd="sng" algn="ctr">
                      <a:solidFill>
                        <a:schemeClr val="bg1">
                          <a:lumMod val="75000"/>
                        </a:schemeClr>
                      </a:solidFill>
                      <a:prstDash val="solid"/>
                      <a:round/>
                      <a:headEnd type="none" w="med" len="med"/>
                      <a:tailEnd type="none" w="med" len="med"/>
                    </a:lnT>
                    <a:lnB w="12700" cap="flat" cmpd="sng" algn="ctr">
                      <a:solidFill>
                        <a:srgbClr val="15022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28 (61%)</a:t>
                      </a:r>
                    </a:p>
                    <a:p>
                      <a:pPr marL="0" marR="0" algn="ctr">
                        <a:spcBef>
                          <a:spcPts val="0"/>
                        </a:spcBef>
                        <a:spcAft>
                          <a:spcPts val="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8 (17%)</a:t>
                      </a:r>
                    </a:p>
                    <a:p>
                      <a:pPr marL="0" marR="0" algn="ctr">
                        <a:spcBef>
                          <a:spcPts val="0"/>
                        </a:spcBef>
                        <a:spcAft>
                          <a:spcPts val="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 (22%)</a:t>
                      </a:r>
                    </a:p>
                    <a:p>
                      <a:pPr marL="0" marR="0" algn="ctr">
                        <a:spcBef>
                          <a:spcPts val="0"/>
                        </a:spcBef>
                        <a:spcAft>
                          <a:spcPts val="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 (0%)</a:t>
                      </a:r>
                    </a:p>
                  </a:txBody>
                  <a:tcPr marL="0" marR="0" marT="0" marB="0" anchor="ctr">
                    <a:lnL>
                      <a:noFill/>
                    </a:lnL>
                    <a:lnR>
                      <a:noFill/>
                    </a:lnR>
                    <a:lnT w="6350" cap="flat" cmpd="sng" algn="ctr">
                      <a:solidFill>
                        <a:schemeClr val="bg1">
                          <a:lumMod val="75000"/>
                        </a:schemeClr>
                      </a:solidFill>
                      <a:prstDash val="solid"/>
                      <a:round/>
                      <a:headEnd type="none" w="med" len="med"/>
                      <a:tailEnd type="none" w="med" len="med"/>
                    </a:lnT>
                    <a:lnB w="12700" cap="flat" cmpd="sng" algn="ctr">
                      <a:solidFill>
                        <a:srgbClr val="15022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40 (56%)</a:t>
                      </a:r>
                    </a:p>
                    <a:p>
                      <a:pPr marL="0" marR="0" algn="ctr">
                        <a:spcBef>
                          <a:spcPts val="0"/>
                        </a:spcBef>
                        <a:spcAft>
                          <a:spcPts val="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19 (27%)</a:t>
                      </a:r>
                    </a:p>
                    <a:p>
                      <a:pPr marL="0" marR="0" algn="ctr">
                        <a:spcBef>
                          <a:spcPts val="0"/>
                        </a:spcBef>
                        <a:spcAft>
                          <a:spcPts val="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9 (13%)</a:t>
                      </a:r>
                    </a:p>
                    <a:p>
                      <a:pPr marL="0" marR="0" algn="ctr">
                        <a:spcBef>
                          <a:spcPts val="0"/>
                        </a:spcBef>
                        <a:spcAft>
                          <a:spcPts val="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 (4%)</a:t>
                      </a:r>
                    </a:p>
                  </a:txBody>
                  <a:tcPr marL="0" marR="0" marT="0" marB="0" anchor="ctr">
                    <a:lnL>
                      <a:noFill/>
                    </a:lnL>
                    <a:lnR w="12700" cap="flat" cmpd="sng" algn="ctr">
                      <a:solidFill>
                        <a:srgbClr val="15022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rgbClr val="15022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28466520"/>
                  </a:ext>
                </a:extLst>
              </a:tr>
            </a:tbl>
          </a:graphicData>
        </a:graphic>
      </p:graphicFrame>
      <p:graphicFrame>
        <p:nvGraphicFramePr>
          <p:cNvPr id="12" name="Content Placeholder 6">
            <a:extLst>
              <a:ext uri="{FF2B5EF4-FFF2-40B4-BE49-F238E27FC236}">
                <a16:creationId xmlns:a16="http://schemas.microsoft.com/office/drawing/2014/main" id="{DB2FE712-CBE6-ED72-1E27-78909C1200B6}"/>
              </a:ext>
            </a:extLst>
          </p:cNvPr>
          <p:cNvGraphicFramePr>
            <a:graphicFrameLocks/>
          </p:cNvGraphicFramePr>
          <p:nvPr>
            <p:extLst>
              <p:ext uri="{D42A27DB-BD31-4B8C-83A1-F6EECF244321}">
                <p14:modId xmlns:p14="http://schemas.microsoft.com/office/powerpoint/2010/main" val="3032577491"/>
              </p:ext>
            </p:extLst>
          </p:nvPr>
        </p:nvGraphicFramePr>
        <p:xfrm>
          <a:off x="665787" y="22149910"/>
          <a:ext cx="6822148" cy="2391614"/>
        </p:xfrm>
        <a:graphic>
          <a:graphicData uri="http://schemas.openxmlformats.org/drawingml/2006/table">
            <a:tbl>
              <a:tblPr firstRow="1" firstCol="1" lastRow="1" lastCol="1" bandRow="1" bandCol="1"/>
              <a:tblGrid>
                <a:gridCol w="4363417">
                  <a:extLst>
                    <a:ext uri="{9D8B030D-6E8A-4147-A177-3AD203B41FA5}">
                      <a16:colId xmlns:a16="http://schemas.microsoft.com/office/drawing/2014/main" val="524337439"/>
                    </a:ext>
                  </a:extLst>
                </a:gridCol>
                <a:gridCol w="1293062">
                  <a:extLst>
                    <a:ext uri="{9D8B030D-6E8A-4147-A177-3AD203B41FA5}">
                      <a16:colId xmlns:a16="http://schemas.microsoft.com/office/drawing/2014/main" val="1974735109"/>
                    </a:ext>
                  </a:extLst>
                </a:gridCol>
                <a:gridCol w="1165669">
                  <a:extLst>
                    <a:ext uri="{9D8B030D-6E8A-4147-A177-3AD203B41FA5}">
                      <a16:colId xmlns:a16="http://schemas.microsoft.com/office/drawing/2014/main" val="1860572604"/>
                    </a:ext>
                  </a:extLst>
                </a:gridCol>
              </a:tblGrid>
              <a:tr h="665513">
                <a:tc>
                  <a:txBody>
                    <a:bodyPr/>
                    <a:lstStyle/>
                    <a:p>
                      <a:pPr marL="0" marR="0">
                        <a:spcBef>
                          <a:spcPts val="0"/>
                        </a:spcBef>
                        <a:spcAft>
                          <a:spcPts val="0"/>
                        </a:spcAft>
                      </a:pPr>
                      <a:endPar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rgbClr val="150221"/>
                      </a:solidFill>
                      <a:prstDash val="solid"/>
                      <a:round/>
                      <a:headEnd type="none" w="med" len="med"/>
                      <a:tailEnd type="none" w="med" len="med"/>
                    </a:lnL>
                    <a:lnR>
                      <a:noFill/>
                    </a:lnR>
                    <a:lnT w="12700" cap="flat" cmpd="sng" algn="ctr">
                      <a:solidFill>
                        <a:srgbClr val="15022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2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N=130</a:t>
                      </a:r>
                    </a:p>
                  </a:txBody>
                  <a:tcPr marL="0" marR="0" marT="0" marB="0" anchor="ctr">
                    <a:lnL>
                      <a:noFill/>
                    </a:lnL>
                    <a:lnR>
                      <a:noFill/>
                    </a:lnR>
                    <a:lnT w="12700" cap="flat" cmpd="sng" algn="ctr">
                      <a:solidFill>
                        <a:srgbClr val="15022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2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txBody>
                  <a:tcPr marL="0" marR="0" marT="0" marB="0" anchor="ctr">
                    <a:lnL>
                      <a:noFill/>
                    </a:lnL>
                    <a:lnR w="12700" cap="flat" cmpd="sng" algn="ctr">
                      <a:solidFill>
                        <a:srgbClr val="150221"/>
                      </a:solidFill>
                      <a:prstDash val="solid"/>
                      <a:round/>
                      <a:headEnd type="none" w="med" len="med"/>
                      <a:tailEnd type="none" w="med" len="med"/>
                    </a:lnR>
                    <a:lnT w="12700" cap="flat" cmpd="sng" algn="ctr">
                      <a:solidFill>
                        <a:srgbClr val="15022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33121400"/>
                  </a:ext>
                </a:extLst>
              </a:tr>
              <a:tr h="17261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Progression to metastases</a:t>
                      </a:r>
                    </a:p>
                    <a:p>
                      <a:pPr marL="0" marR="0">
                        <a:spcBef>
                          <a:spcPts val="0"/>
                        </a:spcBef>
                        <a:spcAft>
                          <a:spcPts val="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Alive without evidence of disease</a:t>
                      </a:r>
                    </a:p>
                    <a:p>
                      <a:pPr marL="0" marR="0">
                        <a:spcBef>
                          <a:spcPts val="0"/>
                        </a:spcBef>
                        <a:spcAft>
                          <a:spcPts val="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Alive with disease</a:t>
                      </a:r>
                    </a:p>
                    <a:p>
                      <a:pPr marL="0" marR="0" indent="0" algn="l" defTabSz="685783" rtl="0" eaLnBrk="1" fontAlgn="auto" latinLnBrk="0" hangingPunct="1">
                        <a:lnSpc>
                          <a:spcPct val="100000"/>
                        </a:lnSpc>
                        <a:spcBef>
                          <a:spcPts val="0"/>
                        </a:spcBef>
                        <a:spcAft>
                          <a:spcPts val="0"/>
                        </a:spcAft>
                        <a:buClrTx/>
                        <a:buSzTx/>
                        <a:buFontTx/>
                        <a:buNone/>
                        <a:tabLst/>
                        <a:defRPr/>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Died</a:t>
                      </a:r>
                    </a:p>
                  </a:txBody>
                  <a:tcPr marL="0" marR="0" marT="0" marB="0" anchor="ctr">
                    <a:lnL w="12700" cap="flat" cmpd="sng" algn="ctr">
                      <a:solidFill>
                        <a:srgbClr val="150221"/>
                      </a:solidFill>
                      <a:prstDash val="solid"/>
                      <a:round/>
                      <a:headEnd type="none" w="med" len="med"/>
                      <a:tailEnd type="none" w="med" len="med"/>
                    </a:lnL>
                    <a:lnR>
                      <a:noFill/>
                    </a:lnR>
                    <a:lnT w="6350" cap="flat" cmpd="sng" algn="ctr">
                      <a:solidFill>
                        <a:schemeClr val="bg1">
                          <a:lumMod val="75000"/>
                        </a:schemeClr>
                      </a:solidFill>
                      <a:prstDash val="solid"/>
                      <a:round/>
                      <a:headEnd type="none" w="med" len="med"/>
                      <a:tailEnd type="none" w="med" len="med"/>
                    </a:lnT>
                    <a:lnB w="12700" cap="flat" cmpd="sng" algn="ctr">
                      <a:solidFill>
                        <a:srgbClr val="15022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61</a:t>
                      </a:r>
                    </a:p>
                    <a:p>
                      <a:pPr marL="0" marR="0" algn="ctr">
                        <a:spcBef>
                          <a:spcPts val="0"/>
                        </a:spcBef>
                        <a:spcAft>
                          <a:spcPts val="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50</a:t>
                      </a:r>
                    </a:p>
                    <a:p>
                      <a:pPr marL="0" marR="0" algn="ctr">
                        <a:spcBef>
                          <a:spcPts val="0"/>
                        </a:spcBef>
                        <a:spcAft>
                          <a:spcPts val="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40</a:t>
                      </a:r>
                    </a:p>
                    <a:p>
                      <a:pPr marL="0" marR="0" algn="ctr">
                        <a:spcBef>
                          <a:spcPts val="0"/>
                        </a:spcBef>
                        <a:spcAft>
                          <a:spcPts val="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40</a:t>
                      </a:r>
                    </a:p>
                  </a:txBody>
                  <a:tcPr marL="0" marR="0" marT="0" marB="0" anchor="ctr">
                    <a:lnL>
                      <a:noFill/>
                    </a:lnL>
                    <a:lnR>
                      <a:noFill/>
                    </a:lnR>
                    <a:lnT w="6350" cap="flat" cmpd="sng" algn="ctr">
                      <a:solidFill>
                        <a:schemeClr val="bg1">
                          <a:lumMod val="75000"/>
                        </a:schemeClr>
                      </a:solidFill>
                      <a:prstDash val="solid"/>
                      <a:round/>
                      <a:headEnd type="none" w="med" len="med"/>
                      <a:tailEnd type="none" w="med" len="med"/>
                    </a:lnT>
                    <a:lnB w="12700" cap="flat" cmpd="sng" algn="ctr">
                      <a:solidFill>
                        <a:srgbClr val="15022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47%</a:t>
                      </a:r>
                    </a:p>
                    <a:p>
                      <a:pPr marL="0" marR="0" algn="ctr">
                        <a:spcBef>
                          <a:spcPts val="0"/>
                        </a:spcBef>
                        <a:spcAft>
                          <a:spcPts val="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38%</a:t>
                      </a:r>
                    </a:p>
                    <a:p>
                      <a:pPr marL="0" marR="0" algn="ctr">
                        <a:spcBef>
                          <a:spcPts val="0"/>
                        </a:spcBef>
                        <a:spcAft>
                          <a:spcPts val="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31%</a:t>
                      </a:r>
                    </a:p>
                    <a:p>
                      <a:pPr marL="0" marR="0" algn="ctr">
                        <a:spcBef>
                          <a:spcPts val="0"/>
                        </a:spcBef>
                        <a:spcAft>
                          <a:spcPts val="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31%</a:t>
                      </a:r>
                    </a:p>
                  </a:txBody>
                  <a:tcPr marL="0" marR="0" marT="0" marB="0" anchor="ctr">
                    <a:lnL>
                      <a:noFill/>
                    </a:lnL>
                    <a:lnR w="12700" cap="flat" cmpd="sng" algn="ctr">
                      <a:solidFill>
                        <a:srgbClr val="15022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rgbClr val="15022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42578120"/>
                  </a:ext>
                </a:extLst>
              </a:tr>
            </a:tbl>
          </a:graphicData>
        </a:graphic>
      </p:graphicFrame>
      <p:grpSp>
        <p:nvGrpSpPr>
          <p:cNvPr id="310" name="Group 309">
            <a:extLst>
              <a:ext uri="{FF2B5EF4-FFF2-40B4-BE49-F238E27FC236}">
                <a16:creationId xmlns:a16="http://schemas.microsoft.com/office/drawing/2014/main" id="{AF78D5AB-2475-ADB4-050C-28ADE7621E65}"/>
              </a:ext>
            </a:extLst>
          </p:cNvPr>
          <p:cNvGrpSpPr/>
          <p:nvPr/>
        </p:nvGrpSpPr>
        <p:grpSpPr>
          <a:xfrm>
            <a:off x="8227328" y="21473946"/>
            <a:ext cx="6944297" cy="4223477"/>
            <a:chOff x="8328922" y="22721213"/>
            <a:chExt cx="6944297" cy="4223477"/>
          </a:xfrm>
        </p:grpSpPr>
        <p:pic>
          <p:nvPicPr>
            <p:cNvPr id="13" name="Picture 12" descr="Chart, line chart&#10;&#10;Description automatically generated">
              <a:extLst>
                <a:ext uri="{FF2B5EF4-FFF2-40B4-BE49-F238E27FC236}">
                  <a16:creationId xmlns:a16="http://schemas.microsoft.com/office/drawing/2014/main" id="{CDA4E623-A446-3F77-1BD7-D852336B168C}"/>
                </a:ext>
              </a:extLst>
            </p:cNvPr>
            <p:cNvPicPr>
              <a:picLocks noChangeAspect="1"/>
            </p:cNvPicPr>
            <p:nvPr/>
          </p:nvPicPr>
          <p:blipFill>
            <a:blip r:embed="rId4"/>
            <a:stretch>
              <a:fillRect/>
            </a:stretch>
          </p:blipFill>
          <p:spPr>
            <a:xfrm>
              <a:off x="8328922" y="23002122"/>
              <a:ext cx="6944297" cy="3942568"/>
            </a:xfrm>
            <a:prstGeom prst="rect">
              <a:avLst/>
            </a:prstGeom>
          </p:spPr>
        </p:pic>
        <p:sp>
          <p:nvSpPr>
            <p:cNvPr id="14" name="TextBox 13">
              <a:extLst>
                <a:ext uri="{FF2B5EF4-FFF2-40B4-BE49-F238E27FC236}">
                  <a16:creationId xmlns:a16="http://schemas.microsoft.com/office/drawing/2014/main" id="{061755C6-4A44-BEF7-CD7C-BBCA2915E54F}"/>
                </a:ext>
              </a:extLst>
            </p:cNvPr>
            <p:cNvSpPr txBox="1"/>
            <p:nvPr/>
          </p:nvSpPr>
          <p:spPr>
            <a:xfrm>
              <a:off x="8975177" y="22721213"/>
              <a:ext cx="5318775" cy="461665"/>
            </a:xfrm>
            <a:prstGeom prst="rect">
              <a:avLst/>
            </a:prstGeom>
            <a:noFill/>
          </p:spPr>
          <p:txBody>
            <a:bodyPr wrap="square" rtlCol="0">
              <a:spAutoFit/>
            </a:bodyPr>
            <a:lstStyle/>
            <a:p>
              <a:pPr algn="ctr"/>
              <a:r>
                <a:rPr lang="en-US" sz="2400" u="sng" dirty="0">
                  <a:solidFill>
                    <a:srgbClr val="000000"/>
                  </a:solidFill>
                  <a:latin typeface="Arial" panose="020B0604020202020204" pitchFamily="34" charset="0"/>
                  <a:cs typeface="Arial" panose="020B0604020202020204" pitchFamily="34" charset="0"/>
                </a:rPr>
                <a:t>Overall and Metastasis-Free Survival</a:t>
              </a:r>
            </a:p>
          </p:txBody>
        </p:sp>
      </p:grpSp>
      <p:grpSp>
        <p:nvGrpSpPr>
          <p:cNvPr id="347" name="Group 346">
            <a:extLst>
              <a:ext uri="{FF2B5EF4-FFF2-40B4-BE49-F238E27FC236}">
                <a16:creationId xmlns:a16="http://schemas.microsoft.com/office/drawing/2014/main" id="{346B304F-5B9F-BAFD-C02D-3537452FFBD7}"/>
              </a:ext>
            </a:extLst>
          </p:cNvPr>
          <p:cNvGrpSpPr/>
          <p:nvPr/>
        </p:nvGrpSpPr>
        <p:grpSpPr>
          <a:xfrm>
            <a:off x="490858" y="26905262"/>
            <a:ext cx="13212127" cy="4505046"/>
            <a:chOff x="719453" y="27166519"/>
            <a:chExt cx="13212127" cy="4505046"/>
          </a:xfrm>
        </p:grpSpPr>
        <p:pic>
          <p:nvPicPr>
            <p:cNvPr id="18" name="Picture 17">
              <a:extLst>
                <a:ext uri="{FF2B5EF4-FFF2-40B4-BE49-F238E27FC236}">
                  <a16:creationId xmlns:a16="http://schemas.microsoft.com/office/drawing/2014/main" id="{A67DBADD-990C-790B-B946-58F5EB1F77C4}"/>
                </a:ext>
              </a:extLst>
            </p:cNvPr>
            <p:cNvPicPr>
              <a:picLocks noChangeAspect="1"/>
            </p:cNvPicPr>
            <p:nvPr/>
          </p:nvPicPr>
          <p:blipFill rotWithShape="1">
            <a:blip r:embed="rId5"/>
            <a:srcRect l="4670" r="59907" b="52625"/>
            <a:stretch/>
          </p:blipFill>
          <p:spPr>
            <a:xfrm>
              <a:off x="6671363" y="29716101"/>
              <a:ext cx="2309001" cy="1950892"/>
            </a:xfrm>
            <a:prstGeom prst="rect">
              <a:avLst/>
            </a:prstGeom>
            <a:ln w="3175">
              <a:solidFill>
                <a:schemeClr val="tx1"/>
              </a:solidFill>
            </a:ln>
          </p:spPr>
        </p:pic>
        <p:pic>
          <p:nvPicPr>
            <p:cNvPr id="19" name="Picture 18">
              <a:extLst>
                <a:ext uri="{FF2B5EF4-FFF2-40B4-BE49-F238E27FC236}">
                  <a16:creationId xmlns:a16="http://schemas.microsoft.com/office/drawing/2014/main" id="{3C4913FC-7737-EABC-465F-59CAF9BB4DEC}"/>
                </a:ext>
              </a:extLst>
            </p:cNvPr>
            <p:cNvPicPr>
              <a:picLocks noChangeAspect="1"/>
            </p:cNvPicPr>
            <p:nvPr/>
          </p:nvPicPr>
          <p:blipFill rotWithShape="1">
            <a:blip r:embed="rId6"/>
            <a:srcRect l="53107" t="15271" r="11396" b="37575"/>
            <a:stretch/>
          </p:blipFill>
          <p:spPr>
            <a:xfrm>
              <a:off x="6673712" y="27628184"/>
              <a:ext cx="2313867" cy="1941830"/>
            </a:xfrm>
            <a:prstGeom prst="rect">
              <a:avLst/>
            </a:prstGeom>
            <a:ln w="3175">
              <a:solidFill>
                <a:schemeClr val="tx1"/>
              </a:solidFill>
            </a:ln>
          </p:spPr>
        </p:pic>
        <p:pic>
          <p:nvPicPr>
            <p:cNvPr id="24" name="Picture 23">
              <a:extLst>
                <a:ext uri="{FF2B5EF4-FFF2-40B4-BE49-F238E27FC236}">
                  <a16:creationId xmlns:a16="http://schemas.microsoft.com/office/drawing/2014/main" id="{C862659C-B0C8-F83B-2B2E-A07C950DECA0}"/>
                </a:ext>
              </a:extLst>
            </p:cNvPr>
            <p:cNvPicPr>
              <a:picLocks noChangeAspect="1"/>
            </p:cNvPicPr>
            <p:nvPr/>
          </p:nvPicPr>
          <p:blipFill rotWithShape="1">
            <a:blip r:embed="rId7"/>
            <a:srcRect l="46449" t="34676" r="20292" b="25324"/>
            <a:stretch/>
          </p:blipFill>
          <p:spPr>
            <a:xfrm>
              <a:off x="4201622" y="27629275"/>
              <a:ext cx="2312158" cy="1940792"/>
            </a:xfrm>
            <a:prstGeom prst="rect">
              <a:avLst/>
            </a:prstGeom>
            <a:ln w="3175">
              <a:solidFill>
                <a:schemeClr val="tx1"/>
              </a:solidFill>
            </a:ln>
          </p:spPr>
        </p:pic>
        <p:pic>
          <p:nvPicPr>
            <p:cNvPr id="25" name="Picture 24" descr="A picture containing cheese, stone&#10;&#10;Description automatically generated">
              <a:extLst>
                <a:ext uri="{FF2B5EF4-FFF2-40B4-BE49-F238E27FC236}">
                  <a16:creationId xmlns:a16="http://schemas.microsoft.com/office/drawing/2014/main" id="{FB29C45B-47D3-1FA0-19B8-1800917E1EC5}"/>
                </a:ext>
              </a:extLst>
            </p:cNvPr>
            <p:cNvPicPr>
              <a:picLocks noChangeAspect="1"/>
            </p:cNvPicPr>
            <p:nvPr/>
          </p:nvPicPr>
          <p:blipFill rotWithShape="1">
            <a:blip r:embed="rId8"/>
            <a:srcRect l="55351" t="48300" r="4792" b="3764"/>
            <a:stretch/>
          </p:blipFill>
          <p:spPr>
            <a:xfrm>
              <a:off x="9145914" y="29696030"/>
              <a:ext cx="2312158" cy="1940792"/>
            </a:xfrm>
            <a:prstGeom prst="rect">
              <a:avLst/>
            </a:prstGeom>
            <a:ln w="3175">
              <a:solidFill>
                <a:schemeClr val="tx1"/>
              </a:solidFill>
            </a:ln>
          </p:spPr>
        </p:pic>
        <p:pic>
          <p:nvPicPr>
            <p:cNvPr id="26" name="Picture 25" descr="A picture containing outdoor, slope, stone&#10;&#10;Description automatically generated">
              <a:extLst>
                <a:ext uri="{FF2B5EF4-FFF2-40B4-BE49-F238E27FC236}">
                  <a16:creationId xmlns:a16="http://schemas.microsoft.com/office/drawing/2014/main" id="{E657E957-3ED1-A0B3-0510-E68681FF8BB8}"/>
                </a:ext>
              </a:extLst>
            </p:cNvPr>
            <p:cNvPicPr>
              <a:picLocks noChangeAspect="1"/>
            </p:cNvPicPr>
            <p:nvPr/>
          </p:nvPicPr>
          <p:blipFill rotWithShape="1">
            <a:blip r:embed="rId9"/>
            <a:srcRect l="19695" t="56935" r="47046" b="3065"/>
            <a:stretch/>
          </p:blipFill>
          <p:spPr>
            <a:xfrm>
              <a:off x="4201621" y="29720894"/>
              <a:ext cx="2312158" cy="1940792"/>
            </a:xfrm>
            <a:prstGeom prst="rect">
              <a:avLst/>
            </a:prstGeom>
            <a:ln w="3175">
              <a:solidFill>
                <a:schemeClr val="tx1"/>
              </a:solidFill>
            </a:ln>
          </p:spPr>
        </p:pic>
        <p:pic>
          <p:nvPicPr>
            <p:cNvPr id="28" name="Picture 27">
              <a:extLst>
                <a:ext uri="{FF2B5EF4-FFF2-40B4-BE49-F238E27FC236}">
                  <a16:creationId xmlns:a16="http://schemas.microsoft.com/office/drawing/2014/main" id="{0F8834BE-A06E-0504-6D47-D57B35B5B9A7}"/>
                </a:ext>
              </a:extLst>
            </p:cNvPr>
            <p:cNvPicPr>
              <a:picLocks noChangeAspect="1"/>
            </p:cNvPicPr>
            <p:nvPr/>
          </p:nvPicPr>
          <p:blipFill rotWithShape="1">
            <a:blip r:embed="rId10"/>
            <a:srcRect l="59692" t="15435" r="12788" b="44690"/>
            <a:stretch/>
          </p:blipFill>
          <p:spPr>
            <a:xfrm>
              <a:off x="9145914" y="27620653"/>
              <a:ext cx="2312158" cy="1940792"/>
            </a:xfrm>
            <a:prstGeom prst="rect">
              <a:avLst/>
            </a:prstGeom>
            <a:ln w="3175">
              <a:solidFill>
                <a:schemeClr val="tx1"/>
              </a:solidFill>
            </a:ln>
          </p:spPr>
        </p:pic>
        <p:sp>
          <p:nvSpPr>
            <p:cNvPr id="29" name="TextBox 28">
              <a:extLst>
                <a:ext uri="{FF2B5EF4-FFF2-40B4-BE49-F238E27FC236}">
                  <a16:creationId xmlns:a16="http://schemas.microsoft.com/office/drawing/2014/main" id="{AF10EB7E-88E5-943A-EFEA-7FB6EEC9BD57}"/>
                </a:ext>
              </a:extLst>
            </p:cNvPr>
            <p:cNvSpPr txBox="1"/>
            <p:nvPr/>
          </p:nvSpPr>
          <p:spPr>
            <a:xfrm>
              <a:off x="5830347" y="29202368"/>
              <a:ext cx="683863" cy="369332"/>
            </a:xfrm>
            <a:prstGeom prst="rect">
              <a:avLst/>
            </a:prstGeom>
            <a:noFill/>
          </p:spPr>
          <p:txBody>
            <a:bodyPr wrap="square" rtlCol="0">
              <a:spAutoFit/>
            </a:bodyPr>
            <a:lstStyle/>
            <a:p>
              <a:r>
                <a:rPr lang="en-US" dirty="0">
                  <a:solidFill>
                    <a:srgbClr val="000000"/>
                  </a:solidFill>
                  <a:latin typeface="Arial" panose="020B0604020202020204" pitchFamily="34" charset="0"/>
                  <a:cs typeface="Arial" panose="020B0604020202020204" pitchFamily="34" charset="0"/>
                </a:rPr>
                <a:t>200x</a:t>
              </a:r>
            </a:p>
          </p:txBody>
        </p:sp>
        <p:sp>
          <p:nvSpPr>
            <p:cNvPr id="30" name="TextBox 29">
              <a:extLst>
                <a:ext uri="{FF2B5EF4-FFF2-40B4-BE49-F238E27FC236}">
                  <a16:creationId xmlns:a16="http://schemas.microsoft.com/office/drawing/2014/main" id="{03601076-E412-4DD0-AB8D-2A9F7EB19AE2}"/>
                </a:ext>
              </a:extLst>
            </p:cNvPr>
            <p:cNvSpPr txBox="1"/>
            <p:nvPr/>
          </p:nvSpPr>
          <p:spPr>
            <a:xfrm>
              <a:off x="10776381" y="29191689"/>
              <a:ext cx="683863" cy="369332"/>
            </a:xfrm>
            <a:prstGeom prst="rect">
              <a:avLst/>
            </a:prstGeom>
            <a:noFill/>
          </p:spPr>
          <p:txBody>
            <a:bodyPr wrap="square" rtlCol="0">
              <a:spAutoFit/>
            </a:bodyPr>
            <a:lstStyle/>
            <a:p>
              <a:r>
                <a:rPr lang="en-US" dirty="0">
                  <a:solidFill>
                    <a:srgbClr val="000000"/>
                  </a:solidFill>
                  <a:latin typeface="Arial" panose="020B0604020202020204" pitchFamily="34" charset="0"/>
                  <a:cs typeface="Arial" panose="020B0604020202020204" pitchFamily="34" charset="0"/>
                </a:rPr>
                <a:t>200x</a:t>
              </a:r>
            </a:p>
          </p:txBody>
        </p:sp>
        <p:pic>
          <p:nvPicPr>
            <p:cNvPr id="31" name="Picture 30">
              <a:extLst>
                <a:ext uri="{FF2B5EF4-FFF2-40B4-BE49-F238E27FC236}">
                  <a16:creationId xmlns:a16="http://schemas.microsoft.com/office/drawing/2014/main" id="{6A473815-3B53-6963-BBB1-8E35673A1934}"/>
                </a:ext>
              </a:extLst>
            </p:cNvPr>
            <p:cNvPicPr>
              <a:picLocks noChangeAspect="1"/>
            </p:cNvPicPr>
            <p:nvPr/>
          </p:nvPicPr>
          <p:blipFill rotWithShape="1">
            <a:blip r:embed="rId11"/>
            <a:srcRect l="10295" t="11461" r="56597" b="44331"/>
            <a:stretch/>
          </p:blipFill>
          <p:spPr>
            <a:xfrm>
              <a:off x="1749218" y="27629223"/>
              <a:ext cx="2300754" cy="1940791"/>
            </a:xfrm>
            <a:prstGeom prst="rect">
              <a:avLst/>
            </a:prstGeom>
            <a:ln w="3175">
              <a:solidFill>
                <a:schemeClr val="tx1"/>
              </a:solidFill>
            </a:ln>
          </p:spPr>
        </p:pic>
        <p:pic>
          <p:nvPicPr>
            <p:cNvPr id="32" name="Picture 31">
              <a:extLst>
                <a:ext uri="{FF2B5EF4-FFF2-40B4-BE49-F238E27FC236}">
                  <a16:creationId xmlns:a16="http://schemas.microsoft.com/office/drawing/2014/main" id="{2061B45B-FB05-D8CC-8DA0-1AB85D0BC4B1}"/>
                </a:ext>
              </a:extLst>
            </p:cNvPr>
            <p:cNvPicPr>
              <a:picLocks noChangeAspect="1"/>
            </p:cNvPicPr>
            <p:nvPr/>
          </p:nvPicPr>
          <p:blipFill rotWithShape="1">
            <a:blip r:embed="rId12"/>
            <a:srcRect l="20796" t="11077" r="45870" b="44572"/>
            <a:stretch/>
          </p:blipFill>
          <p:spPr>
            <a:xfrm>
              <a:off x="1746394" y="29720844"/>
              <a:ext cx="2309001" cy="1940792"/>
            </a:xfrm>
            <a:prstGeom prst="rect">
              <a:avLst/>
            </a:prstGeom>
            <a:ln w="3175">
              <a:solidFill>
                <a:schemeClr val="tx1"/>
              </a:solidFill>
            </a:ln>
          </p:spPr>
        </p:pic>
        <p:sp>
          <p:nvSpPr>
            <p:cNvPr id="34" name="TextBox 33">
              <a:extLst>
                <a:ext uri="{FF2B5EF4-FFF2-40B4-BE49-F238E27FC236}">
                  <a16:creationId xmlns:a16="http://schemas.microsoft.com/office/drawing/2014/main" id="{58DF1A48-A331-8350-1419-450D86481B22}"/>
                </a:ext>
              </a:extLst>
            </p:cNvPr>
            <p:cNvSpPr txBox="1"/>
            <p:nvPr/>
          </p:nvSpPr>
          <p:spPr>
            <a:xfrm>
              <a:off x="3369541" y="29203744"/>
              <a:ext cx="683863" cy="369332"/>
            </a:xfrm>
            <a:prstGeom prst="rect">
              <a:avLst/>
            </a:prstGeom>
            <a:noFill/>
          </p:spPr>
          <p:txBody>
            <a:bodyPr wrap="square" rtlCol="0">
              <a:spAutoFit/>
            </a:bodyPr>
            <a:lstStyle/>
            <a:p>
              <a:r>
                <a:rPr lang="en-US" dirty="0">
                  <a:solidFill>
                    <a:srgbClr val="000000"/>
                  </a:solidFill>
                  <a:latin typeface="Arial" panose="020B0604020202020204" pitchFamily="34" charset="0"/>
                  <a:cs typeface="Arial" panose="020B0604020202020204" pitchFamily="34" charset="0"/>
                </a:rPr>
                <a:t>200x</a:t>
              </a:r>
            </a:p>
          </p:txBody>
        </p:sp>
        <p:sp>
          <p:nvSpPr>
            <p:cNvPr id="37" name="TextBox 36">
              <a:extLst>
                <a:ext uri="{FF2B5EF4-FFF2-40B4-BE49-F238E27FC236}">
                  <a16:creationId xmlns:a16="http://schemas.microsoft.com/office/drawing/2014/main" id="{990CB6A1-EA73-26C4-6E24-3D42797AB18E}"/>
                </a:ext>
              </a:extLst>
            </p:cNvPr>
            <p:cNvSpPr txBox="1"/>
            <p:nvPr/>
          </p:nvSpPr>
          <p:spPr>
            <a:xfrm>
              <a:off x="8303716" y="29196552"/>
              <a:ext cx="683863" cy="369332"/>
            </a:xfrm>
            <a:prstGeom prst="rect">
              <a:avLst/>
            </a:prstGeom>
            <a:noFill/>
          </p:spPr>
          <p:txBody>
            <a:bodyPr wrap="square" rtlCol="0">
              <a:spAutoFit/>
            </a:bodyPr>
            <a:lstStyle/>
            <a:p>
              <a:r>
                <a:rPr lang="en-US" dirty="0">
                  <a:solidFill>
                    <a:srgbClr val="000000"/>
                  </a:solidFill>
                  <a:latin typeface="Arial" panose="020B0604020202020204" pitchFamily="34" charset="0"/>
                  <a:cs typeface="Arial" panose="020B0604020202020204" pitchFamily="34" charset="0"/>
                </a:rPr>
                <a:t>200x</a:t>
              </a:r>
            </a:p>
          </p:txBody>
        </p:sp>
        <p:sp>
          <p:nvSpPr>
            <p:cNvPr id="41" name="TextBox 40">
              <a:extLst>
                <a:ext uri="{FF2B5EF4-FFF2-40B4-BE49-F238E27FC236}">
                  <a16:creationId xmlns:a16="http://schemas.microsoft.com/office/drawing/2014/main" id="{C9A29F0C-C47A-F5EE-1233-1C3EE3B1F449}"/>
                </a:ext>
              </a:extLst>
            </p:cNvPr>
            <p:cNvSpPr txBox="1"/>
            <p:nvPr/>
          </p:nvSpPr>
          <p:spPr>
            <a:xfrm>
              <a:off x="5821950" y="31292304"/>
              <a:ext cx="683863" cy="369332"/>
            </a:xfrm>
            <a:prstGeom prst="rect">
              <a:avLst/>
            </a:prstGeom>
            <a:noFill/>
          </p:spPr>
          <p:txBody>
            <a:bodyPr wrap="square" rtlCol="0">
              <a:spAutoFit/>
            </a:bodyPr>
            <a:lstStyle/>
            <a:p>
              <a:r>
                <a:rPr lang="en-US" dirty="0">
                  <a:solidFill>
                    <a:srgbClr val="000000"/>
                  </a:solidFill>
                  <a:latin typeface="Arial" panose="020B0604020202020204" pitchFamily="34" charset="0"/>
                  <a:cs typeface="Arial" panose="020B0604020202020204" pitchFamily="34" charset="0"/>
                </a:rPr>
                <a:t>200x</a:t>
              </a:r>
            </a:p>
          </p:txBody>
        </p:sp>
        <p:sp>
          <p:nvSpPr>
            <p:cNvPr id="43" name="TextBox 42">
              <a:extLst>
                <a:ext uri="{FF2B5EF4-FFF2-40B4-BE49-F238E27FC236}">
                  <a16:creationId xmlns:a16="http://schemas.microsoft.com/office/drawing/2014/main" id="{AA75D947-4C20-836D-D5B7-D240E7C8574C}"/>
                </a:ext>
              </a:extLst>
            </p:cNvPr>
            <p:cNvSpPr txBox="1"/>
            <p:nvPr/>
          </p:nvSpPr>
          <p:spPr>
            <a:xfrm>
              <a:off x="10776814" y="31267490"/>
              <a:ext cx="683863" cy="369332"/>
            </a:xfrm>
            <a:prstGeom prst="rect">
              <a:avLst/>
            </a:prstGeom>
            <a:noFill/>
          </p:spPr>
          <p:txBody>
            <a:bodyPr wrap="square" rtlCol="0">
              <a:spAutoFit/>
            </a:bodyPr>
            <a:lstStyle/>
            <a:p>
              <a:r>
                <a:rPr lang="en-US" dirty="0">
                  <a:solidFill>
                    <a:srgbClr val="000000"/>
                  </a:solidFill>
                  <a:latin typeface="Arial" panose="020B0604020202020204" pitchFamily="34" charset="0"/>
                  <a:cs typeface="Arial" panose="020B0604020202020204" pitchFamily="34" charset="0"/>
                </a:rPr>
                <a:t>200x</a:t>
              </a:r>
            </a:p>
          </p:txBody>
        </p:sp>
        <p:sp>
          <p:nvSpPr>
            <p:cNvPr id="44" name="TextBox 43">
              <a:extLst>
                <a:ext uri="{FF2B5EF4-FFF2-40B4-BE49-F238E27FC236}">
                  <a16:creationId xmlns:a16="http://schemas.microsoft.com/office/drawing/2014/main" id="{7C286BB6-AFD4-9F96-6167-3160FDF9FF99}"/>
                </a:ext>
              </a:extLst>
            </p:cNvPr>
            <p:cNvSpPr txBox="1"/>
            <p:nvPr/>
          </p:nvSpPr>
          <p:spPr>
            <a:xfrm>
              <a:off x="3365984" y="31292304"/>
              <a:ext cx="683863" cy="369332"/>
            </a:xfrm>
            <a:prstGeom prst="rect">
              <a:avLst/>
            </a:prstGeom>
            <a:noFill/>
          </p:spPr>
          <p:txBody>
            <a:bodyPr wrap="square" rtlCol="0">
              <a:spAutoFit/>
            </a:bodyPr>
            <a:lstStyle/>
            <a:p>
              <a:r>
                <a:rPr lang="en-US" dirty="0">
                  <a:solidFill>
                    <a:srgbClr val="000000"/>
                  </a:solidFill>
                  <a:latin typeface="Arial" panose="020B0604020202020204" pitchFamily="34" charset="0"/>
                  <a:cs typeface="Arial" panose="020B0604020202020204" pitchFamily="34" charset="0"/>
                </a:rPr>
                <a:t>200x</a:t>
              </a:r>
            </a:p>
          </p:txBody>
        </p:sp>
        <p:sp>
          <p:nvSpPr>
            <p:cNvPr id="45" name="TextBox 44">
              <a:extLst>
                <a:ext uri="{FF2B5EF4-FFF2-40B4-BE49-F238E27FC236}">
                  <a16:creationId xmlns:a16="http://schemas.microsoft.com/office/drawing/2014/main" id="{89236C70-CE9F-AD5F-6CD5-BCDD4C91460E}"/>
                </a:ext>
              </a:extLst>
            </p:cNvPr>
            <p:cNvSpPr txBox="1"/>
            <p:nvPr/>
          </p:nvSpPr>
          <p:spPr>
            <a:xfrm>
              <a:off x="8303715" y="31302233"/>
              <a:ext cx="683863" cy="369332"/>
            </a:xfrm>
            <a:prstGeom prst="rect">
              <a:avLst/>
            </a:prstGeom>
            <a:noFill/>
          </p:spPr>
          <p:txBody>
            <a:bodyPr wrap="square" rtlCol="0">
              <a:spAutoFit/>
            </a:bodyPr>
            <a:lstStyle/>
            <a:p>
              <a:r>
                <a:rPr lang="en-US" dirty="0">
                  <a:solidFill>
                    <a:srgbClr val="000000"/>
                  </a:solidFill>
                  <a:latin typeface="Arial" panose="020B0604020202020204" pitchFamily="34" charset="0"/>
                  <a:cs typeface="Arial" panose="020B0604020202020204" pitchFamily="34" charset="0"/>
                </a:rPr>
                <a:t>200x</a:t>
              </a:r>
            </a:p>
          </p:txBody>
        </p:sp>
        <p:pic>
          <p:nvPicPr>
            <p:cNvPr id="47" name="Picture 46">
              <a:extLst>
                <a:ext uri="{FF2B5EF4-FFF2-40B4-BE49-F238E27FC236}">
                  <a16:creationId xmlns:a16="http://schemas.microsoft.com/office/drawing/2014/main" id="{6CD73FCD-6E60-4E83-5F19-78192AD46B1E}"/>
                </a:ext>
              </a:extLst>
            </p:cNvPr>
            <p:cNvPicPr>
              <a:picLocks noChangeAspect="1"/>
            </p:cNvPicPr>
            <p:nvPr/>
          </p:nvPicPr>
          <p:blipFill rotWithShape="1">
            <a:blip r:embed="rId13"/>
            <a:srcRect l="12573" t="9863" r="54177" b="45777"/>
            <a:stretch/>
          </p:blipFill>
          <p:spPr>
            <a:xfrm>
              <a:off x="11616407" y="27618673"/>
              <a:ext cx="2315173" cy="1951341"/>
            </a:xfrm>
            <a:prstGeom prst="rect">
              <a:avLst/>
            </a:prstGeom>
            <a:ln w="3175">
              <a:solidFill>
                <a:schemeClr val="tx1"/>
              </a:solidFill>
            </a:ln>
          </p:spPr>
        </p:pic>
        <p:pic>
          <p:nvPicPr>
            <p:cNvPr id="48" name="Picture 47">
              <a:extLst>
                <a:ext uri="{FF2B5EF4-FFF2-40B4-BE49-F238E27FC236}">
                  <a16:creationId xmlns:a16="http://schemas.microsoft.com/office/drawing/2014/main" id="{5C4A2E5A-18B7-D118-89BE-5A22A96AE27C}"/>
                </a:ext>
              </a:extLst>
            </p:cNvPr>
            <p:cNvPicPr>
              <a:picLocks noChangeAspect="1"/>
            </p:cNvPicPr>
            <p:nvPr/>
          </p:nvPicPr>
          <p:blipFill rotWithShape="1">
            <a:blip r:embed="rId14"/>
            <a:srcRect l="33421" t="5350" r="33384" b="50255"/>
            <a:stretch/>
          </p:blipFill>
          <p:spPr>
            <a:xfrm>
              <a:off x="11614098" y="29691920"/>
              <a:ext cx="2309001" cy="1950892"/>
            </a:xfrm>
            <a:prstGeom prst="rect">
              <a:avLst/>
            </a:prstGeom>
            <a:ln w="3175">
              <a:solidFill>
                <a:schemeClr val="tx1"/>
              </a:solidFill>
            </a:ln>
          </p:spPr>
        </p:pic>
        <p:sp>
          <p:nvSpPr>
            <p:cNvPr id="49" name="TextBox 48">
              <a:extLst>
                <a:ext uri="{FF2B5EF4-FFF2-40B4-BE49-F238E27FC236}">
                  <a16:creationId xmlns:a16="http://schemas.microsoft.com/office/drawing/2014/main" id="{8E48CCEE-5F45-5029-059A-3A021745B6D0}"/>
                </a:ext>
              </a:extLst>
            </p:cNvPr>
            <p:cNvSpPr txBox="1"/>
            <p:nvPr/>
          </p:nvSpPr>
          <p:spPr>
            <a:xfrm>
              <a:off x="13242529" y="29196552"/>
              <a:ext cx="683863" cy="369332"/>
            </a:xfrm>
            <a:prstGeom prst="rect">
              <a:avLst/>
            </a:prstGeom>
            <a:noFill/>
          </p:spPr>
          <p:txBody>
            <a:bodyPr wrap="square" rtlCol="0">
              <a:spAutoFit/>
            </a:bodyPr>
            <a:lstStyle/>
            <a:p>
              <a:r>
                <a:rPr lang="en-US" dirty="0">
                  <a:solidFill>
                    <a:srgbClr val="000000"/>
                  </a:solidFill>
                  <a:latin typeface="Arial" panose="020B0604020202020204" pitchFamily="34" charset="0"/>
                  <a:cs typeface="Arial" panose="020B0604020202020204" pitchFamily="34" charset="0"/>
                </a:rPr>
                <a:t>200x</a:t>
              </a:r>
            </a:p>
          </p:txBody>
        </p:sp>
        <p:sp>
          <p:nvSpPr>
            <p:cNvPr id="50" name="TextBox 49">
              <a:extLst>
                <a:ext uri="{FF2B5EF4-FFF2-40B4-BE49-F238E27FC236}">
                  <a16:creationId xmlns:a16="http://schemas.microsoft.com/office/drawing/2014/main" id="{17025FBE-14E8-8B89-1C24-F344A778380B}"/>
                </a:ext>
              </a:extLst>
            </p:cNvPr>
            <p:cNvSpPr txBox="1"/>
            <p:nvPr/>
          </p:nvSpPr>
          <p:spPr>
            <a:xfrm>
              <a:off x="13245629" y="31272324"/>
              <a:ext cx="683863" cy="369332"/>
            </a:xfrm>
            <a:prstGeom prst="rect">
              <a:avLst/>
            </a:prstGeom>
            <a:noFill/>
          </p:spPr>
          <p:txBody>
            <a:bodyPr wrap="square" rtlCol="0">
              <a:spAutoFit/>
            </a:bodyPr>
            <a:lstStyle/>
            <a:p>
              <a:r>
                <a:rPr lang="en-US" dirty="0">
                  <a:solidFill>
                    <a:srgbClr val="000000"/>
                  </a:solidFill>
                  <a:latin typeface="Arial" panose="020B0604020202020204" pitchFamily="34" charset="0"/>
                  <a:cs typeface="Arial" panose="020B0604020202020204" pitchFamily="34" charset="0"/>
                </a:rPr>
                <a:t>200x</a:t>
              </a:r>
            </a:p>
          </p:txBody>
        </p:sp>
        <p:sp>
          <p:nvSpPr>
            <p:cNvPr id="20" name="TextBox 19">
              <a:extLst>
                <a:ext uri="{FF2B5EF4-FFF2-40B4-BE49-F238E27FC236}">
                  <a16:creationId xmlns:a16="http://schemas.microsoft.com/office/drawing/2014/main" id="{D131B425-0415-4A32-A6B0-4E7DE18AA95F}"/>
                </a:ext>
              </a:extLst>
            </p:cNvPr>
            <p:cNvSpPr txBox="1"/>
            <p:nvPr/>
          </p:nvSpPr>
          <p:spPr>
            <a:xfrm>
              <a:off x="812480" y="28370156"/>
              <a:ext cx="897659" cy="461665"/>
            </a:xfrm>
            <a:prstGeom prst="rect">
              <a:avLst/>
            </a:prstGeom>
            <a:noFill/>
          </p:spPr>
          <p:txBody>
            <a:bodyPr wrap="square" rtlCol="0">
              <a:spAutoFit/>
            </a:bodyPr>
            <a:lstStyle/>
            <a:p>
              <a:pPr algn="r"/>
              <a:r>
                <a:rPr lang="en-US" sz="2400" dirty="0">
                  <a:solidFill>
                    <a:srgbClr val="000000"/>
                  </a:solidFill>
                  <a:latin typeface="Arial" panose="020B0604020202020204" pitchFamily="34" charset="0"/>
                  <a:cs typeface="Arial" panose="020B0604020202020204" pitchFamily="34" charset="0"/>
                </a:rPr>
                <a:t>High</a:t>
              </a:r>
            </a:p>
          </p:txBody>
        </p:sp>
        <p:sp>
          <p:nvSpPr>
            <p:cNvPr id="21" name="TextBox 20">
              <a:extLst>
                <a:ext uri="{FF2B5EF4-FFF2-40B4-BE49-F238E27FC236}">
                  <a16:creationId xmlns:a16="http://schemas.microsoft.com/office/drawing/2014/main" id="{1B4E1521-238A-E512-67CD-0081810F090C}"/>
                </a:ext>
              </a:extLst>
            </p:cNvPr>
            <p:cNvSpPr txBox="1"/>
            <p:nvPr/>
          </p:nvSpPr>
          <p:spPr>
            <a:xfrm>
              <a:off x="4912838" y="27171309"/>
              <a:ext cx="905669" cy="461665"/>
            </a:xfrm>
            <a:prstGeom prst="rect">
              <a:avLst/>
            </a:prstGeom>
            <a:noFill/>
          </p:spPr>
          <p:txBody>
            <a:bodyPr wrap="square" rtlCol="0">
              <a:spAutoFit/>
            </a:bodyPr>
            <a:lstStyle/>
            <a:p>
              <a:pPr algn="ctr"/>
              <a:r>
                <a:rPr lang="en-US" sz="2400" dirty="0">
                  <a:solidFill>
                    <a:srgbClr val="000000"/>
                  </a:solidFill>
                  <a:latin typeface="Arial" panose="020B0604020202020204" pitchFamily="34" charset="0"/>
                  <a:cs typeface="Arial" panose="020B0604020202020204" pitchFamily="34" charset="0"/>
                </a:rPr>
                <a:t>CD8</a:t>
              </a:r>
            </a:p>
          </p:txBody>
        </p:sp>
        <p:sp>
          <p:nvSpPr>
            <p:cNvPr id="22" name="TextBox 21">
              <a:extLst>
                <a:ext uri="{FF2B5EF4-FFF2-40B4-BE49-F238E27FC236}">
                  <a16:creationId xmlns:a16="http://schemas.microsoft.com/office/drawing/2014/main" id="{5B1F1C17-AF55-3FAA-1D8F-666EB4589EFD}"/>
                </a:ext>
              </a:extLst>
            </p:cNvPr>
            <p:cNvSpPr txBox="1"/>
            <p:nvPr/>
          </p:nvSpPr>
          <p:spPr>
            <a:xfrm>
              <a:off x="9634710" y="27175897"/>
              <a:ext cx="1326706" cy="461665"/>
            </a:xfrm>
            <a:prstGeom prst="rect">
              <a:avLst/>
            </a:prstGeom>
            <a:noFill/>
          </p:spPr>
          <p:txBody>
            <a:bodyPr wrap="square" rtlCol="0">
              <a:spAutoFit/>
            </a:bodyPr>
            <a:lstStyle/>
            <a:p>
              <a:pPr algn="ctr"/>
              <a:r>
                <a:rPr lang="en-US" sz="2400" dirty="0">
                  <a:solidFill>
                    <a:srgbClr val="000000"/>
                  </a:solidFill>
                  <a:latin typeface="Arial" panose="020B0604020202020204" pitchFamily="34" charset="0"/>
                  <a:cs typeface="Arial" panose="020B0604020202020204" pitchFamily="34" charset="0"/>
                </a:rPr>
                <a:t>NKp46</a:t>
              </a:r>
            </a:p>
          </p:txBody>
        </p:sp>
        <p:sp>
          <p:nvSpPr>
            <p:cNvPr id="23" name="TextBox 22">
              <a:extLst>
                <a:ext uri="{FF2B5EF4-FFF2-40B4-BE49-F238E27FC236}">
                  <a16:creationId xmlns:a16="http://schemas.microsoft.com/office/drawing/2014/main" id="{B681B8FC-B019-0392-BDF8-830025F09419}"/>
                </a:ext>
              </a:extLst>
            </p:cNvPr>
            <p:cNvSpPr txBox="1"/>
            <p:nvPr/>
          </p:nvSpPr>
          <p:spPr>
            <a:xfrm>
              <a:off x="719453" y="30453099"/>
              <a:ext cx="975926" cy="461665"/>
            </a:xfrm>
            <a:prstGeom prst="rect">
              <a:avLst/>
            </a:prstGeom>
            <a:noFill/>
          </p:spPr>
          <p:txBody>
            <a:bodyPr wrap="square" rtlCol="0">
              <a:spAutoFit/>
            </a:bodyPr>
            <a:lstStyle/>
            <a:p>
              <a:pPr algn="r"/>
              <a:r>
                <a:rPr lang="en-US" sz="2400" dirty="0">
                  <a:solidFill>
                    <a:srgbClr val="000000"/>
                  </a:solidFill>
                  <a:latin typeface="Arial" panose="020B0604020202020204" pitchFamily="34" charset="0"/>
                  <a:cs typeface="Arial" panose="020B0604020202020204" pitchFamily="34" charset="0"/>
                </a:rPr>
                <a:t>Low</a:t>
              </a:r>
            </a:p>
          </p:txBody>
        </p:sp>
        <p:sp>
          <p:nvSpPr>
            <p:cNvPr id="35" name="TextBox 34">
              <a:extLst>
                <a:ext uri="{FF2B5EF4-FFF2-40B4-BE49-F238E27FC236}">
                  <a16:creationId xmlns:a16="http://schemas.microsoft.com/office/drawing/2014/main" id="{3B8E1EC1-8926-9AED-73AD-EE12057B8029}"/>
                </a:ext>
              </a:extLst>
            </p:cNvPr>
            <p:cNvSpPr txBox="1"/>
            <p:nvPr/>
          </p:nvSpPr>
          <p:spPr>
            <a:xfrm>
              <a:off x="2440779" y="27171310"/>
              <a:ext cx="905669" cy="461665"/>
            </a:xfrm>
            <a:prstGeom prst="rect">
              <a:avLst/>
            </a:prstGeom>
            <a:noFill/>
          </p:spPr>
          <p:txBody>
            <a:bodyPr wrap="square" rtlCol="0">
              <a:spAutoFit/>
            </a:bodyPr>
            <a:lstStyle/>
            <a:p>
              <a:pPr algn="ctr"/>
              <a:r>
                <a:rPr lang="en-US" sz="2400" dirty="0">
                  <a:solidFill>
                    <a:srgbClr val="000000"/>
                  </a:solidFill>
                  <a:latin typeface="Arial" panose="020B0604020202020204" pitchFamily="34" charset="0"/>
                  <a:cs typeface="Arial" panose="020B0604020202020204" pitchFamily="34" charset="0"/>
                </a:rPr>
                <a:t>CD3</a:t>
              </a:r>
            </a:p>
          </p:txBody>
        </p:sp>
        <p:sp>
          <p:nvSpPr>
            <p:cNvPr id="46" name="TextBox 45">
              <a:extLst>
                <a:ext uri="{FF2B5EF4-FFF2-40B4-BE49-F238E27FC236}">
                  <a16:creationId xmlns:a16="http://schemas.microsoft.com/office/drawing/2014/main" id="{3CABCB11-05E9-2FA4-E513-7A3FE19FC5C0}"/>
                </a:ext>
              </a:extLst>
            </p:cNvPr>
            <p:cNvSpPr txBox="1"/>
            <p:nvPr/>
          </p:nvSpPr>
          <p:spPr>
            <a:xfrm>
              <a:off x="7200366" y="27166519"/>
              <a:ext cx="1246314" cy="461665"/>
            </a:xfrm>
            <a:prstGeom prst="rect">
              <a:avLst/>
            </a:prstGeom>
            <a:noFill/>
          </p:spPr>
          <p:txBody>
            <a:bodyPr wrap="square" rtlCol="0">
              <a:spAutoFit/>
            </a:bodyPr>
            <a:lstStyle/>
            <a:p>
              <a:pPr algn="ctr"/>
              <a:r>
                <a:rPr lang="en-US" sz="2400" dirty="0">
                  <a:solidFill>
                    <a:srgbClr val="000000"/>
                  </a:solidFill>
                  <a:latin typeface="Arial" panose="020B0604020202020204" pitchFamily="34" charset="0"/>
                  <a:cs typeface="Arial" panose="020B0604020202020204" pitchFamily="34" charset="0"/>
                </a:rPr>
                <a:t>CD56</a:t>
              </a:r>
            </a:p>
          </p:txBody>
        </p:sp>
        <p:sp>
          <p:nvSpPr>
            <p:cNvPr id="51" name="TextBox 50">
              <a:extLst>
                <a:ext uri="{FF2B5EF4-FFF2-40B4-BE49-F238E27FC236}">
                  <a16:creationId xmlns:a16="http://schemas.microsoft.com/office/drawing/2014/main" id="{4FE4FCD9-75BE-0A98-1AE3-1263D33E9C19}"/>
                </a:ext>
              </a:extLst>
            </p:cNvPr>
            <p:cNvSpPr txBox="1"/>
            <p:nvPr/>
          </p:nvSpPr>
          <p:spPr>
            <a:xfrm>
              <a:off x="12283241" y="27171308"/>
              <a:ext cx="992162" cy="461665"/>
            </a:xfrm>
            <a:prstGeom prst="rect">
              <a:avLst/>
            </a:prstGeom>
            <a:noFill/>
          </p:spPr>
          <p:txBody>
            <a:bodyPr wrap="square" rtlCol="0">
              <a:spAutoFit/>
            </a:bodyPr>
            <a:lstStyle/>
            <a:p>
              <a:pPr algn="ctr"/>
              <a:r>
                <a:rPr lang="en-US" sz="2400" dirty="0">
                  <a:solidFill>
                    <a:srgbClr val="000000"/>
                  </a:solidFill>
                  <a:latin typeface="Arial" panose="020B0604020202020204" pitchFamily="34" charset="0"/>
                  <a:cs typeface="Arial" panose="020B0604020202020204" pitchFamily="34" charset="0"/>
                </a:rPr>
                <a:t>TILs</a:t>
              </a:r>
            </a:p>
          </p:txBody>
        </p:sp>
      </p:grpSp>
      <p:grpSp>
        <p:nvGrpSpPr>
          <p:cNvPr id="351" name="Group 350">
            <a:extLst>
              <a:ext uri="{FF2B5EF4-FFF2-40B4-BE49-F238E27FC236}">
                <a16:creationId xmlns:a16="http://schemas.microsoft.com/office/drawing/2014/main" id="{DFF45F24-F04F-0382-4302-D5A4C8D6698A}"/>
              </a:ext>
            </a:extLst>
          </p:cNvPr>
          <p:cNvGrpSpPr/>
          <p:nvPr/>
        </p:nvGrpSpPr>
        <p:grpSpPr>
          <a:xfrm>
            <a:off x="15866001" y="6128832"/>
            <a:ext cx="4337381" cy="4041648"/>
            <a:chOff x="16276135" y="6649285"/>
            <a:chExt cx="4337381" cy="4036713"/>
          </a:xfrm>
        </p:grpSpPr>
        <p:pic>
          <p:nvPicPr>
            <p:cNvPr id="55" name="Picture 54" descr="A picture containing silhouette&#10;&#10;Description automatically generated">
              <a:extLst>
                <a:ext uri="{FF2B5EF4-FFF2-40B4-BE49-F238E27FC236}">
                  <a16:creationId xmlns:a16="http://schemas.microsoft.com/office/drawing/2014/main" id="{0AE9F119-96A5-6B36-0A54-8B70C1CFE6D4}"/>
                </a:ext>
              </a:extLst>
            </p:cNvPr>
            <p:cNvPicPr>
              <a:picLocks noChangeAspect="1"/>
            </p:cNvPicPr>
            <p:nvPr/>
          </p:nvPicPr>
          <p:blipFill>
            <a:blip r:embed="rId15"/>
            <a:stretch>
              <a:fillRect/>
            </a:stretch>
          </p:blipFill>
          <p:spPr>
            <a:xfrm>
              <a:off x="16276135" y="6649285"/>
              <a:ext cx="4337381" cy="4036713"/>
            </a:xfrm>
            <a:prstGeom prst="rect">
              <a:avLst/>
            </a:prstGeom>
          </p:spPr>
        </p:pic>
        <p:sp>
          <p:nvSpPr>
            <p:cNvPr id="56" name="Rectangle 55">
              <a:extLst>
                <a:ext uri="{FF2B5EF4-FFF2-40B4-BE49-F238E27FC236}">
                  <a16:creationId xmlns:a16="http://schemas.microsoft.com/office/drawing/2014/main" id="{2814943E-DD01-BF83-C091-C816BFCE7BA1}"/>
                </a:ext>
              </a:extLst>
            </p:cNvPr>
            <p:cNvSpPr/>
            <p:nvPr/>
          </p:nvSpPr>
          <p:spPr>
            <a:xfrm>
              <a:off x="18181484" y="6650684"/>
              <a:ext cx="1366865" cy="375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2C879227-70D5-DC50-8F94-EF9A2F77C9BC}"/>
                </a:ext>
              </a:extLst>
            </p:cNvPr>
            <p:cNvSpPr txBox="1"/>
            <p:nvPr/>
          </p:nvSpPr>
          <p:spPr>
            <a:xfrm>
              <a:off x="18664962" y="6696099"/>
              <a:ext cx="404158" cy="584061"/>
            </a:xfrm>
            <a:prstGeom prst="rect">
              <a:avLst/>
            </a:prstGeom>
            <a:noFill/>
          </p:spPr>
          <p:txBody>
            <a:bodyPr wrap="square" rtlCol="0">
              <a:spAutoFit/>
            </a:bodyPr>
            <a:lstStyle/>
            <a:p>
              <a:pPr algn="ctr"/>
              <a:r>
                <a:rPr lang="en-US" sz="3200" dirty="0">
                  <a:solidFill>
                    <a:srgbClr val="150221"/>
                  </a:solidFill>
                </a:rPr>
                <a:t>*</a:t>
              </a:r>
            </a:p>
          </p:txBody>
        </p:sp>
      </p:grpSp>
      <p:pic>
        <p:nvPicPr>
          <p:cNvPr id="57" name="Picture 56">
            <a:extLst>
              <a:ext uri="{FF2B5EF4-FFF2-40B4-BE49-F238E27FC236}">
                <a16:creationId xmlns:a16="http://schemas.microsoft.com/office/drawing/2014/main" id="{8F50D1AF-D367-3B2A-99BC-67888441D6B5}"/>
              </a:ext>
            </a:extLst>
          </p:cNvPr>
          <p:cNvPicPr>
            <a:picLocks noChangeAspect="1"/>
          </p:cNvPicPr>
          <p:nvPr/>
        </p:nvPicPr>
        <p:blipFill>
          <a:blip r:embed="rId16"/>
          <a:stretch>
            <a:fillRect/>
          </a:stretch>
        </p:blipFill>
        <p:spPr>
          <a:xfrm>
            <a:off x="20164860" y="6361987"/>
            <a:ext cx="2859578" cy="3304221"/>
          </a:xfrm>
          <a:prstGeom prst="rect">
            <a:avLst/>
          </a:prstGeom>
        </p:spPr>
      </p:pic>
      <p:grpSp>
        <p:nvGrpSpPr>
          <p:cNvPr id="376" name="Group 375">
            <a:extLst>
              <a:ext uri="{FF2B5EF4-FFF2-40B4-BE49-F238E27FC236}">
                <a16:creationId xmlns:a16="http://schemas.microsoft.com/office/drawing/2014/main" id="{D8592B7B-193B-7F29-F27F-FD118897EA71}"/>
              </a:ext>
            </a:extLst>
          </p:cNvPr>
          <p:cNvGrpSpPr/>
          <p:nvPr/>
        </p:nvGrpSpPr>
        <p:grpSpPr>
          <a:xfrm>
            <a:off x="23007820" y="6021823"/>
            <a:ext cx="5166440" cy="4000153"/>
            <a:chOff x="23122118" y="6313885"/>
            <a:chExt cx="5166440" cy="4000153"/>
          </a:xfrm>
        </p:grpSpPr>
        <p:pic>
          <p:nvPicPr>
            <p:cNvPr id="59" name="Picture 58" descr="Chart&#10;&#10;Description automatically generated">
              <a:extLst>
                <a:ext uri="{FF2B5EF4-FFF2-40B4-BE49-F238E27FC236}">
                  <a16:creationId xmlns:a16="http://schemas.microsoft.com/office/drawing/2014/main" id="{85A99FBB-119C-7EF9-AFA3-13E1FD72EC97}"/>
                </a:ext>
              </a:extLst>
            </p:cNvPr>
            <p:cNvPicPr>
              <a:picLocks noChangeAspect="1"/>
            </p:cNvPicPr>
            <p:nvPr/>
          </p:nvPicPr>
          <p:blipFill>
            <a:blip r:embed="rId17"/>
            <a:stretch>
              <a:fillRect/>
            </a:stretch>
          </p:blipFill>
          <p:spPr>
            <a:xfrm>
              <a:off x="23122118" y="6499602"/>
              <a:ext cx="5166440" cy="3814436"/>
            </a:xfrm>
            <a:prstGeom prst="rect">
              <a:avLst/>
            </a:prstGeom>
          </p:spPr>
        </p:pic>
        <p:sp>
          <p:nvSpPr>
            <p:cNvPr id="60" name="TextBox 59">
              <a:extLst>
                <a:ext uri="{FF2B5EF4-FFF2-40B4-BE49-F238E27FC236}">
                  <a16:creationId xmlns:a16="http://schemas.microsoft.com/office/drawing/2014/main" id="{3C82A318-96CE-A0F9-749D-BCDA8511C0EF}"/>
                </a:ext>
              </a:extLst>
            </p:cNvPr>
            <p:cNvSpPr txBox="1"/>
            <p:nvPr/>
          </p:nvSpPr>
          <p:spPr>
            <a:xfrm>
              <a:off x="25085876" y="6313885"/>
              <a:ext cx="1644585" cy="461665"/>
            </a:xfrm>
            <a:prstGeom prst="rect">
              <a:avLst/>
            </a:prstGeom>
            <a:noFill/>
          </p:spPr>
          <p:txBody>
            <a:bodyPr wrap="square" rtlCol="0">
              <a:spAutoFit/>
            </a:bodyPr>
            <a:lstStyle/>
            <a:p>
              <a:r>
                <a:rPr lang="en-US" sz="2400" u="sng" dirty="0">
                  <a:solidFill>
                    <a:srgbClr val="000000"/>
                  </a:solidFill>
                  <a:latin typeface="Arial" panose="020B0604020202020204" pitchFamily="34" charset="0"/>
                  <a:cs typeface="Arial" panose="020B0604020202020204" pitchFamily="34" charset="0"/>
                </a:rPr>
                <a:t>CD56 OS</a:t>
              </a:r>
            </a:p>
          </p:txBody>
        </p:sp>
        <p:sp>
          <p:nvSpPr>
            <p:cNvPr id="61" name="TextBox 60">
              <a:extLst>
                <a:ext uri="{FF2B5EF4-FFF2-40B4-BE49-F238E27FC236}">
                  <a16:creationId xmlns:a16="http://schemas.microsoft.com/office/drawing/2014/main" id="{E3169F56-6D7E-C8B7-5379-F06534CDB906}"/>
                </a:ext>
              </a:extLst>
            </p:cNvPr>
            <p:cNvSpPr txBox="1"/>
            <p:nvPr/>
          </p:nvSpPr>
          <p:spPr>
            <a:xfrm>
              <a:off x="26625680" y="9065825"/>
              <a:ext cx="1278378" cy="430887"/>
            </a:xfrm>
            <a:prstGeom prst="rect">
              <a:avLst/>
            </a:prstGeom>
            <a:noFill/>
          </p:spPr>
          <p:txBody>
            <a:bodyPr wrap="square" rtlCol="0">
              <a:spAutoFit/>
            </a:bodyPr>
            <a:lstStyle/>
            <a:p>
              <a:r>
                <a:rPr lang="en-US" sz="2200" b="1" dirty="0">
                  <a:solidFill>
                    <a:srgbClr val="000000"/>
                  </a:solidFill>
                  <a:latin typeface="Arial" panose="020B0604020202020204" pitchFamily="34" charset="0"/>
                  <a:cs typeface="Arial" panose="020B0604020202020204" pitchFamily="34" charset="0"/>
                </a:rPr>
                <a:t>P = 0.8</a:t>
              </a:r>
            </a:p>
          </p:txBody>
        </p:sp>
      </p:grpSp>
      <p:grpSp>
        <p:nvGrpSpPr>
          <p:cNvPr id="377" name="Group 376">
            <a:extLst>
              <a:ext uri="{FF2B5EF4-FFF2-40B4-BE49-F238E27FC236}">
                <a16:creationId xmlns:a16="http://schemas.microsoft.com/office/drawing/2014/main" id="{82AE7D83-8D83-BF18-1908-87E7E7729792}"/>
              </a:ext>
            </a:extLst>
          </p:cNvPr>
          <p:cNvGrpSpPr/>
          <p:nvPr/>
        </p:nvGrpSpPr>
        <p:grpSpPr>
          <a:xfrm>
            <a:off x="28187101" y="6020804"/>
            <a:ext cx="5166440" cy="4036070"/>
            <a:chOff x="28339501" y="6312868"/>
            <a:chExt cx="5166440" cy="4036070"/>
          </a:xfrm>
        </p:grpSpPr>
        <p:pic>
          <p:nvPicPr>
            <p:cNvPr id="64" name="Picture 63" descr="Chart&#10;&#10;Description automatically generated">
              <a:extLst>
                <a:ext uri="{FF2B5EF4-FFF2-40B4-BE49-F238E27FC236}">
                  <a16:creationId xmlns:a16="http://schemas.microsoft.com/office/drawing/2014/main" id="{4CB3D5F7-AA59-CD96-EA8F-7ECD8DD06D94}"/>
                </a:ext>
              </a:extLst>
            </p:cNvPr>
            <p:cNvPicPr>
              <a:picLocks noChangeAspect="1"/>
            </p:cNvPicPr>
            <p:nvPr/>
          </p:nvPicPr>
          <p:blipFill>
            <a:blip r:embed="rId18"/>
            <a:stretch>
              <a:fillRect/>
            </a:stretch>
          </p:blipFill>
          <p:spPr>
            <a:xfrm>
              <a:off x="28339501" y="6534505"/>
              <a:ext cx="5166440" cy="3814433"/>
            </a:xfrm>
            <a:prstGeom prst="rect">
              <a:avLst/>
            </a:prstGeom>
          </p:spPr>
        </p:pic>
        <p:sp>
          <p:nvSpPr>
            <p:cNvPr id="68" name="TextBox 67">
              <a:extLst>
                <a:ext uri="{FF2B5EF4-FFF2-40B4-BE49-F238E27FC236}">
                  <a16:creationId xmlns:a16="http://schemas.microsoft.com/office/drawing/2014/main" id="{90CDF74A-3269-7C33-3C6B-17F2286CC91B}"/>
                </a:ext>
              </a:extLst>
            </p:cNvPr>
            <p:cNvSpPr txBox="1"/>
            <p:nvPr/>
          </p:nvSpPr>
          <p:spPr>
            <a:xfrm>
              <a:off x="30088148" y="6312868"/>
              <a:ext cx="1824950" cy="461665"/>
            </a:xfrm>
            <a:prstGeom prst="rect">
              <a:avLst/>
            </a:prstGeom>
            <a:noFill/>
          </p:spPr>
          <p:txBody>
            <a:bodyPr wrap="square" rtlCol="0">
              <a:spAutoFit/>
            </a:bodyPr>
            <a:lstStyle/>
            <a:p>
              <a:r>
                <a:rPr lang="en-US" sz="2400" u="sng" dirty="0">
                  <a:solidFill>
                    <a:srgbClr val="000000"/>
                  </a:solidFill>
                  <a:latin typeface="Arial" panose="020B0604020202020204" pitchFamily="34" charset="0"/>
                  <a:cs typeface="Arial" panose="020B0604020202020204" pitchFamily="34" charset="0"/>
                </a:rPr>
                <a:t>NKp46 OS</a:t>
              </a:r>
            </a:p>
          </p:txBody>
        </p:sp>
        <p:sp>
          <p:nvSpPr>
            <p:cNvPr id="69" name="TextBox 68">
              <a:extLst>
                <a:ext uri="{FF2B5EF4-FFF2-40B4-BE49-F238E27FC236}">
                  <a16:creationId xmlns:a16="http://schemas.microsoft.com/office/drawing/2014/main" id="{C17184EF-D7FC-F9D9-0086-7E1D958FAD0C}"/>
                </a:ext>
              </a:extLst>
            </p:cNvPr>
            <p:cNvSpPr txBox="1"/>
            <p:nvPr/>
          </p:nvSpPr>
          <p:spPr>
            <a:xfrm>
              <a:off x="31746392" y="9065826"/>
              <a:ext cx="1520672" cy="430887"/>
            </a:xfrm>
            <a:prstGeom prst="rect">
              <a:avLst/>
            </a:prstGeom>
            <a:noFill/>
          </p:spPr>
          <p:txBody>
            <a:bodyPr wrap="square" rtlCol="0">
              <a:spAutoFit/>
            </a:bodyPr>
            <a:lstStyle/>
            <a:p>
              <a:r>
                <a:rPr lang="en-US" sz="2200" b="1" dirty="0">
                  <a:solidFill>
                    <a:srgbClr val="000000"/>
                  </a:solidFill>
                  <a:latin typeface="Arial" panose="020B0604020202020204" pitchFamily="34" charset="0"/>
                  <a:cs typeface="Arial" panose="020B0604020202020204" pitchFamily="34" charset="0"/>
                </a:rPr>
                <a:t>P = 0.04</a:t>
              </a:r>
            </a:p>
          </p:txBody>
        </p:sp>
      </p:grpSp>
      <p:pic>
        <p:nvPicPr>
          <p:cNvPr id="72" name="Picture 71" descr="Diagram&#10;&#10;Description automatically generated with medium confidence">
            <a:extLst>
              <a:ext uri="{FF2B5EF4-FFF2-40B4-BE49-F238E27FC236}">
                <a16:creationId xmlns:a16="http://schemas.microsoft.com/office/drawing/2014/main" id="{702E5DE5-8F9E-D70B-91F8-9B005C092A10}"/>
              </a:ext>
            </a:extLst>
          </p:cNvPr>
          <p:cNvPicPr>
            <a:picLocks noChangeAspect="1"/>
          </p:cNvPicPr>
          <p:nvPr/>
        </p:nvPicPr>
        <p:blipFill>
          <a:blip r:embed="rId19"/>
          <a:stretch>
            <a:fillRect/>
          </a:stretch>
        </p:blipFill>
        <p:spPr>
          <a:xfrm>
            <a:off x="32668020" y="6276018"/>
            <a:ext cx="1187640" cy="845815"/>
          </a:xfrm>
          <a:prstGeom prst="rect">
            <a:avLst/>
          </a:prstGeom>
        </p:spPr>
      </p:pic>
      <p:grpSp>
        <p:nvGrpSpPr>
          <p:cNvPr id="73" name="Group 72">
            <a:extLst>
              <a:ext uri="{FF2B5EF4-FFF2-40B4-BE49-F238E27FC236}">
                <a16:creationId xmlns:a16="http://schemas.microsoft.com/office/drawing/2014/main" id="{1DDD05FE-33C8-AAB1-926F-0750F92BE7AE}"/>
              </a:ext>
            </a:extLst>
          </p:cNvPr>
          <p:cNvGrpSpPr/>
          <p:nvPr/>
        </p:nvGrpSpPr>
        <p:grpSpPr>
          <a:xfrm>
            <a:off x="28120599" y="12898236"/>
            <a:ext cx="5306331" cy="3987003"/>
            <a:chOff x="7860977" y="754091"/>
            <a:chExt cx="5306331" cy="3987003"/>
          </a:xfrm>
        </p:grpSpPr>
        <p:grpSp>
          <p:nvGrpSpPr>
            <p:cNvPr id="78" name="Group 77">
              <a:extLst>
                <a:ext uri="{FF2B5EF4-FFF2-40B4-BE49-F238E27FC236}">
                  <a16:creationId xmlns:a16="http://schemas.microsoft.com/office/drawing/2014/main" id="{10983E51-300D-0B0A-7A0D-182C40918013}"/>
                </a:ext>
              </a:extLst>
            </p:cNvPr>
            <p:cNvGrpSpPr/>
            <p:nvPr/>
          </p:nvGrpSpPr>
          <p:grpSpPr>
            <a:xfrm>
              <a:off x="7860977" y="754091"/>
              <a:ext cx="4833949" cy="3987003"/>
              <a:chOff x="4425808" y="2668367"/>
              <a:chExt cx="3414297" cy="2875450"/>
            </a:xfrm>
          </p:grpSpPr>
          <p:pic>
            <p:nvPicPr>
              <p:cNvPr id="80" name="Picture 79" descr="A picture containing graphical user interface&#10;&#10;Description automatically generated">
                <a:extLst>
                  <a:ext uri="{FF2B5EF4-FFF2-40B4-BE49-F238E27FC236}">
                    <a16:creationId xmlns:a16="http://schemas.microsoft.com/office/drawing/2014/main" id="{0E0BAF8A-4FC0-58AF-38D2-F7D8FDFED031}"/>
                  </a:ext>
                </a:extLst>
              </p:cNvPr>
              <p:cNvPicPr>
                <a:picLocks noChangeAspect="1"/>
              </p:cNvPicPr>
              <p:nvPr/>
            </p:nvPicPr>
            <p:blipFill>
              <a:blip r:embed="rId20"/>
              <a:stretch>
                <a:fillRect/>
              </a:stretch>
            </p:blipFill>
            <p:spPr>
              <a:xfrm>
                <a:off x="4425808" y="2844155"/>
                <a:ext cx="3414297" cy="2699662"/>
              </a:xfrm>
              <a:prstGeom prst="rect">
                <a:avLst/>
              </a:prstGeom>
            </p:spPr>
          </p:pic>
          <p:sp>
            <p:nvSpPr>
              <p:cNvPr id="81" name="TextBox 80">
                <a:extLst>
                  <a:ext uri="{FF2B5EF4-FFF2-40B4-BE49-F238E27FC236}">
                    <a16:creationId xmlns:a16="http://schemas.microsoft.com/office/drawing/2014/main" id="{CEB6C7C5-591A-13F1-4763-4AE2C43D01D4}"/>
                  </a:ext>
                </a:extLst>
              </p:cNvPr>
              <p:cNvSpPr txBox="1"/>
              <p:nvPr/>
            </p:nvSpPr>
            <p:spPr>
              <a:xfrm>
                <a:off x="5414608" y="2668367"/>
                <a:ext cx="1933887" cy="332956"/>
              </a:xfrm>
              <a:prstGeom prst="rect">
                <a:avLst/>
              </a:prstGeom>
              <a:noFill/>
            </p:spPr>
            <p:txBody>
              <a:bodyPr wrap="square" rtlCol="0">
                <a:spAutoFit/>
              </a:bodyPr>
              <a:lstStyle/>
              <a:p>
                <a:r>
                  <a:rPr lang="en-US" sz="2400" u="sng" dirty="0">
                    <a:solidFill>
                      <a:srgbClr val="000000"/>
                    </a:solidFill>
                    <a:latin typeface="Arial" panose="020B0604020202020204" pitchFamily="34" charset="0"/>
                    <a:cs typeface="Arial" panose="020B0604020202020204" pitchFamily="34" charset="0"/>
                  </a:rPr>
                  <a:t>CD3</a:t>
                </a:r>
                <a:r>
                  <a:rPr lang="en-US" sz="2400" u="sng" baseline="30000" dirty="0">
                    <a:solidFill>
                      <a:srgbClr val="000000"/>
                    </a:solidFill>
                    <a:latin typeface="Arial" panose="020B0604020202020204" pitchFamily="34" charset="0"/>
                    <a:cs typeface="Arial" panose="020B0604020202020204" pitchFamily="34" charset="0"/>
                  </a:rPr>
                  <a:t>-</a:t>
                </a:r>
                <a:r>
                  <a:rPr lang="en-US" sz="2400" u="sng" dirty="0">
                    <a:solidFill>
                      <a:srgbClr val="000000"/>
                    </a:solidFill>
                    <a:latin typeface="Arial" panose="020B0604020202020204" pitchFamily="34" charset="0"/>
                    <a:cs typeface="Arial" panose="020B0604020202020204" pitchFamily="34" charset="0"/>
                  </a:rPr>
                  <a:t>CD56</a:t>
                </a:r>
                <a:r>
                  <a:rPr lang="en-US" sz="2400" u="sng" baseline="30000" dirty="0">
                    <a:solidFill>
                      <a:srgbClr val="000000"/>
                    </a:solidFill>
                    <a:latin typeface="Arial" panose="020B0604020202020204" pitchFamily="34" charset="0"/>
                    <a:cs typeface="Arial" panose="020B0604020202020204" pitchFamily="34" charset="0"/>
                  </a:rPr>
                  <a:t>+</a:t>
                </a:r>
                <a:r>
                  <a:rPr lang="en-US" sz="2400" u="sng" dirty="0">
                    <a:solidFill>
                      <a:srgbClr val="000000"/>
                    </a:solidFill>
                    <a:latin typeface="Arial" panose="020B0604020202020204" pitchFamily="34" charset="0"/>
                    <a:cs typeface="Arial" panose="020B0604020202020204" pitchFamily="34" charset="0"/>
                  </a:rPr>
                  <a:t> OS</a:t>
                </a:r>
              </a:p>
            </p:txBody>
          </p:sp>
          <p:sp>
            <p:nvSpPr>
              <p:cNvPr id="82" name="TextBox 81">
                <a:extLst>
                  <a:ext uri="{FF2B5EF4-FFF2-40B4-BE49-F238E27FC236}">
                    <a16:creationId xmlns:a16="http://schemas.microsoft.com/office/drawing/2014/main" id="{F4AB3624-78A2-6478-994F-957307F3AEF8}"/>
                  </a:ext>
                </a:extLst>
              </p:cNvPr>
              <p:cNvSpPr txBox="1"/>
              <p:nvPr/>
            </p:nvSpPr>
            <p:spPr>
              <a:xfrm>
                <a:off x="6692108" y="4647774"/>
                <a:ext cx="836978" cy="310758"/>
              </a:xfrm>
              <a:prstGeom prst="rect">
                <a:avLst/>
              </a:prstGeom>
              <a:noFill/>
            </p:spPr>
            <p:txBody>
              <a:bodyPr wrap="square" rtlCol="0">
                <a:spAutoFit/>
              </a:bodyPr>
              <a:lstStyle/>
              <a:p>
                <a:r>
                  <a:rPr lang="en-US" sz="2200" b="1" dirty="0">
                    <a:solidFill>
                      <a:srgbClr val="000000"/>
                    </a:solidFill>
                    <a:latin typeface="Arial" panose="020B0604020202020204" pitchFamily="34" charset="0"/>
                    <a:cs typeface="Arial" panose="020B0604020202020204" pitchFamily="34" charset="0"/>
                  </a:rPr>
                  <a:t>P = 0.9</a:t>
                </a:r>
              </a:p>
            </p:txBody>
          </p:sp>
        </p:grpSp>
        <p:pic>
          <p:nvPicPr>
            <p:cNvPr id="79" name="Picture 78" descr="Diagram&#10;&#10;Description automatically generated with medium confidence">
              <a:extLst>
                <a:ext uri="{FF2B5EF4-FFF2-40B4-BE49-F238E27FC236}">
                  <a16:creationId xmlns:a16="http://schemas.microsoft.com/office/drawing/2014/main" id="{A952BD52-9731-ED91-3C36-D0A4E0073EA3}"/>
                </a:ext>
              </a:extLst>
            </p:cNvPr>
            <p:cNvPicPr>
              <a:picLocks noChangeAspect="1"/>
            </p:cNvPicPr>
            <p:nvPr/>
          </p:nvPicPr>
          <p:blipFill>
            <a:blip r:embed="rId19"/>
            <a:stretch>
              <a:fillRect/>
            </a:stretch>
          </p:blipFill>
          <p:spPr>
            <a:xfrm>
              <a:off x="12061746" y="1159883"/>
              <a:ext cx="1105562" cy="787361"/>
            </a:xfrm>
            <a:prstGeom prst="rect">
              <a:avLst/>
            </a:prstGeom>
          </p:spPr>
        </p:pic>
      </p:grpSp>
      <p:grpSp>
        <p:nvGrpSpPr>
          <p:cNvPr id="387" name="Group 386">
            <a:extLst>
              <a:ext uri="{FF2B5EF4-FFF2-40B4-BE49-F238E27FC236}">
                <a16:creationId xmlns:a16="http://schemas.microsoft.com/office/drawing/2014/main" id="{E1EB94CF-4582-40A2-5F1D-1D0BDCB4F5B4}"/>
              </a:ext>
            </a:extLst>
          </p:cNvPr>
          <p:cNvGrpSpPr/>
          <p:nvPr/>
        </p:nvGrpSpPr>
        <p:grpSpPr>
          <a:xfrm>
            <a:off x="17226186" y="19164390"/>
            <a:ext cx="6752616" cy="4164201"/>
            <a:chOff x="16017144" y="17993958"/>
            <a:chExt cx="6752618" cy="4164201"/>
          </a:xfrm>
        </p:grpSpPr>
        <p:grpSp>
          <p:nvGrpSpPr>
            <p:cNvPr id="142" name="Group 141">
              <a:extLst>
                <a:ext uri="{FF2B5EF4-FFF2-40B4-BE49-F238E27FC236}">
                  <a16:creationId xmlns:a16="http://schemas.microsoft.com/office/drawing/2014/main" id="{F3E6B9B3-203C-B8A9-7DCC-77B96BE28374}"/>
                </a:ext>
              </a:extLst>
            </p:cNvPr>
            <p:cNvGrpSpPr/>
            <p:nvPr/>
          </p:nvGrpSpPr>
          <p:grpSpPr>
            <a:xfrm>
              <a:off x="16017144" y="19876806"/>
              <a:ext cx="4568875" cy="2281353"/>
              <a:chOff x="-9657" y="5176313"/>
              <a:chExt cx="4568875" cy="2281353"/>
            </a:xfrm>
          </p:grpSpPr>
          <p:cxnSp>
            <p:nvCxnSpPr>
              <p:cNvPr id="159" name="Straight Arrow Connector 158">
                <a:extLst>
                  <a:ext uri="{FF2B5EF4-FFF2-40B4-BE49-F238E27FC236}">
                    <a16:creationId xmlns:a16="http://schemas.microsoft.com/office/drawing/2014/main" id="{07ED6E3B-B2E8-DEA9-2C36-95F35B13504B}"/>
                  </a:ext>
                </a:extLst>
              </p:cNvPr>
              <p:cNvCxnSpPr>
                <a:cxnSpLocks/>
              </p:cNvCxnSpPr>
              <p:nvPr/>
            </p:nvCxnSpPr>
            <p:spPr>
              <a:xfrm flipV="1">
                <a:off x="442984" y="5176313"/>
                <a:ext cx="0" cy="1828800"/>
              </a:xfrm>
              <a:prstGeom prst="straightConnector1">
                <a:avLst/>
              </a:prstGeom>
              <a:ln w="28575">
                <a:solidFill>
                  <a:srgbClr val="000000"/>
                </a:solidFill>
                <a:tailEnd type="triangle"/>
              </a:ln>
            </p:spPr>
            <p:style>
              <a:lnRef idx="1">
                <a:schemeClr val="dk1"/>
              </a:lnRef>
              <a:fillRef idx="0">
                <a:schemeClr val="dk1"/>
              </a:fillRef>
              <a:effectRef idx="0">
                <a:schemeClr val="dk1"/>
              </a:effectRef>
              <a:fontRef idx="minor">
                <a:schemeClr val="tx1"/>
              </a:fontRef>
            </p:style>
          </p:cxnSp>
          <p:cxnSp>
            <p:nvCxnSpPr>
              <p:cNvPr id="161" name="Straight Arrow Connector 160">
                <a:extLst>
                  <a:ext uri="{FF2B5EF4-FFF2-40B4-BE49-F238E27FC236}">
                    <a16:creationId xmlns:a16="http://schemas.microsoft.com/office/drawing/2014/main" id="{0F9D50EC-1978-143D-0BCF-6C32D9204860}"/>
                  </a:ext>
                </a:extLst>
              </p:cNvPr>
              <p:cNvCxnSpPr>
                <a:cxnSpLocks/>
              </p:cNvCxnSpPr>
              <p:nvPr/>
            </p:nvCxnSpPr>
            <p:spPr>
              <a:xfrm>
                <a:off x="444418" y="6995108"/>
                <a:ext cx="4114800" cy="0"/>
              </a:xfrm>
              <a:prstGeom prst="straightConnector1">
                <a:avLst/>
              </a:prstGeom>
              <a:ln w="28575">
                <a:solidFill>
                  <a:srgbClr val="000000"/>
                </a:solidFill>
                <a:tailEnd type="triangle"/>
              </a:ln>
            </p:spPr>
            <p:style>
              <a:lnRef idx="1">
                <a:schemeClr val="dk1"/>
              </a:lnRef>
              <a:fillRef idx="0">
                <a:schemeClr val="dk1"/>
              </a:fillRef>
              <a:effectRef idx="0">
                <a:schemeClr val="dk1"/>
              </a:effectRef>
              <a:fontRef idx="minor">
                <a:schemeClr val="tx1"/>
              </a:fontRef>
            </p:style>
          </p:cxnSp>
          <p:sp>
            <p:nvSpPr>
              <p:cNvPr id="162" name="TextBox 161">
                <a:extLst>
                  <a:ext uri="{FF2B5EF4-FFF2-40B4-BE49-F238E27FC236}">
                    <a16:creationId xmlns:a16="http://schemas.microsoft.com/office/drawing/2014/main" id="{778625DA-765A-7076-3CFE-479B4D422D60}"/>
                  </a:ext>
                </a:extLst>
              </p:cNvPr>
              <p:cNvSpPr txBox="1"/>
              <p:nvPr/>
            </p:nvSpPr>
            <p:spPr>
              <a:xfrm>
                <a:off x="519541" y="6996001"/>
                <a:ext cx="1127232" cy="461665"/>
              </a:xfrm>
              <a:prstGeom prst="rect">
                <a:avLst/>
              </a:prstGeom>
              <a:noFill/>
            </p:spPr>
            <p:txBody>
              <a:bodyPr wrap="none" rtlCol="0">
                <a:spAutoFit/>
              </a:bodyPr>
              <a:lstStyle/>
              <a:p>
                <a:r>
                  <a:rPr lang="en-US" sz="2400" dirty="0">
                    <a:solidFill>
                      <a:srgbClr val="000000"/>
                    </a:solidFill>
                    <a:latin typeface="Arial" panose="020B0604020202020204" pitchFamily="34" charset="0"/>
                    <a:cs typeface="Arial" panose="020B0604020202020204" pitchFamily="34" charset="0"/>
                  </a:rPr>
                  <a:t>NKp46</a:t>
                </a:r>
              </a:p>
            </p:txBody>
          </p:sp>
          <p:sp>
            <p:nvSpPr>
              <p:cNvPr id="163" name="TextBox 162">
                <a:extLst>
                  <a:ext uri="{FF2B5EF4-FFF2-40B4-BE49-F238E27FC236}">
                    <a16:creationId xmlns:a16="http://schemas.microsoft.com/office/drawing/2014/main" id="{EF13193E-A91B-2E54-DDEF-A70DE819E7AA}"/>
                  </a:ext>
                </a:extLst>
              </p:cNvPr>
              <p:cNvSpPr txBox="1"/>
              <p:nvPr/>
            </p:nvSpPr>
            <p:spPr>
              <a:xfrm rot="16200000">
                <a:off x="-341639" y="6235306"/>
                <a:ext cx="1125629" cy="461665"/>
              </a:xfrm>
              <a:prstGeom prst="rect">
                <a:avLst/>
              </a:prstGeom>
              <a:noFill/>
            </p:spPr>
            <p:txBody>
              <a:bodyPr wrap="none" rtlCol="0">
                <a:spAutoFit/>
              </a:bodyPr>
              <a:lstStyle/>
              <a:p>
                <a:r>
                  <a:rPr lang="en-US" sz="2400" dirty="0">
                    <a:solidFill>
                      <a:srgbClr val="000000"/>
                    </a:solidFill>
                    <a:latin typeface="Arial" panose="020B0604020202020204" pitchFamily="34" charset="0"/>
                    <a:cs typeface="Arial" panose="020B0604020202020204" pitchFamily="34" charset="0"/>
                  </a:rPr>
                  <a:t>SSC-A</a:t>
                </a:r>
              </a:p>
            </p:txBody>
          </p:sp>
        </p:grpSp>
        <p:grpSp>
          <p:nvGrpSpPr>
            <p:cNvPr id="381" name="Group 380">
              <a:extLst>
                <a:ext uri="{FF2B5EF4-FFF2-40B4-BE49-F238E27FC236}">
                  <a16:creationId xmlns:a16="http://schemas.microsoft.com/office/drawing/2014/main" id="{24724231-98CA-C87B-95F3-70F2F046617D}"/>
                </a:ext>
              </a:extLst>
            </p:cNvPr>
            <p:cNvGrpSpPr/>
            <p:nvPr/>
          </p:nvGrpSpPr>
          <p:grpSpPr>
            <a:xfrm>
              <a:off x="16690622" y="17996401"/>
              <a:ext cx="2927177" cy="3514611"/>
              <a:chOff x="17872640" y="18420144"/>
              <a:chExt cx="2927177" cy="3514611"/>
            </a:xfrm>
          </p:grpSpPr>
          <p:sp>
            <p:nvSpPr>
              <p:cNvPr id="144" name="TextBox 143">
                <a:extLst>
                  <a:ext uri="{FF2B5EF4-FFF2-40B4-BE49-F238E27FC236}">
                    <a16:creationId xmlns:a16="http://schemas.microsoft.com/office/drawing/2014/main" id="{9BF4B8D4-8B61-AB2A-55D0-141323090C33}"/>
                  </a:ext>
                </a:extLst>
              </p:cNvPr>
              <p:cNvSpPr txBox="1"/>
              <p:nvPr/>
            </p:nvSpPr>
            <p:spPr>
              <a:xfrm>
                <a:off x="18552735" y="18420144"/>
                <a:ext cx="1734513" cy="461665"/>
              </a:xfrm>
              <a:prstGeom prst="rect">
                <a:avLst/>
              </a:prstGeom>
              <a:noFill/>
            </p:spPr>
            <p:txBody>
              <a:bodyPr wrap="square" rtlCol="0">
                <a:spAutoFit/>
              </a:bodyPr>
              <a:lstStyle/>
              <a:p>
                <a:pPr algn="ctr"/>
                <a:r>
                  <a:rPr lang="en-US" sz="2400" u="sng" dirty="0">
                    <a:solidFill>
                      <a:srgbClr val="000000"/>
                    </a:solidFill>
                    <a:latin typeface="Arial" panose="020B0604020202020204" pitchFamily="34" charset="0"/>
                    <a:cs typeface="Arial" panose="020B0604020202020204" pitchFamily="34" charset="0"/>
                  </a:rPr>
                  <a:t>NK Cells</a:t>
                </a:r>
              </a:p>
            </p:txBody>
          </p:sp>
          <p:pic>
            <p:nvPicPr>
              <p:cNvPr id="145" name="Picture 144">
                <a:extLst>
                  <a:ext uri="{FF2B5EF4-FFF2-40B4-BE49-F238E27FC236}">
                    <a16:creationId xmlns:a16="http://schemas.microsoft.com/office/drawing/2014/main" id="{8C512D7D-7749-24BD-141D-BF7C221DF295}"/>
                  </a:ext>
                </a:extLst>
              </p:cNvPr>
              <p:cNvPicPr>
                <a:picLocks noChangeAspect="1"/>
              </p:cNvPicPr>
              <p:nvPr/>
            </p:nvPicPr>
            <p:blipFill rotWithShape="1">
              <a:blip r:embed="rId21"/>
              <a:srcRect l="6094" b="3314"/>
              <a:stretch/>
            </p:blipFill>
            <p:spPr>
              <a:xfrm>
                <a:off x="17872640" y="18812319"/>
                <a:ext cx="2927177" cy="3122436"/>
              </a:xfrm>
              <a:prstGeom prst="rect">
                <a:avLst/>
              </a:prstGeom>
            </p:spPr>
          </p:pic>
          <p:sp>
            <p:nvSpPr>
              <p:cNvPr id="146" name="Rectangle 145">
                <a:extLst>
                  <a:ext uri="{FF2B5EF4-FFF2-40B4-BE49-F238E27FC236}">
                    <a16:creationId xmlns:a16="http://schemas.microsoft.com/office/drawing/2014/main" id="{581912E7-8DE6-225A-ECD1-182AB18DD0ED}"/>
                  </a:ext>
                </a:extLst>
              </p:cNvPr>
              <p:cNvSpPr/>
              <p:nvPr/>
            </p:nvSpPr>
            <p:spPr>
              <a:xfrm>
                <a:off x="19857181" y="21172407"/>
                <a:ext cx="769207" cy="422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000000"/>
                  </a:solidFill>
                </a:endParaRPr>
              </a:p>
            </p:txBody>
          </p:sp>
          <p:sp>
            <p:nvSpPr>
              <p:cNvPr id="147" name="TextBox 146">
                <a:extLst>
                  <a:ext uri="{FF2B5EF4-FFF2-40B4-BE49-F238E27FC236}">
                    <a16:creationId xmlns:a16="http://schemas.microsoft.com/office/drawing/2014/main" id="{CEE27EFE-4536-203F-BFD8-11FA58AC081E}"/>
                  </a:ext>
                </a:extLst>
              </p:cNvPr>
              <p:cNvSpPr txBox="1"/>
              <p:nvPr/>
            </p:nvSpPr>
            <p:spPr>
              <a:xfrm>
                <a:off x="19493257" y="20879836"/>
                <a:ext cx="1089939" cy="430887"/>
              </a:xfrm>
              <a:prstGeom prst="rect">
                <a:avLst/>
              </a:prstGeom>
              <a:noFill/>
            </p:spPr>
            <p:txBody>
              <a:bodyPr wrap="square" rtlCol="0">
                <a:spAutoFit/>
              </a:bodyPr>
              <a:lstStyle/>
              <a:p>
                <a:r>
                  <a:rPr lang="en-US" sz="2200" dirty="0">
                    <a:solidFill>
                      <a:srgbClr val="000000"/>
                    </a:solidFill>
                    <a:latin typeface="Arial" panose="020B0604020202020204" pitchFamily="34" charset="0"/>
                    <a:cs typeface="Arial" panose="020B0604020202020204" pitchFamily="34" charset="0"/>
                  </a:rPr>
                  <a:t>38.4%</a:t>
                </a:r>
              </a:p>
            </p:txBody>
          </p:sp>
        </p:grpSp>
        <p:grpSp>
          <p:nvGrpSpPr>
            <p:cNvPr id="380" name="Group 379">
              <a:extLst>
                <a:ext uri="{FF2B5EF4-FFF2-40B4-BE49-F238E27FC236}">
                  <a16:creationId xmlns:a16="http://schemas.microsoft.com/office/drawing/2014/main" id="{88A26165-955A-A174-B599-855069672460}"/>
                </a:ext>
              </a:extLst>
            </p:cNvPr>
            <p:cNvGrpSpPr/>
            <p:nvPr/>
          </p:nvGrpSpPr>
          <p:grpSpPr>
            <a:xfrm>
              <a:off x="19842582" y="17993958"/>
              <a:ext cx="2927180" cy="3517054"/>
              <a:chOff x="21412056" y="18417701"/>
              <a:chExt cx="2927180" cy="3517054"/>
            </a:xfrm>
          </p:grpSpPr>
          <p:sp>
            <p:nvSpPr>
              <p:cNvPr id="143" name="TextBox 142">
                <a:extLst>
                  <a:ext uri="{FF2B5EF4-FFF2-40B4-BE49-F238E27FC236}">
                    <a16:creationId xmlns:a16="http://schemas.microsoft.com/office/drawing/2014/main" id="{FE9C5CA8-2D1E-B83F-53EB-9864814E031E}"/>
                  </a:ext>
                </a:extLst>
              </p:cNvPr>
              <p:cNvSpPr txBox="1"/>
              <p:nvPr/>
            </p:nvSpPr>
            <p:spPr>
              <a:xfrm>
                <a:off x="21791209" y="18417701"/>
                <a:ext cx="2362050" cy="461665"/>
              </a:xfrm>
              <a:prstGeom prst="rect">
                <a:avLst/>
              </a:prstGeom>
              <a:noFill/>
            </p:spPr>
            <p:txBody>
              <a:bodyPr wrap="square" rtlCol="0">
                <a:spAutoFit/>
              </a:bodyPr>
              <a:lstStyle/>
              <a:p>
                <a:pPr algn="ctr"/>
                <a:r>
                  <a:rPr lang="en-US" sz="2400" u="sng" dirty="0">
                    <a:solidFill>
                      <a:srgbClr val="000000"/>
                    </a:solidFill>
                    <a:latin typeface="Arial" panose="020B0604020202020204" pitchFamily="34" charset="0"/>
                    <a:cs typeface="Arial" panose="020B0604020202020204" pitchFamily="34" charset="0"/>
                  </a:rPr>
                  <a:t>FMO NK Cells</a:t>
                </a:r>
              </a:p>
            </p:txBody>
          </p:sp>
          <p:pic>
            <p:nvPicPr>
              <p:cNvPr id="148" name="Picture 147">
                <a:extLst>
                  <a:ext uri="{FF2B5EF4-FFF2-40B4-BE49-F238E27FC236}">
                    <a16:creationId xmlns:a16="http://schemas.microsoft.com/office/drawing/2014/main" id="{CE3D1933-3F4A-DED6-AD8E-DA4CEA31430F}"/>
                  </a:ext>
                </a:extLst>
              </p:cNvPr>
              <p:cNvPicPr>
                <a:picLocks noChangeAspect="1"/>
              </p:cNvPicPr>
              <p:nvPr/>
            </p:nvPicPr>
            <p:blipFill rotWithShape="1">
              <a:blip r:embed="rId22"/>
              <a:srcRect l="4058" b="3314"/>
              <a:stretch/>
            </p:blipFill>
            <p:spPr>
              <a:xfrm>
                <a:off x="21412056" y="18812319"/>
                <a:ext cx="2927180" cy="3122436"/>
              </a:xfrm>
              <a:prstGeom prst="rect">
                <a:avLst/>
              </a:prstGeom>
            </p:spPr>
          </p:pic>
          <p:sp>
            <p:nvSpPr>
              <p:cNvPr id="149" name="Rectangle 148">
                <a:extLst>
                  <a:ext uri="{FF2B5EF4-FFF2-40B4-BE49-F238E27FC236}">
                    <a16:creationId xmlns:a16="http://schemas.microsoft.com/office/drawing/2014/main" id="{099C13BA-FD45-C9E4-D05A-295B8A0EFFBF}"/>
                  </a:ext>
                </a:extLst>
              </p:cNvPr>
              <p:cNvSpPr/>
              <p:nvPr/>
            </p:nvSpPr>
            <p:spPr>
              <a:xfrm>
                <a:off x="23470997" y="21057286"/>
                <a:ext cx="748157" cy="406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000000"/>
                  </a:solidFill>
                </a:endParaRPr>
              </a:p>
            </p:txBody>
          </p:sp>
          <p:sp>
            <p:nvSpPr>
              <p:cNvPr id="150" name="TextBox 149">
                <a:extLst>
                  <a:ext uri="{FF2B5EF4-FFF2-40B4-BE49-F238E27FC236}">
                    <a16:creationId xmlns:a16="http://schemas.microsoft.com/office/drawing/2014/main" id="{BB9BEEB4-41D6-041C-134E-8B60A12EB31D}"/>
                  </a:ext>
                </a:extLst>
              </p:cNvPr>
              <p:cNvSpPr txBox="1"/>
              <p:nvPr/>
            </p:nvSpPr>
            <p:spPr>
              <a:xfrm>
                <a:off x="23191905" y="20879269"/>
                <a:ext cx="885174" cy="430887"/>
              </a:xfrm>
              <a:prstGeom prst="rect">
                <a:avLst/>
              </a:prstGeom>
              <a:noFill/>
            </p:spPr>
            <p:txBody>
              <a:bodyPr wrap="square" rtlCol="0">
                <a:spAutoFit/>
              </a:bodyPr>
              <a:lstStyle/>
              <a:p>
                <a:r>
                  <a:rPr lang="en-US" sz="2200" dirty="0">
                    <a:solidFill>
                      <a:srgbClr val="000000"/>
                    </a:solidFill>
                    <a:latin typeface="Arial" panose="020B0604020202020204" pitchFamily="34" charset="0"/>
                    <a:cs typeface="Arial" panose="020B0604020202020204" pitchFamily="34" charset="0"/>
                  </a:rPr>
                  <a:t>0.3%</a:t>
                </a:r>
              </a:p>
            </p:txBody>
          </p:sp>
        </p:grpSp>
      </p:grpSp>
      <p:grpSp>
        <p:nvGrpSpPr>
          <p:cNvPr id="374" name="Group 373">
            <a:extLst>
              <a:ext uri="{FF2B5EF4-FFF2-40B4-BE49-F238E27FC236}">
                <a16:creationId xmlns:a16="http://schemas.microsoft.com/office/drawing/2014/main" id="{8A94EA4B-71CD-07B4-93E4-5A2CC55D8E17}"/>
              </a:ext>
            </a:extLst>
          </p:cNvPr>
          <p:cNvGrpSpPr/>
          <p:nvPr/>
        </p:nvGrpSpPr>
        <p:grpSpPr>
          <a:xfrm>
            <a:off x="25591380" y="19293289"/>
            <a:ext cx="6761509" cy="3872855"/>
            <a:chOff x="25819303" y="18692966"/>
            <a:chExt cx="6761509" cy="3872855"/>
          </a:xfrm>
        </p:grpSpPr>
        <p:pic>
          <p:nvPicPr>
            <p:cNvPr id="165" name="Picture 164" descr="Shape&#10;&#10;Description automatically generated with medium confidence">
              <a:extLst>
                <a:ext uri="{FF2B5EF4-FFF2-40B4-BE49-F238E27FC236}">
                  <a16:creationId xmlns:a16="http://schemas.microsoft.com/office/drawing/2014/main" id="{BAF3AA5D-D424-E3C9-59E8-7FFCDE9A442E}"/>
                </a:ext>
              </a:extLst>
            </p:cNvPr>
            <p:cNvPicPr>
              <a:picLocks noChangeAspect="1"/>
            </p:cNvPicPr>
            <p:nvPr/>
          </p:nvPicPr>
          <p:blipFill>
            <a:blip r:embed="rId23"/>
            <a:stretch>
              <a:fillRect/>
            </a:stretch>
          </p:blipFill>
          <p:spPr>
            <a:xfrm>
              <a:off x="25819303" y="18692966"/>
              <a:ext cx="5251246" cy="3872855"/>
            </a:xfrm>
            <a:prstGeom prst="rect">
              <a:avLst/>
            </a:prstGeom>
          </p:spPr>
        </p:pic>
        <p:sp>
          <p:nvSpPr>
            <p:cNvPr id="166" name="TextBox 165">
              <a:extLst>
                <a:ext uri="{FF2B5EF4-FFF2-40B4-BE49-F238E27FC236}">
                  <a16:creationId xmlns:a16="http://schemas.microsoft.com/office/drawing/2014/main" id="{AD2FA445-574B-DF42-D8C2-E3E6B4039126}"/>
                </a:ext>
              </a:extLst>
            </p:cNvPr>
            <p:cNvSpPr txBox="1"/>
            <p:nvPr/>
          </p:nvSpPr>
          <p:spPr>
            <a:xfrm>
              <a:off x="30733416" y="18833585"/>
              <a:ext cx="1847396" cy="769441"/>
            </a:xfrm>
            <a:prstGeom prst="rect">
              <a:avLst/>
            </a:prstGeom>
            <a:noFill/>
          </p:spPr>
          <p:txBody>
            <a:bodyPr wrap="square" rtlCol="0">
              <a:spAutoFit/>
            </a:bodyPr>
            <a:lstStyle/>
            <a:p>
              <a:r>
                <a:rPr lang="en-US" sz="2200" b="1" dirty="0">
                  <a:solidFill>
                    <a:srgbClr val="000000"/>
                  </a:solidFill>
                  <a:latin typeface="Arial" panose="020B0604020202020204" pitchFamily="34" charset="0"/>
                  <a:cs typeface="Arial" panose="020B0604020202020204" pitchFamily="34" charset="0"/>
                </a:rPr>
                <a:t>P = 0.002</a:t>
              </a:r>
            </a:p>
            <a:p>
              <a:r>
                <a:rPr lang="en-US" sz="2200" b="1" dirty="0">
                  <a:solidFill>
                    <a:srgbClr val="000000"/>
                  </a:solidFill>
                  <a:latin typeface="Arial" panose="020B0604020202020204" pitchFamily="34" charset="0"/>
                  <a:cs typeface="Arial" panose="020B0604020202020204" pitchFamily="34" charset="0"/>
                </a:rPr>
                <a:t>r = 0.77</a:t>
              </a:r>
            </a:p>
          </p:txBody>
        </p:sp>
      </p:grpSp>
      <p:pic>
        <p:nvPicPr>
          <p:cNvPr id="175" name="Picture 174" descr="Shape&#10;&#10;Description automatically generated with low confidence">
            <a:extLst>
              <a:ext uri="{FF2B5EF4-FFF2-40B4-BE49-F238E27FC236}">
                <a16:creationId xmlns:a16="http://schemas.microsoft.com/office/drawing/2014/main" id="{9E362A06-49F4-0C70-BAEF-92C29DAA60A8}"/>
              </a:ext>
            </a:extLst>
          </p:cNvPr>
          <p:cNvPicPr>
            <a:picLocks noChangeAspect="1"/>
          </p:cNvPicPr>
          <p:nvPr/>
        </p:nvPicPr>
        <p:blipFill>
          <a:blip r:embed="rId24"/>
          <a:stretch>
            <a:fillRect/>
          </a:stretch>
        </p:blipFill>
        <p:spPr>
          <a:xfrm>
            <a:off x="30464638" y="25909618"/>
            <a:ext cx="3102392" cy="4419845"/>
          </a:xfrm>
          <a:prstGeom prst="rect">
            <a:avLst/>
          </a:prstGeom>
        </p:spPr>
      </p:pic>
      <p:grpSp>
        <p:nvGrpSpPr>
          <p:cNvPr id="393" name="Group 392">
            <a:extLst>
              <a:ext uri="{FF2B5EF4-FFF2-40B4-BE49-F238E27FC236}">
                <a16:creationId xmlns:a16="http://schemas.microsoft.com/office/drawing/2014/main" id="{13FAD58A-3D0A-DE44-6EF4-906ABEB49E1E}"/>
              </a:ext>
            </a:extLst>
          </p:cNvPr>
          <p:cNvGrpSpPr/>
          <p:nvPr/>
        </p:nvGrpSpPr>
        <p:grpSpPr>
          <a:xfrm>
            <a:off x="15735364" y="25717255"/>
            <a:ext cx="4697509" cy="4129438"/>
            <a:chOff x="15815179" y="23551589"/>
            <a:chExt cx="4697508" cy="4129438"/>
          </a:xfrm>
        </p:grpSpPr>
        <p:pic>
          <p:nvPicPr>
            <p:cNvPr id="209" name="Picture 208" descr="A picture containing chart&#10;&#10;Description automatically generated">
              <a:extLst>
                <a:ext uri="{FF2B5EF4-FFF2-40B4-BE49-F238E27FC236}">
                  <a16:creationId xmlns:a16="http://schemas.microsoft.com/office/drawing/2014/main" id="{C7F359E8-9032-9891-45D6-8D1B8B2A800E}"/>
                </a:ext>
              </a:extLst>
            </p:cNvPr>
            <p:cNvPicPr>
              <a:picLocks noChangeAspect="1"/>
            </p:cNvPicPr>
            <p:nvPr/>
          </p:nvPicPr>
          <p:blipFill>
            <a:blip r:embed="rId25"/>
            <a:stretch>
              <a:fillRect/>
            </a:stretch>
          </p:blipFill>
          <p:spPr>
            <a:xfrm>
              <a:off x="15815179" y="23927740"/>
              <a:ext cx="4697508" cy="3753287"/>
            </a:xfrm>
            <a:prstGeom prst="rect">
              <a:avLst/>
            </a:prstGeom>
          </p:spPr>
        </p:pic>
        <p:sp>
          <p:nvSpPr>
            <p:cNvPr id="210" name="TextBox 209">
              <a:extLst>
                <a:ext uri="{FF2B5EF4-FFF2-40B4-BE49-F238E27FC236}">
                  <a16:creationId xmlns:a16="http://schemas.microsoft.com/office/drawing/2014/main" id="{65A236C5-7442-446B-919B-C121DBA01908}"/>
                </a:ext>
              </a:extLst>
            </p:cNvPr>
            <p:cNvSpPr txBox="1"/>
            <p:nvPr/>
          </p:nvSpPr>
          <p:spPr>
            <a:xfrm>
              <a:off x="16874917" y="23551589"/>
              <a:ext cx="2699651" cy="461665"/>
            </a:xfrm>
            <a:prstGeom prst="rect">
              <a:avLst/>
            </a:prstGeom>
            <a:noFill/>
          </p:spPr>
          <p:txBody>
            <a:bodyPr wrap="square" rtlCol="0">
              <a:spAutoFit/>
            </a:bodyPr>
            <a:lstStyle/>
            <a:p>
              <a:pPr algn="ctr"/>
              <a:r>
                <a:rPr lang="en-US" sz="2400" u="sng" dirty="0">
                  <a:solidFill>
                    <a:srgbClr val="000000"/>
                  </a:solidFill>
                  <a:latin typeface="Arial" panose="020B0604020202020204" pitchFamily="34" charset="0"/>
                  <a:cs typeface="Arial" panose="020B0604020202020204" pitchFamily="34" charset="0"/>
                </a:rPr>
                <a:t>CD3</a:t>
              </a:r>
              <a:r>
                <a:rPr lang="en-US" sz="2400" u="sng" baseline="30000" dirty="0">
                  <a:solidFill>
                    <a:srgbClr val="000000"/>
                  </a:solidFill>
                  <a:latin typeface="Arial" panose="020B0604020202020204" pitchFamily="34" charset="0"/>
                  <a:cs typeface="Arial" panose="020B0604020202020204" pitchFamily="34" charset="0"/>
                </a:rPr>
                <a:t>-</a:t>
              </a:r>
              <a:r>
                <a:rPr lang="en-US" sz="2400" u="sng" dirty="0">
                  <a:solidFill>
                    <a:srgbClr val="000000"/>
                  </a:solidFill>
                  <a:latin typeface="Arial" panose="020B0604020202020204" pitchFamily="34" charset="0"/>
                  <a:cs typeface="Arial" panose="020B0604020202020204" pitchFamily="34" charset="0"/>
                </a:rPr>
                <a:t>CD56</a:t>
              </a:r>
              <a:r>
                <a:rPr lang="en-US" sz="2400" u="sng" baseline="30000" dirty="0">
                  <a:solidFill>
                    <a:srgbClr val="000000"/>
                  </a:solidFill>
                  <a:latin typeface="Arial" panose="020B0604020202020204" pitchFamily="34" charset="0"/>
                  <a:cs typeface="Arial" panose="020B0604020202020204" pitchFamily="34" charset="0"/>
                </a:rPr>
                <a:t>+</a:t>
              </a:r>
              <a:r>
                <a:rPr lang="en-US" sz="2400" u="sng" dirty="0">
                  <a:solidFill>
                    <a:srgbClr val="000000"/>
                  </a:solidFill>
                  <a:latin typeface="Arial" panose="020B0604020202020204" pitchFamily="34" charset="0"/>
                  <a:cs typeface="Arial" panose="020B0604020202020204" pitchFamily="34" charset="0"/>
                </a:rPr>
                <a:t> MFS</a:t>
              </a:r>
            </a:p>
          </p:txBody>
        </p:sp>
        <p:sp>
          <p:nvSpPr>
            <p:cNvPr id="226" name="TextBox 225">
              <a:extLst>
                <a:ext uri="{FF2B5EF4-FFF2-40B4-BE49-F238E27FC236}">
                  <a16:creationId xmlns:a16="http://schemas.microsoft.com/office/drawing/2014/main" id="{7FA58F24-32CF-2822-267F-8B0A4EF2D955}"/>
                </a:ext>
              </a:extLst>
            </p:cNvPr>
            <p:cNvSpPr txBox="1"/>
            <p:nvPr/>
          </p:nvSpPr>
          <p:spPr>
            <a:xfrm>
              <a:off x="18579531" y="26432599"/>
              <a:ext cx="1584671" cy="430887"/>
            </a:xfrm>
            <a:prstGeom prst="rect">
              <a:avLst/>
            </a:prstGeom>
            <a:noFill/>
          </p:spPr>
          <p:txBody>
            <a:bodyPr wrap="square" rtlCol="0">
              <a:spAutoFit/>
            </a:bodyPr>
            <a:lstStyle/>
            <a:p>
              <a:r>
                <a:rPr lang="en-US" sz="2200" b="1" dirty="0">
                  <a:solidFill>
                    <a:srgbClr val="000000"/>
                  </a:solidFill>
                  <a:latin typeface="Arial" panose="020B0604020202020204" pitchFamily="34" charset="0"/>
                  <a:cs typeface="Arial" panose="020B0604020202020204" pitchFamily="34" charset="0"/>
                </a:rPr>
                <a:t>P = 0.003</a:t>
              </a:r>
            </a:p>
          </p:txBody>
        </p:sp>
      </p:grpSp>
      <p:grpSp>
        <p:nvGrpSpPr>
          <p:cNvPr id="394" name="Group 393">
            <a:extLst>
              <a:ext uri="{FF2B5EF4-FFF2-40B4-BE49-F238E27FC236}">
                <a16:creationId xmlns:a16="http://schemas.microsoft.com/office/drawing/2014/main" id="{3BABE6BB-6771-2C48-4244-98B9524C7EFB}"/>
              </a:ext>
            </a:extLst>
          </p:cNvPr>
          <p:cNvGrpSpPr/>
          <p:nvPr/>
        </p:nvGrpSpPr>
        <p:grpSpPr>
          <a:xfrm>
            <a:off x="20195884" y="25724092"/>
            <a:ext cx="4697509" cy="4105304"/>
            <a:chOff x="20218127" y="23546619"/>
            <a:chExt cx="4697508" cy="4105304"/>
          </a:xfrm>
        </p:grpSpPr>
        <p:pic>
          <p:nvPicPr>
            <p:cNvPr id="228" name="Picture 227" descr="Arrow&#10;&#10;Description automatically generated">
              <a:extLst>
                <a:ext uri="{FF2B5EF4-FFF2-40B4-BE49-F238E27FC236}">
                  <a16:creationId xmlns:a16="http://schemas.microsoft.com/office/drawing/2014/main" id="{4B419D92-240E-128A-F7C0-3B7F0BB2F73C}"/>
                </a:ext>
              </a:extLst>
            </p:cNvPr>
            <p:cNvPicPr>
              <a:picLocks noChangeAspect="1"/>
            </p:cNvPicPr>
            <p:nvPr/>
          </p:nvPicPr>
          <p:blipFill>
            <a:blip r:embed="rId26"/>
            <a:stretch>
              <a:fillRect/>
            </a:stretch>
          </p:blipFill>
          <p:spPr>
            <a:xfrm>
              <a:off x="20218127" y="23942028"/>
              <a:ext cx="4697508" cy="3709895"/>
            </a:xfrm>
            <a:prstGeom prst="rect">
              <a:avLst/>
            </a:prstGeom>
          </p:spPr>
        </p:pic>
        <p:sp>
          <p:nvSpPr>
            <p:cNvPr id="229" name="TextBox 228">
              <a:extLst>
                <a:ext uri="{FF2B5EF4-FFF2-40B4-BE49-F238E27FC236}">
                  <a16:creationId xmlns:a16="http://schemas.microsoft.com/office/drawing/2014/main" id="{075A5C2C-6035-AD71-7AAF-C21D1FCA6E70}"/>
                </a:ext>
              </a:extLst>
            </p:cNvPr>
            <p:cNvSpPr txBox="1"/>
            <p:nvPr/>
          </p:nvSpPr>
          <p:spPr>
            <a:xfrm>
              <a:off x="21385865" y="23546619"/>
              <a:ext cx="2807735" cy="461665"/>
            </a:xfrm>
            <a:prstGeom prst="rect">
              <a:avLst/>
            </a:prstGeom>
            <a:noFill/>
          </p:spPr>
          <p:txBody>
            <a:bodyPr wrap="square" rtlCol="0">
              <a:spAutoFit/>
            </a:bodyPr>
            <a:lstStyle/>
            <a:p>
              <a:pPr algn="ctr"/>
              <a:r>
                <a:rPr lang="en-US" sz="2400" u="sng" dirty="0">
                  <a:solidFill>
                    <a:srgbClr val="000000"/>
                  </a:solidFill>
                  <a:latin typeface="Arial" panose="020B0604020202020204" pitchFamily="34" charset="0"/>
                  <a:cs typeface="Arial" panose="020B0604020202020204" pitchFamily="34" charset="0"/>
                </a:rPr>
                <a:t>CD3</a:t>
              </a:r>
              <a:r>
                <a:rPr lang="en-US" sz="2400" u="sng" baseline="30000" dirty="0">
                  <a:solidFill>
                    <a:srgbClr val="000000"/>
                  </a:solidFill>
                  <a:latin typeface="Arial" panose="020B0604020202020204" pitchFamily="34" charset="0"/>
                  <a:cs typeface="Arial" panose="020B0604020202020204" pitchFamily="34" charset="0"/>
                </a:rPr>
                <a:t>-</a:t>
              </a:r>
              <a:r>
                <a:rPr lang="en-US" sz="2400" u="sng" dirty="0">
                  <a:solidFill>
                    <a:srgbClr val="000000"/>
                  </a:solidFill>
                  <a:latin typeface="Arial" panose="020B0604020202020204" pitchFamily="34" charset="0"/>
                  <a:cs typeface="Arial" panose="020B0604020202020204" pitchFamily="34" charset="0"/>
                </a:rPr>
                <a:t>CD56</a:t>
              </a:r>
              <a:r>
                <a:rPr lang="en-US" sz="2400" u="sng" baseline="30000" dirty="0">
                  <a:solidFill>
                    <a:srgbClr val="000000"/>
                  </a:solidFill>
                  <a:latin typeface="Arial" panose="020B0604020202020204" pitchFamily="34" charset="0"/>
                  <a:cs typeface="Arial" panose="020B0604020202020204" pitchFamily="34" charset="0"/>
                </a:rPr>
                <a:t>dim</a:t>
              </a:r>
              <a:r>
                <a:rPr lang="en-US" sz="2400" u="sng" dirty="0">
                  <a:solidFill>
                    <a:srgbClr val="000000"/>
                  </a:solidFill>
                  <a:latin typeface="Arial" panose="020B0604020202020204" pitchFamily="34" charset="0"/>
                  <a:cs typeface="Arial" panose="020B0604020202020204" pitchFamily="34" charset="0"/>
                </a:rPr>
                <a:t> MFS</a:t>
              </a:r>
            </a:p>
          </p:txBody>
        </p:sp>
        <p:sp>
          <p:nvSpPr>
            <p:cNvPr id="230" name="TextBox 229">
              <a:extLst>
                <a:ext uri="{FF2B5EF4-FFF2-40B4-BE49-F238E27FC236}">
                  <a16:creationId xmlns:a16="http://schemas.microsoft.com/office/drawing/2014/main" id="{40E728F5-2362-0564-A73F-BED64C42DD16}"/>
                </a:ext>
              </a:extLst>
            </p:cNvPr>
            <p:cNvSpPr txBox="1"/>
            <p:nvPr/>
          </p:nvSpPr>
          <p:spPr>
            <a:xfrm>
              <a:off x="22851086" y="26437512"/>
              <a:ext cx="1486777" cy="430887"/>
            </a:xfrm>
            <a:prstGeom prst="rect">
              <a:avLst/>
            </a:prstGeom>
            <a:noFill/>
          </p:spPr>
          <p:txBody>
            <a:bodyPr wrap="square" rtlCol="0">
              <a:spAutoFit/>
            </a:bodyPr>
            <a:lstStyle/>
            <a:p>
              <a:r>
                <a:rPr lang="en-US" sz="2200" b="1" dirty="0">
                  <a:solidFill>
                    <a:srgbClr val="000000"/>
                  </a:solidFill>
                  <a:latin typeface="Arial" panose="020B0604020202020204" pitchFamily="34" charset="0"/>
                  <a:cs typeface="Arial" panose="020B0604020202020204" pitchFamily="34" charset="0"/>
                </a:rPr>
                <a:t>P = 0.05</a:t>
              </a:r>
            </a:p>
          </p:txBody>
        </p:sp>
      </p:grpSp>
      <p:grpSp>
        <p:nvGrpSpPr>
          <p:cNvPr id="396" name="Group 395">
            <a:extLst>
              <a:ext uri="{FF2B5EF4-FFF2-40B4-BE49-F238E27FC236}">
                <a16:creationId xmlns:a16="http://schemas.microsoft.com/office/drawing/2014/main" id="{B317088D-1DF8-8572-74C9-F642ACB0D715}"/>
              </a:ext>
            </a:extLst>
          </p:cNvPr>
          <p:cNvGrpSpPr/>
          <p:nvPr/>
        </p:nvGrpSpPr>
        <p:grpSpPr>
          <a:xfrm>
            <a:off x="24724831" y="25721885"/>
            <a:ext cx="5372761" cy="4195942"/>
            <a:chOff x="24692263" y="23544412"/>
            <a:chExt cx="5372761" cy="4195942"/>
          </a:xfrm>
        </p:grpSpPr>
        <p:grpSp>
          <p:nvGrpSpPr>
            <p:cNvPr id="395" name="Group 394">
              <a:extLst>
                <a:ext uri="{FF2B5EF4-FFF2-40B4-BE49-F238E27FC236}">
                  <a16:creationId xmlns:a16="http://schemas.microsoft.com/office/drawing/2014/main" id="{D4E3BC37-6C8E-B5B5-4A7D-08FDACC6B6DC}"/>
                </a:ext>
              </a:extLst>
            </p:cNvPr>
            <p:cNvGrpSpPr/>
            <p:nvPr/>
          </p:nvGrpSpPr>
          <p:grpSpPr>
            <a:xfrm>
              <a:off x="24692263" y="23544412"/>
              <a:ext cx="4762455" cy="4195942"/>
              <a:chOff x="25085291" y="23544412"/>
              <a:chExt cx="4762455" cy="4195942"/>
            </a:xfrm>
          </p:grpSpPr>
          <p:pic>
            <p:nvPicPr>
              <p:cNvPr id="232" name="Picture 231" descr="A picture containing chart&#10;&#10;Description automatically generated">
                <a:extLst>
                  <a:ext uri="{FF2B5EF4-FFF2-40B4-BE49-F238E27FC236}">
                    <a16:creationId xmlns:a16="http://schemas.microsoft.com/office/drawing/2014/main" id="{3CDE97EE-E2B4-5206-9389-BA2C7551B93C}"/>
                  </a:ext>
                </a:extLst>
              </p:cNvPr>
              <p:cNvPicPr>
                <a:picLocks noChangeAspect="1"/>
              </p:cNvPicPr>
              <p:nvPr/>
            </p:nvPicPr>
            <p:blipFill>
              <a:blip r:embed="rId27"/>
              <a:stretch>
                <a:fillRect/>
              </a:stretch>
            </p:blipFill>
            <p:spPr>
              <a:xfrm>
                <a:off x="25085291" y="23925812"/>
                <a:ext cx="4762455" cy="3814542"/>
              </a:xfrm>
              <a:prstGeom prst="rect">
                <a:avLst/>
              </a:prstGeom>
            </p:spPr>
          </p:pic>
          <p:sp>
            <p:nvSpPr>
              <p:cNvPr id="233" name="TextBox 232">
                <a:extLst>
                  <a:ext uri="{FF2B5EF4-FFF2-40B4-BE49-F238E27FC236}">
                    <a16:creationId xmlns:a16="http://schemas.microsoft.com/office/drawing/2014/main" id="{52A569B1-BC37-269D-39C5-0487E832FF83}"/>
                  </a:ext>
                </a:extLst>
              </p:cNvPr>
              <p:cNvSpPr txBox="1"/>
              <p:nvPr/>
            </p:nvSpPr>
            <p:spPr>
              <a:xfrm>
                <a:off x="26039321" y="23544412"/>
                <a:ext cx="3077634" cy="461665"/>
              </a:xfrm>
              <a:prstGeom prst="rect">
                <a:avLst/>
              </a:prstGeom>
              <a:noFill/>
            </p:spPr>
            <p:txBody>
              <a:bodyPr wrap="square" rtlCol="0">
                <a:spAutoFit/>
              </a:bodyPr>
              <a:lstStyle/>
              <a:p>
                <a:pPr algn="ctr"/>
                <a:r>
                  <a:rPr lang="en-US" sz="2400" u="sng" dirty="0">
                    <a:solidFill>
                      <a:srgbClr val="000000"/>
                    </a:solidFill>
                    <a:latin typeface="Arial" panose="020B0604020202020204" pitchFamily="34" charset="0"/>
                    <a:cs typeface="Arial" panose="020B0604020202020204" pitchFamily="34" charset="0"/>
                  </a:rPr>
                  <a:t>CD3</a:t>
                </a:r>
                <a:r>
                  <a:rPr lang="en-US" sz="2400" u="sng" baseline="30000" dirty="0">
                    <a:solidFill>
                      <a:srgbClr val="000000"/>
                    </a:solidFill>
                    <a:latin typeface="Arial" panose="020B0604020202020204" pitchFamily="34" charset="0"/>
                    <a:cs typeface="Arial" panose="020B0604020202020204" pitchFamily="34" charset="0"/>
                  </a:rPr>
                  <a:t>-</a:t>
                </a:r>
                <a:r>
                  <a:rPr lang="en-US" sz="2400" u="sng" dirty="0">
                    <a:solidFill>
                      <a:srgbClr val="000000"/>
                    </a:solidFill>
                    <a:latin typeface="Arial" panose="020B0604020202020204" pitchFamily="34" charset="0"/>
                    <a:cs typeface="Arial" panose="020B0604020202020204" pitchFamily="34" charset="0"/>
                  </a:rPr>
                  <a:t>CD56</a:t>
                </a:r>
                <a:r>
                  <a:rPr lang="en-US" sz="2400" u="sng" baseline="30000" dirty="0">
                    <a:solidFill>
                      <a:srgbClr val="000000"/>
                    </a:solidFill>
                    <a:latin typeface="Arial" panose="020B0604020202020204" pitchFamily="34" charset="0"/>
                    <a:cs typeface="Arial" panose="020B0604020202020204" pitchFamily="34" charset="0"/>
                  </a:rPr>
                  <a:t>bright</a:t>
                </a:r>
                <a:r>
                  <a:rPr lang="en-US" sz="2400" u="sng" dirty="0">
                    <a:solidFill>
                      <a:srgbClr val="000000"/>
                    </a:solidFill>
                    <a:latin typeface="Arial" panose="020B0604020202020204" pitchFamily="34" charset="0"/>
                    <a:cs typeface="Arial" panose="020B0604020202020204" pitchFamily="34" charset="0"/>
                  </a:rPr>
                  <a:t> MFS</a:t>
                </a:r>
              </a:p>
            </p:txBody>
          </p:sp>
          <p:sp>
            <p:nvSpPr>
              <p:cNvPr id="234" name="TextBox 233">
                <a:extLst>
                  <a:ext uri="{FF2B5EF4-FFF2-40B4-BE49-F238E27FC236}">
                    <a16:creationId xmlns:a16="http://schemas.microsoft.com/office/drawing/2014/main" id="{84AD1578-1619-088B-BD30-864001684079}"/>
                  </a:ext>
                </a:extLst>
              </p:cNvPr>
              <p:cNvSpPr txBox="1"/>
              <p:nvPr/>
            </p:nvSpPr>
            <p:spPr>
              <a:xfrm>
                <a:off x="27726653" y="26432598"/>
                <a:ext cx="1486777" cy="430887"/>
              </a:xfrm>
              <a:prstGeom prst="rect">
                <a:avLst/>
              </a:prstGeom>
              <a:noFill/>
            </p:spPr>
            <p:txBody>
              <a:bodyPr wrap="square" rtlCol="0">
                <a:spAutoFit/>
              </a:bodyPr>
              <a:lstStyle/>
              <a:p>
                <a:r>
                  <a:rPr lang="en-US" sz="2200" b="1" dirty="0">
                    <a:solidFill>
                      <a:srgbClr val="000000"/>
                    </a:solidFill>
                    <a:latin typeface="Arial" panose="020B0604020202020204" pitchFamily="34" charset="0"/>
                    <a:cs typeface="Arial" panose="020B0604020202020204" pitchFamily="34" charset="0"/>
                  </a:rPr>
                  <a:t>P = 0.05</a:t>
                </a:r>
              </a:p>
            </p:txBody>
          </p:sp>
        </p:grpSp>
        <p:pic>
          <p:nvPicPr>
            <p:cNvPr id="235" name="Picture 234" descr="Diagram&#10;&#10;Description automatically generated with medium confidence">
              <a:extLst>
                <a:ext uri="{FF2B5EF4-FFF2-40B4-BE49-F238E27FC236}">
                  <a16:creationId xmlns:a16="http://schemas.microsoft.com/office/drawing/2014/main" id="{85348EE8-3A32-195E-AD2B-C7BDED9CC628}"/>
                </a:ext>
              </a:extLst>
            </p:cNvPr>
            <p:cNvPicPr>
              <a:picLocks noChangeAspect="1"/>
            </p:cNvPicPr>
            <p:nvPr/>
          </p:nvPicPr>
          <p:blipFill>
            <a:blip r:embed="rId19"/>
            <a:stretch>
              <a:fillRect/>
            </a:stretch>
          </p:blipFill>
          <p:spPr>
            <a:xfrm>
              <a:off x="28981792" y="24236963"/>
              <a:ext cx="1083232" cy="771457"/>
            </a:xfrm>
            <a:prstGeom prst="rect">
              <a:avLst/>
            </a:prstGeom>
          </p:spPr>
        </p:pic>
      </p:grpSp>
      <p:grpSp>
        <p:nvGrpSpPr>
          <p:cNvPr id="236" name="Group 235">
            <a:extLst>
              <a:ext uri="{FF2B5EF4-FFF2-40B4-BE49-F238E27FC236}">
                <a16:creationId xmlns:a16="http://schemas.microsoft.com/office/drawing/2014/main" id="{DB35D08C-8898-A4D9-57FF-8C851000200B}"/>
              </a:ext>
            </a:extLst>
          </p:cNvPr>
          <p:cNvGrpSpPr/>
          <p:nvPr/>
        </p:nvGrpSpPr>
        <p:grpSpPr>
          <a:xfrm>
            <a:off x="45046543" y="6527291"/>
            <a:ext cx="4971880" cy="5479894"/>
            <a:chOff x="4513561" y="399710"/>
            <a:chExt cx="1995559" cy="2154288"/>
          </a:xfrm>
        </p:grpSpPr>
        <p:grpSp>
          <p:nvGrpSpPr>
            <p:cNvPr id="237" name="Group 236">
              <a:extLst>
                <a:ext uri="{FF2B5EF4-FFF2-40B4-BE49-F238E27FC236}">
                  <a16:creationId xmlns:a16="http://schemas.microsoft.com/office/drawing/2014/main" id="{A23D4E21-0759-69F4-7CB8-2077681552A7}"/>
                </a:ext>
              </a:extLst>
            </p:cNvPr>
            <p:cNvGrpSpPr/>
            <p:nvPr/>
          </p:nvGrpSpPr>
          <p:grpSpPr>
            <a:xfrm>
              <a:off x="5213589" y="1314909"/>
              <a:ext cx="301881" cy="294431"/>
              <a:chOff x="3286483" y="4204361"/>
              <a:chExt cx="228598" cy="228598"/>
            </a:xfrm>
          </p:grpSpPr>
          <p:sp>
            <p:nvSpPr>
              <p:cNvPr id="265" name="Oval 264">
                <a:extLst>
                  <a:ext uri="{FF2B5EF4-FFF2-40B4-BE49-F238E27FC236}">
                    <a16:creationId xmlns:a16="http://schemas.microsoft.com/office/drawing/2014/main" id="{BF56A8D3-9F98-AA05-3C91-CCC27A161D0D}"/>
                  </a:ext>
                </a:extLst>
              </p:cNvPr>
              <p:cNvSpPr/>
              <p:nvPr/>
            </p:nvSpPr>
            <p:spPr>
              <a:xfrm>
                <a:off x="3286483" y="4204361"/>
                <a:ext cx="228598" cy="228598"/>
              </a:xfrm>
              <a:prstGeom prst="ellipse">
                <a:avLst/>
              </a:prstGeom>
              <a:solidFill>
                <a:srgbClr val="70AD47">
                  <a:lumMod val="40000"/>
                  <a:lumOff val="60000"/>
                </a:srgbClr>
              </a:solidFill>
              <a:ln w="28575" cap="flat" cmpd="sng" algn="ctr">
                <a:solidFill>
                  <a:sysClr val="windowText" lastClr="000000"/>
                </a:solidFill>
                <a:prstDash val="solid"/>
                <a:miter lim="800000"/>
              </a:ln>
              <a:effectLst/>
            </p:spPr>
            <p:txBody>
              <a:bodyPr rtlCol="0" anchor="ctr"/>
              <a:lstStyle/>
              <a:p>
                <a:pPr algn="ctr">
                  <a:defRPr/>
                </a:pPr>
                <a:endParaRPr lang="en-US" kern="0">
                  <a:ln w="12700">
                    <a:solidFill>
                      <a:schemeClr val="tx1"/>
                    </a:solidFill>
                  </a:ln>
                  <a:solidFill>
                    <a:prstClr val="white"/>
                  </a:solidFill>
                  <a:latin typeface="Calibri" panose="020F0502020204030204"/>
                </a:endParaRPr>
              </a:p>
            </p:txBody>
          </p:sp>
          <p:sp>
            <p:nvSpPr>
              <p:cNvPr id="266" name="Oval 265">
                <a:extLst>
                  <a:ext uri="{FF2B5EF4-FFF2-40B4-BE49-F238E27FC236}">
                    <a16:creationId xmlns:a16="http://schemas.microsoft.com/office/drawing/2014/main" id="{C107AC8D-FBCB-CB19-66E7-C0F08D16A870}"/>
                  </a:ext>
                </a:extLst>
              </p:cNvPr>
              <p:cNvSpPr/>
              <p:nvPr/>
            </p:nvSpPr>
            <p:spPr>
              <a:xfrm>
                <a:off x="3387092" y="4304979"/>
                <a:ext cx="27432" cy="27432"/>
              </a:xfrm>
              <a:prstGeom prst="ellipse">
                <a:avLst/>
              </a:prstGeom>
              <a:solidFill>
                <a:sysClr val="windowText" lastClr="000000"/>
              </a:solidFill>
              <a:ln w="28575"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grpSp>
        <p:cxnSp>
          <p:nvCxnSpPr>
            <p:cNvPr id="238" name="Straight Arrow Connector 237">
              <a:extLst>
                <a:ext uri="{FF2B5EF4-FFF2-40B4-BE49-F238E27FC236}">
                  <a16:creationId xmlns:a16="http://schemas.microsoft.com/office/drawing/2014/main" id="{B3947AA8-0616-524C-31E2-1C26086C7158}"/>
                </a:ext>
              </a:extLst>
            </p:cNvPr>
            <p:cNvCxnSpPr>
              <a:cxnSpLocks/>
            </p:cNvCxnSpPr>
            <p:nvPr/>
          </p:nvCxnSpPr>
          <p:spPr>
            <a:xfrm>
              <a:off x="5381860" y="1460518"/>
              <a:ext cx="664137" cy="0"/>
            </a:xfrm>
            <a:prstGeom prst="straightConnector1">
              <a:avLst/>
            </a:prstGeom>
            <a:noFill/>
            <a:ln w="28575" cap="flat" cmpd="sng" algn="ctr">
              <a:solidFill>
                <a:sysClr val="windowText" lastClr="000000"/>
              </a:solidFill>
              <a:prstDash val="solid"/>
              <a:miter lim="800000"/>
              <a:tailEnd type="triangle"/>
            </a:ln>
            <a:effectLst/>
          </p:spPr>
        </p:cxnSp>
        <p:sp>
          <p:nvSpPr>
            <p:cNvPr id="239" name="TextBox 238">
              <a:extLst>
                <a:ext uri="{FF2B5EF4-FFF2-40B4-BE49-F238E27FC236}">
                  <a16:creationId xmlns:a16="http://schemas.microsoft.com/office/drawing/2014/main" id="{D4CF90B8-7547-D43B-AD6D-D6FFD755A7D5}"/>
                </a:ext>
              </a:extLst>
            </p:cNvPr>
            <p:cNvSpPr txBox="1"/>
            <p:nvPr/>
          </p:nvSpPr>
          <p:spPr>
            <a:xfrm>
              <a:off x="5498104" y="1299191"/>
              <a:ext cx="674618" cy="181492"/>
            </a:xfrm>
            <a:prstGeom prst="rect">
              <a:avLst/>
            </a:prstGeom>
            <a:noFill/>
            <a:ln w="28575">
              <a:noFill/>
            </a:ln>
          </p:spPr>
          <p:txBody>
            <a:bodyPr wrap="square" rtlCol="0">
              <a:spAutoFit/>
            </a:bodyPr>
            <a:lstStyle/>
            <a:p>
              <a:pPr>
                <a:defRPr/>
              </a:pPr>
              <a:r>
                <a:rPr lang="en-US" sz="2400" b="1" kern="0" dirty="0">
                  <a:solidFill>
                    <a:prstClr val="black"/>
                  </a:solidFill>
                  <a:cs typeface="Arial" panose="020B0604020202020204" pitchFamily="34" charset="0"/>
                </a:rPr>
                <a:t>30 </a:t>
              </a:r>
              <a:r>
                <a:rPr lang="el-GR" sz="2400" b="1" kern="0" dirty="0">
                  <a:solidFill>
                    <a:prstClr val="black"/>
                  </a:solidFill>
                  <a:cs typeface="Arial" panose="020B0604020202020204" pitchFamily="34" charset="0"/>
                </a:rPr>
                <a:t>μ</a:t>
              </a:r>
              <a:r>
                <a:rPr lang="en-US" sz="2400" b="1" kern="0" dirty="0">
                  <a:solidFill>
                    <a:prstClr val="black"/>
                  </a:solidFill>
                  <a:cs typeface="Arial" panose="020B0604020202020204" pitchFamily="34" charset="0"/>
                </a:rPr>
                <a:t>m</a:t>
              </a:r>
            </a:p>
          </p:txBody>
        </p:sp>
        <p:grpSp>
          <p:nvGrpSpPr>
            <p:cNvPr id="240" name="Group 239">
              <a:extLst>
                <a:ext uri="{FF2B5EF4-FFF2-40B4-BE49-F238E27FC236}">
                  <a16:creationId xmlns:a16="http://schemas.microsoft.com/office/drawing/2014/main" id="{43F5E142-403F-A707-60DE-0975326D5F03}"/>
                </a:ext>
              </a:extLst>
            </p:cNvPr>
            <p:cNvGrpSpPr/>
            <p:nvPr/>
          </p:nvGrpSpPr>
          <p:grpSpPr>
            <a:xfrm>
              <a:off x="5023769" y="1666992"/>
              <a:ext cx="301881" cy="294431"/>
              <a:chOff x="3286483" y="4204361"/>
              <a:chExt cx="228598" cy="228598"/>
            </a:xfrm>
          </p:grpSpPr>
          <p:sp>
            <p:nvSpPr>
              <p:cNvPr id="263" name="Oval 262">
                <a:extLst>
                  <a:ext uri="{FF2B5EF4-FFF2-40B4-BE49-F238E27FC236}">
                    <a16:creationId xmlns:a16="http://schemas.microsoft.com/office/drawing/2014/main" id="{1EB3828D-B85C-AA66-E627-D8F58EDE9B96}"/>
                  </a:ext>
                </a:extLst>
              </p:cNvPr>
              <p:cNvSpPr/>
              <p:nvPr/>
            </p:nvSpPr>
            <p:spPr>
              <a:xfrm>
                <a:off x="3286483" y="4204361"/>
                <a:ext cx="228598" cy="228598"/>
              </a:xfrm>
              <a:prstGeom prst="ellipse">
                <a:avLst/>
              </a:prstGeom>
              <a:solidFill>
                <a:srgbClr val="4472C4">
                  <a:lumMod val="40000"/>
                  <a:lumOff val="60000"/>
                </a:srgbClr>
              </a:solidFill>
              <a:ln w="28575" cap="flat" cmpd="sng" algn="ctr">
                <a:solidFill>
                  <a:sysClr val="windowText" lastClr="000000"/>
                </a:solidFill>
                <a:prstDash val="solid"/>
                <a:miter lim="800000"/>
              </a:ln>
              <a:effectLst/>
            </p:spPr>
            <p:txBody>
              <a:bodyPr rtlCol="0" anchor="ctr"/>
              <a:lstStyle/>
              <a:p>
                <a:pPr algn="ctr">
                  <a:defRPr/>
                </a:pPr>
                <a:endParaRPr lang="en-US" kern="0">
                  <a:ln w="12700">
                    <a:solidFill>
                      <a:schemeClr val="tx1"/>
                    </a:solidFill>
                  </a:ln>
                  <a:solidFill>
                    <a:prstClr val="white"/>
                  </a:solidFill>
                  <a:latin typeface="Calibri" panose="020F0502020204030204"/>
                </a:endParaRPr>
              </a:p>
            </p:txBody>
          </p:sp>
          <p:sp>
            <p:nvSpPr>
              <p:cNvPr id="264" name="Oval 263">
                <a:extLst>
                  <a:ext uri="{FF2B5EF4-FFF2-40B4-BE49-F238E27FC236}">
                    <a16:creationId xmlns:a16="http://schemas.microsoft.com/office/drawing/2014/main" id="{1F3AB141-D496-F656-0FE3-7604E8407694}"/>
                  </a:ext>
                </a:extLst>
              </p:cNvPr>
              <p:cNvSpPr/>
              <p:nvPr/>
            </p:nvSpPr>
            <p:spPr>
              <a:xfrm>
                <a:off x="3387092" y="4304979"/>
                <a:ext cx="27432" cy="27432"/>
              </a:xfrm>
              <a:prstGeom prst="ellipse">
                <a:avLst/>
              </a:prstGeom>
              <a:solidFill>
                <a:sysClr val="windowText" lastClr="000000"/>
              </a:solidFill>
              <a:ln w="28575"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grpSp>
        <p:grpSp>
          <p:nvGrpSpPr>
            <p:cNvPr id="241" name="Group 240">
              <a:extLst>
                <a:ext uri="{FF2B5EF4-FFF2-40B4-BE49-F238E27FC236}">
                  <a16:creationId xmlns:a16="http://schemas.microsoft.com/office/drawing/2014/main" id="{460CD670-FDA7-E881-12BF-58969A23A9B0}"/>
                </a:ext>
              </a:extLst>
            </p:cNvPr>
            <p:cNvGrpSpPr/>
            <p:nvPr/>
          </p:nvGrpSpPr>
          <p:grpSpPr>
            <a:xfrm>
              <a:off x="5644000" y="826130"/>
              <a:ext cx="301881" cy="294431"/>
              <a:chOff x="3286483" y="4204361"/>
              <a:chExt cx="228598" cy="228598"/>
            </a:xfrm>
          </p:grpSpPr>
          <p:sp>
            <p:nvSpPr>
              <p:cNvPr id="261" name="Oval 260">
                <a:extLst>
                  <a:ext uri="{FF2B5EF4-FFF2-40B4-BE49-F238E27FC236}">
                    <a16:creationId xmlns:a16="http://schemas.microsoft.com/office/drawing/2014/main" id="{8BEAD4AE-5058-303B-BEED-C19F5275E172}"/>
                  </a:ext>
                </a:extLst>
              </p:cNvPr>
              <p:cNvSpPr/>
              <p:nvPr/>
            </p:nvSpPr>
            <p:spPr>
              <a:xfrm>
                <a:off x="3286483" y="4204361"/>
                <a:ext cx="228598" cy="228598"/>
              </a:xfrm>
              <a:prstGeom prst="ellipse">
                <a:avLst/>
              </a:prstGeom>
              <a:solidFill>
                <a:srgbClr val="4472C4">
                  <a:lumMod val="40000"/>
                  <a:lumOff val="60000"/>
                </a:srgbClr>
              </a:solidFill>
              <a:ln w="28575" cap="flat" cmpd="sng" algn="ctr">
                <a:solidFill>
                  <a:sysClr val="windowText" lastClr="000000"/>
                </a:solidFill>
                <a:prstDash val="solid"/>
                <a:miter lim="800000"/>
              </a:ln>
              <a:effectLst/>
            </p:spPr>
            <p:txBody>
              <a:bodyPr rtlCol="0" anchor="ctr"/>
              <a:lstStyle/>
              <a:p>
                <a:pPr algn="ctr">
                  <a:defRPr/>
                </a:pPr>
                <a:endParaRPr lang="en-US" kern="0" dirty="0">
                  <a:solidFill>
                    <a:prstClr val="white"/>
                  </a:solidFill>
                  <a:latin typeface="Calibri" panose="020F0502020204030204"/>
                </a:endParaRPr>
              </a:p>
            </p:txBody>
          </p:sp>
          <p:sp>
            <p:nvSpPr>
              <p:cNvPr id="262" name="Oval 261">
                <a:extLst>
                  <a:ext uri="{FF2B5EF4-FFF2-40B4-BE49-F238E27FC236}">
                    <a16:creationId xmlns:a16="http://schemas.microsoft.com/office/drawing/2014/main" id="{F0307C98-01D0-8E7C-58B3-113219E21B27}"/>
                  </a:ext>
                </a:extLst>
              </p:cNvPr>
              <p:cNvSpPr/>
              <p:nvPr/>
            </p:nvSpPr>
            <p:spPr>
              <a:xfrm>
                <a:off x="3387092" y="4304979"/>
                <a:ext cx="27432" cy="27432"/>
              </a:xfrm>
              <a:prstGeom prst="ellipse">
                <a:avLst/>
              </a:prstGeom>
              <a:solidFill>
                <a:sysClr val="windowText" lastClr="000000"/>
              </a:solidFill>
              <a:ln w="28575"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grpSp>
        <p:grpSp>
          <p:nvGrpSpPr>
            <p:cNvPr id="242" name="Group 241">
              <a:extLst>
                <a:ext uri="{FF2B5EF4-FFF2-40B4-BE49-F238E27FC236}">
                  <a16:creationId xmlns:a16="http://schemas.microsoft.com/office/drawing/2014/main" id="{4C5C5EE4-97F1-8EFD-2AE7-D2B3E3D53D52}"/>
                </a:ext>
              </a:extLst>
            </p:cNvPr>
            <p:cNvGrpSpPr/>
            <p:nvPr/>
          </p:nvGrpSpPr>
          <p:grpSpPr>
            <a:xfrm>
              <a:off x="4679338" y="1130625"/>
              <a:ext cx="301881" cy="294431"/>
              <a:chOff x="3286483" y="4204361"/>
              <a:chExt cx="228598" cy="228598"/>
            </a:xfrm>
          </p:grpSpPr>
          <p:sp>
            <p:nvSpPr>
              <p:cNvPr id="259" name="Oval 258">
                <a:extLst>
                  <a:ext uri="{FF2B5EF4-FFF2-40B4-BE49-F238E27FC236}">
                    <a16:creationId xmlns:a16="http://schemas.microsoft.com/office/drawing/2014/main" id="{7FDBB8D1-E9C4-2B6B-EF3E-1B7EE9776F94}"/>
                  </a:ext>
                </a:extLst>
              </p:cNvPr>
              <p:cNvSpPr/>
              <p:nvPr/>
            </p:nvSpPr>
            <p:spPr>
              <a:xfrm>
                <a:off x="3286483" y="4204361"/>
                <a:ext cx="228598" cy="228598"/>
              </a:xfrm>
              <a:prstGeom prst="ellipse">
                <a:avLst/>
              </a:prstGeom>
              <a:solidFill>
                <a:srgbClr val="4472C4">
                  <a:lumMod val="40000"/>
                  <a:lumOff val="60000"/>
                </a:srgbClr>
              </a:solidFill>
              <a:ln w="28575" cap="flat" cmpd="sng" algn="ctr">
                <a:solidFill>
                  <a:sysClr val="windowText" lastClr="000000"/>
                </a:solidFill>
                <a:prstDash val="solid"/>
                <a:miter lim="800000"/>
              </a:ln>
              <a:effectLst/>
            </p:spPr>
            <p:txBody>
              <a:bodyPr rtlCol="0" anchor="ctr"/>
              <a:lstStyle/>
              <a:p>
                <a:pPr algn="ctr">
                  <a:defRPr/>
                </a:pPr>
                <a:endParaRPr lang="en-US" kern="0">
                  <a:ln w="12700">
                    <a:solidFill>
                      <a:schemeClr val="tx1"/>
                    </a:solidFill>
                  </a:ln>
                  <a:solidFill>
                    <a:prstClr val="white"/>
                  </a:solidFill>
                  <a:latin typeface="Calibri" panose="020F0502020204030204"/>
                </a:endParaRPr>
              </a:p>
            </p:txBody>
          </p:sp>
          <p:sp>
            <p:nvSpPr>
              <p:cNvPr id="260" name="Oval 259">
                <a:extLst>
                  <a:ext uri="{FF2B5EF4-FFF2-40B4-BE49-F238E27FC236}">
                    <a16:creationId xmlns:a16="http://schemas.microsoft.com/office/drawing/2014/main" id="{806C1B25-A2CB-D7B6-FEAF-6643AA26A58E}"/>
                  </a:ext>
                </a:extLst>
              </p:cNvPr>
              <p:cNvSpPr/>
              <p:nvPr/>
            </p:nvSpPr>
            <p:spPr>
              <a:xfrm>
                <a:off x="3387092" y="4304979"/>
                <a:ext cx="27432" cy="27432"/>
              </a:xfrm>
              <a:prstGeom prst="ellipse">
                <a:avLst/>
              </a:prstGeom>
              <a:solidFill>
                <a:sysClr val="windowText" lastClr="000000"/>
              </a:solidFill>
              <a:ln w="28575"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grpSp>
        <p:grpSp>
          <p:nvGrpSpPr>
            <p:cNvPr id="243" name="Group 242">
              <a:extLst>
                <a:ext uri="{FF2B5EF4-FFF2-40B4-BE49-F238E27FC236}">
                  <a16:creationId xmlns:a16="http://schemas.microsoft.com/office/drawing/2014/main" id="{E9FF4279-254C-774B-1FA8-F7D4E4E93E10}"/>
                </a:ext>
              </a:extLst>
            </p:cNvPr>
            <p:cNvGrpSpPr/>
            <p:nvPr/>
          </p:nvGrpSpPr>
          <p:grpSpPr>
            <a:xfrm>
              <a:off x="5625887" y="2129227"/>
              <a:ext cx="301881" cy="294431"/>
              <a:chOff x="3286483" y="4204361"/>
              <a:chExt cx="228598" cy="228598"/>
            </a:xfrm>
            <a:solidFill>
              <a:srgbClr val="ED7D31">
                <a:lumMod val="40000"/>
                <a:lumOff val="60000"/>
              </a:srgbClr>
            </a:solidFill>
          </p:grpSpPr>
          <p:sp>
            <p:nvSpPr>
              <p:cNvPr id="257" name="Oval 256">
                <a:extLst>
                  <a:ext uri="{FF2B5EF4-FFF2-40B4-BE49-F238E27FC236}">
                    <a16:creationId xmlns:a16="http://schemas.microsoft.com/office/drawing/2014/main" id="{8392178D-1124-CE6B-FDB2-4CB1DBAE8E15}"/>
                  </a:ext>
                </a:extLst>
              </p:cNvPr>
              <p:cNvSpPr/>
              <p:nvPr/>
            </p:nvSpPr>
            <p:spPr>
              <a:xfrm>
                <a:off x="3286483" y="4204361"/>
                <a:ext cx="228598" cy="228598"/>
              </a:xfrm>
              <a:prstGeom prst="ellipse">
                <a:avLst/>
              </a:prstGeom>
              <a:solidFill>
                <a:srgbClr val="F70107">
                  <a:alpha val="39216"/>
                </a:srgbClr>
              </a:solidFill>
              <a:ln w="28575" cap="flat" cmpd="sng" algn="ctr">
                <a:solidFill>
                  <a:sysClr val="windowText" lastClr="000000"/>
                </a:solidFill>
                <a:prstDash val="solid"/>
                <a:miter lim="800000"/>
              </a:ln>
              <a:effectLst/>
            </p:spPr>
            <p:txBody>
              <a:bodyPr rtlCol="0" anchor="ctr"/>
              <a:lstStyle/>
              <a:p>
                <a:pPr algn="ctr">
                  <a:defRPr/>
                </a:pPr>
                <a:endParaRPr lang="en-US" kern="0" dirty="0">
                  <a:ln w="12700">
                    <a:solidFill>
                      <a:schemeClr val="tx1"/>
                    </a:solidFill>
                  </a:ln>
                  <a:solidFill>
                    <a:prstClr val="white"/>
                  </a:solidFill>
                  <a:latin typeface="Calibri" panose="020F0502020204030204"/>
                </a:endParaRPr>
              </a:p>
            </p:txBody>
          </p:sp>
          <p:sp>
            <p:nvSpPr>
              <p:cNvPr id="258" name="Oval 257">
                <a:extLst>
                  <a:ext uri="{FF2B5EF4-FFF2-40B4-BE49-F238E27FC236}">
                    <a16:creationId xmlns:a16="http://schemas.microsoft.com/office/drawing/2014/main" id="{3F48D6F9-803D-DA88-1E3A-C11639155C3E}"/>
                  </a:ext>
                </a:extLst>
              </p:cNvPr>
              <p:cNvSpPr/>
              <p:nvPr/>
            </p:nvSpPr>
            <p:spPr>
              <a:xfrm>
                <a:off x="3387092" y="4304979"/>
                <a:ext cx="27432" cy="27432"/>
              </a:xfrm>
              <a:prstGeom prst="ellipse">
                <a:avLst/>
              </a:prstGeom>
              <a:solidFill>
                <a:sysClr val="windowText" lastClr="000000"/>
              </a:solidFill>
              <a:ln w="28575"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grpSp>
        <p:grpSp>
          <p:nvGrpSpPr>
            <p:cNvPr id="244" name="Group 243">
              <a:extLst>
                <a:ext uri="{FF2B5EF4-FFF2-40B4-BE49-F238E27FC236}">
                  <a16:creationId xmlns:a16="http://schemas.microsoft.com/office/drawing/2014/main" id="{F1EABC28-68AF-D0AF-29C0-0F0552ED645A}"/>
                </a:ext>
              </a:extLst>
            </p:cNvPr>
            <p:cNvGrpSpPr/>
            <p:nvPr/>
          </p:nvGrpSpPr>
          <p:grpSpPr>
            <a:xfrm>
              <a:off x="6207239" y="1271769"/>
              <a:ext cx="301881" cy="294431"/>
              <a:chOff x="3286483" y="4204361"/>
              <a:chExt cx="228598" cy="228598"/>
            </a:xfrm>
            <a:solidFill>
              <a:srgbClr val="ED7D31">
                <a:lumMod val="40000"/>
                <a:lumOff val="60000"/>
              </a:srgbClr>
            </a:solidFill>
          </p:grpSpPr>
          <p:sp>
            <p:nvSpPr>
              <p:cNvPr id="255" name="Oval 254">
                <a:extLst>
                  <a:ext uri="{FF2B5EF4-FFF2-40B4-BE49-F238E27FC236}">
                    <a16:creationId xmlns:a16="http://schemas.microsoft.com/office/drawing/2014/main" id="{577F31E0-0D44-F543-D778-A490A41D5CF3}"/>
                  </a:ext>
                </a:extLst>
              </p:cNvPr>
              <p:cNvSpPr/>
              <p:nvPr/>
            </p:nvSpPr>
            <p:spPr>
              <a:xfrm>
                <a:off x="3286483" y="4204361"/>
                <a:ext cx="228598" cy="228598"/>
              </a:xfrm>
              <a:prstGeom prst="ellipse">
                <a:avLst/>
              </a:prstGeom>
              <a:solidFill>
                <a:srgbClr val="F70107">
                  <a:alpha val="39216"/>
                </a:srgbClr>
              </a:solidFill>
              <a:ln w="28575" cap="flat" cmpd="sng" algn="ctr">
                <a:solidFill>
                  <a:sysClr val="windowText" lastClr="000000"/>
                </a:solidFill>
                <a:prstDash val="solid"/>
                <a:miter lim="800000"/>
              </a:ln>
              <a:effectLst/>
            </p:spPr>
            <p:txBody>
              <a:bodyPr rtlCol="0" anchor="ctr"/>
              <a:lstStyle/>
              <a:p>
                <a:pPr algn="ctr">
                  <a:defRPr/>
                </a:pPr>
                <a:endParaRPr lang="en-US" kern="0" dirty="0">
                  <a:ln w="12700">
                    <a:solidFill>
                      <a:schemeClr val="tx1"/>
                    </a:solidFill>
                  </a:ln>
                  <a:solidFill>
                    <a:prstClr val="white"/>
                  </a:solidFill>
                  <a:latin typeface="Calibri" panose="020F0502020204030204"/>
                </a:endParaRPr>
              </a:p>
            </p:txBody>
          </p:sp>
          <p:sp>
            <p:nvSpPr>
              <p:cNvPr id="256" name="Oval 255">
                <a:extLst>
                  <a:ext uri="{FF2B5EF4-FFF2-40B4-BE49-F238E27FC236}">
                    <a16:creationId xmlns:a16="http://schemas.microsoft.com/office/drawing/2014/main" id="{143FE983-E707-34DA-2CEE-F55233A8B038}"/>
                  </a:ext>
                </a:extLst>
              </p:cNvPr>
              <p:cNvSpPr/>
              <p:nvPr/>
            </p:nvSpPr>
            <p:spPr>
              <a:xfrm>
                <a:off x="3387092" y="4304979"/>
                <a:ext cx="27432" cy="27432"/>
              </a:xfrm>
              <a:prstGeom prst="ellipse">
                <a:avLst/>
              </a:prstGeom>
              <a:solidFill>
                <a:sysClr val="windowText" lastClr="000000"/>
              </a:solidFill>
              <a:ln w="28575"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grpSp>
        <p:sp>
          <p:nvSpPr>
            <p:cNvPr id="245" name="TextBox 244">
              <a:extLst>
                <a:ext uri="{FF2B5EF4-FFF2-40B4-BE49-F238E27FC236}">
                  <a16:creationId xmlns:a16="http://schemas.microsoft.com/office/drawing/2014/main" id="{4E9DAB00-F606-D3E9-1F7F-151BC5BC8030}"/>
                </a:ext>
              </a:extLst>
            </p:cNvPr>
            <p:cNvSpPr txBox="1"/>
            <p:nvPr/>
          </p:nvSpPr>
          <p:spPr>
            <a:xfrm>
              <a:off x="5232778" y="1310110"/>
              <a:ext cx="244044" cy="181492"/>
            </a:xfrm>
            <a:prstGeom prst="rect">
              <a:avLst/>
            </a:prstGeom>
            <a:noFill/>
            <a:ln w="28575">
              <a:noFill/>
            </a:ln>
          </p:spPr>
          <p:txBody>
            <a:bodyPr wrap="square" rtlCol="0">
              <a:spAutoFit/>
            </a:bodyPr>
            <a:lstStyle/>
            <a:p>
              <a:pPr>
                <a:defRPr/>
              </a:pPr>
              <a:r>
                <a:rPr lang="is-IS" sz="2400" b="1" kern="0" dirty="0">
                  <a:solidFill>
                    <a:prstClr val="black"/>
                  </a:solidFill>
                  <a:cs typeface="Arial" panose="020B0604020202020204" pitchFamily="34" charset="0"/>
                </a:rPr>
                <a:t>C</a:t>
              </a:r>
              <a:endParaRPr lang="en-US" sz="2400" b="1" kern="0" dirty="0">
                <a:solidFill>
                  <a:prstClr val="black"/>
                </a:solidFill>
                <a:cs typeface="Arial" panose="020B0604020202020204" pitchFamily="34" charset="0"/>
              </a:endParaRPr>
            </a:p>
          </p:txBody>
        </p:sp>
        <p:sp>
          <p:nvSpPr>
            <p:cNvPr id="246" name="Oval 245">
              <a:extLst>
                <a:ext uri="{FF2B5EF4-FFF2-40B4-BE49-F238E27FC236}">
                  <a16:creationId xmlns:a16="http://schemas.microsoft.com/office/drawing/2014/main" id="{01392E0F-8A21-11FE-FB30-2380EE35FD2D}"/>
                </a:ext>
              </a:extLst>
            </p:cNvPr>
            <p:cNvSpPr/>
            <p:nvPr/>
          </p:nvSpPr>
          <p:spPr>
            <a:xfrm>
              <a:off x="5657713" y="1676802"/>
              <a:ext cx="301881" cy="294431"/>
            </a:xfrm>
            <a:prstGeom prst="ellipse">
              <a:avLst/>
            </a:prstGeom>
            <a:solidFill>
              <a:srgbClr val="4472C4">
                <a:lumMod val="40000"/>
                <a:lumOff val="60000"/>
              </a:srgbClr>
            </a:solidFill>
            <a:ln w="28575" cap="flat" cmpd="sng" algn="ctr">
              <a:solidFill>
                <a:sysClr val="windowText" lastClr="000000"/>
              </a:solidFill>
              <a:prstDash val="solid"/>
              <a:miter lim="800000"/>
            </a:ln>
            <a:effectLst/>
          </p:spPr>
          <p:txBody>
            <a:bodyPr rtlCol="0" anchor="ctr"/>
            <a:lstStyle/>
            <a:p>
              <a:pPr algn="ctr">
                <a:defRPr/>
              </a:pPr>
              <a:endParaRPr lang="en-US" kern="0">
                <a:ln w="12700">
                  <a:solidFill>
                    <a:schemeClr val="tx1"/>
                  </a:solidFill>
                </a:ln>
                <a:solidFill>
                  <a:prstClr val="white"/>
                </a:solidFill>
                <a:latin typeface="Calibri" panose="020F0502020204030204"/>
              </a:endParaRPr>
            </a:p>
          </p:txBody>
        </p:sp>
        <p:sp>
          <p:nvSpPr>
            <p:cNvPr id="247" name="Oval 246">
              <a:extLst>
                <a:ext uri="{FF2B5EF4-FFF2-40B4-BE49-F238E27FC236}">
                  <a16:creationId xmlns:a16="http://schemas.microsoft.com/office/drawing/2014/main" id="{BBAC79DC-4C67-7509-EDA8-3EC85D23B1B6}"/>
                </a:ext>
              </a:extLst>
            </p:cNvPr>
            <p:cNvSpPr/>
            <p:nvPr/>
          </p:nvSpPr>
          <p:spPr>
            <a:xfrm>
              <a:off x="5790541" y="1806352"/>
              <a:ext cx="36226" cy="35332"/>
            </a:xfrm>
            <a:prstGeom prst="ellipse">
              <a:avLst/>
            </a:prstGeom>
            <a:solidFill>
              <a:sysClr val="windowText" lastClr="000000"/>
            </a:solidFill>
            <a:ln w="28575"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248" name="Oval 247">
              <a:extLst>
                <a:ext uri="{FF2B5EF4-FFF2-40B4-BE49-F238E27FC236}">
                  <a16:creationId xmlns:a16="http://schemas.microsoft.com/office/drawing/2014/main" id="{A1D01807-186E-8A91-84FC-5B0CAA4B2166}"/>
                </a:ext>
              </a:extLst>
            </p:cNvPr>
            <p:cNvSpPr/>
            <p:nvPr/>
          </p:nvSpPr>
          <p:spPr>
            <a:xfrm>
              <a:off x="4638237" y="773153"/>
              <a:ext cx="1411479" cy="1377935"/>
            </a:xfrm>
            <a:prstGeom prst="ellipse">
              <a:avLst/>
            </a:prstGeom>
            <a:noFill/>
            <a:ln w="28575"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grpSp>
          <p:nvGrpSpPr>
            <p:cNvPr id="249" name="Group 248">
              <a:extLst>
                <a:ext uri="{FF2B5EF4-FFF2-40B4-BE49-F238E27FC236}">
                  <a16:creationId xmlns:a16="http://schemas.microsoft.com/office/drawing/2014/main" id="{84654AF0-CA9D-7AD0-E3AB-B5F007B7D58E}"/>
                </a:ext>
              </a:extLst>
            </p:cNvPr>
            <p:cNvGrpSpPr/>
            <p:nvPr/>
          </p:nvGrpSpPr>
          <p:grpSpPr>
            <a:xfrm>
              <a:off x="4513561" y="2259567"/>
              <a:ext cx="301881" cy="294431"/>
              <a:chOff x="3286483" y="4204361"/>
              <a:chExt cx="228598" cy="228598"/>
            </a:xfrm>
            <a:solidFill>
              <a:srgbClr val="ED7D31">
                <a:lumMod val="40000"/>
                <a:lumOff val="60000"/>
              </a:srgbClr>
            </a:solidFill>
          </p:grpSpPr>
          <p:sp>
            <p:nvSpPr>
              <p:cNvPr id="253" name="Oval 252">
                <a:extLst>
                  <a:ext uri="{FF2B5EF4-FFF2-40B4-BE49-F238E27FC236}">
                    <a16:creationId xmlns:a16="http://schemas.microsoft.com/office/drawing/2014/main" id="{BA904C2D-7547-662B-13CC-682A997480E8}"/>
                  </a:ext>
                </a:extLst>
              </p:cNvPr>
              <p:cNvSpPr/>
              <p:nvPr/>
            </p:nvSpPr>
            <p:spPr>
              <a:xfrm>
                <a:off x="3286483" y="4204361"/>
                <a:ext cx="228598" cy="228598"/>
              </a:xfrm>
              <a:prstGeom prst="ellipse">
                <a:avLst/>
              </a:prstGeom>
              <a:solidFill>
                <a:srgbClr val="F70107">
                  <a:alpha val="39216"/>
                </a:srgbClr>
              </a:solidFill>
              <a:ln w="28575" cap="flat" cmpd="sng" algn="ctr">
                <a:solidFill>
                  <a:sysClr val="windowText" lastClr="000000"/>
                </a:solidFill>
                <a:prstDash val="solid"/>
                <a:miter lim="800000"/>
              </a:ln>
              <a:effectLst/>
            </p:spPr>
            <p:txBody>
              <a:bodyPr rtlCol="0" anchor="ctr"/>
              <a:lstStyle/>
              <a:p>
                <a:pPr algn="ctr">
                  <a:defRPr/>
                </a:pPr>
                <a:endParaRPr lang="en-US" kern="0" dirty="0">
                  <a:ln w="12700">
                    <a:solidFill>
                      <a:schemeClr val="tx1"/>
                    </a:solidFill>
                  </a:ln>
                  <a:solidFill>
                    <a:prstClr val="white"/>
                  </a:solidFill>
                  <a:latin typeface="Calibri" panose="020F0502020204030204"/>
                </a:endParaRPr>
              </a:p>
            </p:txBody>
          </p:sp>
          <p:sp>
            <p:nvSpPr>
              <p:cNvPr id="254" name="Oval 253">
                <a:extLst>
                  <a:ext uri="{FF2B5EF4-FFF2-40B4-BE49-F238E27FC236}">
                    <a16:creationId xmlns:a16="http://schemas.microsoft.com/office/drawing/2014/main" id="{AAA37EB7-9BEC-8F4E-0448-A0DC3BA0275F}"/>
                  </a:ext>
                </a:extLst>
              </p:cNvPr>
              <p:cNvSpPr/>
              <p:nvPr/>
            </p:nvSpPr>
            <p:spPr>
              <a:xfrm>
                <a:off x="3387092" y="4304979"/>
                <a:ext cx="27432" cy="27432"/>
              </a:xfrm>
              <a:prstGeom prst="ellipse">
                <a:avLst/>
              </a:prstGeom>
              <a:solidFill>
                <a:sysClr val="windowText" lastClr="000000"/>
              </a:solidFill>
              <a:ln w="28575"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grpSp>
        <p:grpSp>
          <p:nvGrpSpPr>
            <p:cNvPr id="250" name="Group 249">
              <a:extLst>
                <a:ext uri="{FF2B5EF4-FFF2-40B4-BE49-F238E27FC236}">
                  <a16:creationId xmlns:a16="http://schemas.microsoft.com/office/drawing/2014/main" id="{7E9315DE-BB5C-FA10-40F7-0296A34D092A}"/>
                </a:ext>
              </a:extLst>
            </p:cNvPr>
            <p:cNvGrpSpPr/>
            <p:nvPr/>
          </p:nvGrpSpPr>
          <p:grpSpPr>
            <a:xfrm>
              <a:off x="4721888" y="399710"/>
              <a:ext cx="301881" cy="294431"/>
              <a:chOff x="3286483" y="4204361"/>
              <a:chExt cx="228598" cy="228598"/>
            </a:xfrm>
            <a:solidFill>
              <a:srgbClr val="ED7D31">
                <a:lumMod val="40000"/>
                <a:lumOff val="60000"/>
              </a:srgbClr>
            </a:solidFill>
          </p:grpSpPr>
          <p:sp>
            <p:nvSpPr>
              <p:cNvPr id="251" name="Oval 250">
                <a:extLst>
                  <a:ext uri="{FF2B5EF4-FFF2-40B4-BE49-F238E27FC236}">
                    <a16:creationId xmlns:a16="http://schemas.microsoft.com/office/drawing/2014/main" id="{EBF8DB80-114B-4A0F-4407-736020BAF107}"/>
                  </a:ext>
                </a:extLst>
              </p:cNvPr>
              <p:cNvSpPr/>
              <p:nvPr/>
            </p:nvSpPr>
            <p:spPr>
              <a:xfrm>
                <a:off x="3286483" y="4204361"/>
                <a:ext cx="228598" cy="228598"/>
              </a:xfrm>
              <a:prstGeom prst="ellipse">
                <a:avLst/>
              </a:prstGeom>
              <a:solidFill>
                <a:srgbClr val="F70107">
                  <a:alpha val="39216"/>
                </a:srgbClr>
              </a:solidFill>
              <a:ln w="28575" cap="flat" cmpd="sng" algn="ctr">
                <a:solidFill>
                  <a:sysClr val="windowText" lastClr="000000"/>
                </a:solidFill>
                <a:prstDash val="solid"/>
                <a:miter lim="800000"/>
              </a:ln>
              <a:effectLst/>
            </p:spPr>
            <p:txBody>
              <a:bodyPr rtlCol="0" anchor="ctr"/>
              <a:lstStyle/>
              <a:p>
                <a:pPr algn="ctr">
                  <a:defRPr/>
                </a:pPr>
                <a:endParaRPr lang="en-US" kern="0" dirty="0">
                  <a:solidFill>
                    <a:prstClr val="white"/>
                  </a:solidFill>
                  <a:latin typeface="Calibri" panose="020F0502020204030204"/>
                </a:endParaRPr>
              </a:p>
            </p:txBody>
          </p:sp>
          <p:sp>
            <p:nvSpPr>
              <p:cNvPr id="252" name="Oval 251">
                <a:extLst>
                  <a:ext uri="{FF2B5EF4-FFF2-40B4-BE49-F238E27FC236}">
                    <a16:creationId xmlns:a16="http://schemas.microsoft.com/office/drawing/2014/main" id="{B676CF6C-E875-307A-F0F1-1A69EF9D9361}"/>
                  </a:ext>
                </a:extLst>
              </p:cNvPr>
              <p:cNvSpPr/>
              <p:nvPr/>
            </p:nvSpPr>
            <p:spPr>
              <a:xfrm>
                <a:off x="3387092" y="4304979"/>
                <a:ext cx="27432" cy="27432"/>
              </a:xfrm>
              <a:prstGeom prst="ellipse">
                <a:avLst/>
              </a:prstGeom>
              <a:solidFill>
                <a:sysClr val="windowText" lastClr="000000"/>
              </a:solidFill>
              <a:ln w="28575"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grpSp>
      </p:grpSp>
      <p:grpSp>
        <p:nvGrpSpPr>
          <p:cNvPr id="313" name="Group 312">
            <a:extLst>
              <a:ext uri="{FF2B5EF4-FFF2-40B4-BE49-F238E27FC236}">
                <a16:creationId xmlns:a16="http://schemas.microsoft.com/office/drawing/2014/main" id="{A442305E-9B93-B3B4-3E6E-A42EAD980244}"/>
              </a:ext>
            </a:extLst>
          </p:cNvPr>
          <p:cNvGrpSpPr/>
          <p:nvPr/>
        </p:nvGrpSpPr>
        <p:grpSpPr>
          <a:xfrm>
            <a:off x="40326717" y="24634074"/>
            <a:ext cx="9978440" cy="5632704"/>
            <a:chOff x="40846167" y="25187305"/>
            <a:chExt cx="9978440" cy="5632704"/>
          </a:xfrm>
        </p:grpSpPr>
        <p:pic>
          <p:nvPicPr>
            <p:cNvPr id="292" name="Picture 291" descr="A picture containing chart&#10;&#10;Description automatically generated">
              <a:extLst>
                <a:ext uri="{FF2B5EF4-FFF2-40B4-BE49-F238E27FC236}">
                  <a16:creationId xmlns:a16="http://schemas.microsoft.com/office/drawing/2014/main" id="{AB14F78B-493F-29EA-0472-F6F6EFC3BB29}"/>
                </a:ext>
              </a:extLst>
            </p:cNvPr>
            <p:cNvPicPr>
              <a:picLocks noChangeAspect="1"/>
            </p:cNvPicPr>
            <p:nvPr/>
          </p:nvPicPr>
          <p:blipFill rotWithShape="1">
            <a:blip r:embed="rId28"/>
            <a:srcRect b="39677"/>
            <a:stretch/>
          </p:blipFill>
          <p:spPr>
            <a:xfrm>
              <a:off x="40846167" y="25187305"/>
              <a:ext cx="8717405" cy="5632704"/>
            </a:xfrm>
            <a:prstGeom prst="rect">
              <a:avLst/>
            </a:prstGeom>
          </p:spPr>
        </p:pic>
        <p:pic>
          <p:nvPicPr>
            <p:cNvPr id="312" name="Picture 311" descr="A picture containing table&#10;&#10;Description automatically generated">
              <a:extLst>
                <a:ext uri="{FF2B5EF4-FFF2-40B4-BE49-F238E27FC236}">
                  <a16:creationId xmlns:a16="http://schemas.microsoft.com/office/drawing/2014/main" id="{6BE4FC11-2A5B-5BB2-3BA0-F6447FD47933}"/>
                </a:ext>
              </a:extLst>
            </p:cNvPr>
            <p:cNvPicPr>
              <a:picLocks noChangeAspect="1"/>
            </p:cNvPicPr>
            <p:nvPr/>
          </p:nvPicPr>
          <p:blipFill>
            <a:blip r:embed="rId29"/>
            <a:stretch>
              <a:fillRect/>
            </a:stretch>
          </p:blipFill>
          <p:spPr>
            <a:xfrm>
              <a:off x="48855890" y="26133245"/>
              <a:ext cx="1968717" cy="2090243"/>
            </a:xfrm>
            <a:prstGeom prst="rect">
              <a:avLst/>
            </a:prstGeom>
          </p:spPr>
        </p:pic>
      </p:grpSp>
      <p:grpSp>
        <p:nvGrpSpPr>
          <p:cNvPr id="322" name="Group 321">
            <a:extLst>
              <a:ext uri="{FF2B5EF4-FFF2-40B4-BE49-F238E27FC236}">
                <a16:creationId xmlns:a16="http://schemas.microsoft.com/office/drawing/2014/main" id="{B1667D6D-AFF5-758C-9718-DF8983297F81}"/>
              </a:ext>
            </a:extLst>
          </p:cNvPr>
          <p:cNvGrpSpPr/>
          <p:nvPr/>
        </p:nvGrpSpPr>
        <p:grpSpPr>
          <a:xfrm>
            <a:off x="35270462" y="24186786"/>
            <a:ext cx="4458078" cy="6865004"/>
            <a:chOff x="35014430" y="24354279"/>
            <a:chExt cx="4458078" cy="6865006"/>
          </a:xfrm>
        </p:grpSpPr>
        <p:grpSp>
          <p:nvGrpSpPr>
            <p:cNvPr id="320" name="Group 319">
              <a:extLst>
                <a:ext uri="{FF2B5EF4-FFF2-40B4-BE49-F238E27FC236}">
                  <a16:creationId xmlns:a16="http://schemas.microsoft.com/office/drawing/2014/main" id="{E2EC5A68-062E-668E-2C00-B6EBD09A242B}"/>
                </a:ext>
              </a:extLst>
            </p:cNvPr>
            <p:cNvGrpSpPr/>
            <p:nvPr/>
          </p:nvGrpSpPr>
          <p:grpSpPr>
            <a:xfrm>
              <a:off x="35014430" y="27854623"/>
              <a:ext cx="4457641" cy="3364662"/>
              <a:chOff x="35025525" y="28442592"/>
              <a:chExt cx="4457641" cy="3364662"/>
            </a:xfrm>
          </p:grpSpPr>
          <p:pic>
            <p:nvPicPr>
              <p:cNvPr id="294" name="Picture 293">
                <a:extLst>
                  <a:ext uri="{FF2B5EF4-FFF2-40B4-BE49-F238E27FC236}">
                    <a16:creationId xmlns:a16="http://schemas.microsoft.com/office/drawing/2014/main" id="{F772336D-6854-D146-521C-8515AB51134C}"/>
                  </a:ext>
                </a:extLst>
              </p:cNvPr>
              <p:cNvPicPr>
                <a:picLocks noChangeAspect="1"/>
              </p:cNvPicPr>
              <p:nvPr/>
            </p:nvPicPr>
            <p:blipFill rotWithShape="1">
              <a:blip r:embed="rId30"/>
              <a:srcRect l="5162" t="13271" r="24170" b="7071"/>
              <a:stretch/>
            </p:blipFill>
            <p:spPr>
              <a:xfrm>
                <a:off x="35025525" y="28442592"/>
                <a:ext cx="4457641" cy="3364662"/>
              </a:xfrm>
              <a:prstGeom prst="rect">
                <a:avLst/>
              </a:prstGeom>
            </p:spPr>
          </p:pic>
          <p:sp>
            <p:nvSpPr>
              <p:cNvPr id="295" name="TextBox 294">
                <a:extLst>
                  <a:ext uri="{FF2B5EF4-FFF2-40B4-BE49-F238E27FC236}">
                    <a16:creationId xmlns:a16="http://schemas.microsoft.com/office/drawing/2014/main" id="{8444FDC1-BD6C-4BA8-63F7-9B9D0146ECB7}"/>
                  </a:ext>
                </a:extLst>
              </p:cNvPr>
              <p:cNvSpPr txBox="1"/>
              <p:nvPr/>
            </p:nvSpPr>
            <p:spPr>
              <a:xfrm>
                <a:off x="35043430" y="31325083"/>
                <a:ext cx="920973"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20 </a:t>
                </a:r>
                <a:r>
                  <a:rPr lang="el-GR" dirty="0">
                    <a:solidFill>
                      <a:schemeClr val="bg1"/>
                    </a:solidFill>
                    <a:latin typeface="Arial" panose="020B0604020202020204" pitchFamily="34" charset="0"/>
                    <a:cs typeface="Arial" panose="020B0604020202020204" pitchFamily="34" charset="0"/>
                  </a:rPr>
                  <a:t>μ</a:t>
                </a:r>
                <a:r>
                  <a:rPr lang="en-US" dirty="0">
                    <a:solidFill>
                      <a:schemeClr val="bg1"/>
                    </a:solidFill>
                    <a:latin typeface="Arial" panose="020B0604020202020204" pitchFamily="34" charset="0"/>
                    <a:cs typeface="Arial" panose="020B0604020202020204" pitchFamily="34" charset="0"/>
                  </a:rPr>
                  <a:t>m</a:t>
                </a:r>
              </a:p>
            </p:txBody>
          </p:sp>
          <p:sp>
            <p:nvSpPr>
              <p:cNvPr id="296" name="TextBox 295">
                <a:extLst>
                  <a:ext uri="{FF2B5EF4-FFF2-40B4-BE49-F238E27FC236}">
                    <a16:creationId xmlns:a16="http://schemas.microsoft.com/office/drawing/2014/main" id="{A383F27A-2707-4415-4D37-E9D309B38E4E}"/>
                  </a:ext>
                </a:extLst>
              </p:cNvPr>
              <p:cNvSpPr txBox="1"/>
              <p:nvPr/>
            </p:nvSpPr>
            <p:spPr>
              <a:xfrm>
                <a:off x="35043926" y="28451638"/>
                <a:ext cx="1392913"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Overlay</a:t>
                </a:r>
              </a:p>
            </p:txBody>
          </p:sp>
          <p:cxnSp>
            <p:nvCxnSpPr>
              <p:cNvPr id="297" name="Straight Connector 296">
                <a:extLst>
                  <a:ext uri="{FF2B5EF4-FFF2-40B4-BE49-F238E27FC236}">
                    <a16:creationId xmlns:a16="http://schemas.microsoft.com/office/drawing/2014/main" id="{35132A9B-0E21-46A4-D64E-6E5746597628}"/>
                  </a:ext>
                </a:extLst>
              </p:cNvPr>
              <p:cNvCxnSpPr>
                <a:cxnSpLocks/>
              </p:cNvCxnSpPr>
              <p:nvPr/>
            </p:nvCxnSpPr>
            <p:spPr>
              <a:xfrm>
                <a:off x="35133172" y="31700607"/>
                <a:ext cx="39319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21" name="Group 320">
              <a:extLst>
                <a:ext uri="{FF2B5EF4-FFF2-40B4-BE49-F238E27FC236}">
                  <a16:creationId xmlns:a16="http://schemas.microsoft.com/office/drawing/2014/main" id="{51BBB329-9045-DF31-8323-A283AE12A962}"/>
                </a:ext>
              </a:extLst>
            </p:cNvPr>
            <p:cNvGrpSpPr/>
            <p:nvPr/>
          </p:nvGrpSpPr>
          <p:grpSpPr>
            <a:xfrm>
              <a:off x="35014430" y="24354279"/>
              <a:ext cx="4458078" cy="3364992"/>
              <a:chOff x="35014430" y="24354279"/>
              <a:chExt cx="4458078" cy="3364992"/>
            </a:xfrm>
          </p:grpSpPr>
          <p:pic>
            <p:nvPicPr>
              <p:cNvPr id="299" name="Picture 298">
                <a:extLst>
                  <a:ext uri="{FF2B5EF4-FFF2-40B4-BE49-F238E27FC236}">
                    <a16:creationId xmlns:a16="http://schemas.microsoft.com/office/drawing/2014/main" id="{020437D3-65EE-5E81-057A-D8F47D5D80BE}"/>
                  </a:ext>
                </a:extLst>
              </p:cNvPr>
              <p:cNvPicPr>
                <a:picLocks noChangeAspect="1"/>
              </p:cNvPicPr>
              <p:nvPr/>
            </p:nvPicPr>
            <p:blipFill rotWithShape="1">
              <a:blip r:embed="rId31"/>
              <a:srcRect l="5163" t="13583" r="24154" b="6741"/>
              <a:stretch/>
            </p:blipFill>
            <p:spPr>
              <a:xfrm>
                <a:off x="35014430" y="24354279"/>
                <a:ext cx="4458078" cy="3364992"/>
              </a:xfrm>
              <a:prstGeom prst="rect">
                <a:avLst/>
              </a:prstGeom>
            </p:spPr>
          </p:pic>
          <p:sp>
            <p:nvSpPr>
              <p:cNvPr id="300" name="TextBox 299">
                <a:extLst>
                  <a:ext uri="{FF2B5EF4-FFF2-40B4-BE49-F238E27FC236}">
                    <a16:creationId xmlns:a16="http://schemas.microsoft.com/office/drawing/2014/main" id="{45C3D5ED-52F4-4873-6A84-BC189EA1FE2D}"/>
                  </a:ext>
                </a:extLst>
              </p:cNvPr>
              <p:cNvSpPr txBox="1"/>
              <p:nvPr/>
            </p:nvSpPr>
            <p:spPr>
              <a:xfrm>
                <a:off x="35019697" y="27251097"/>
                <a:ext cx="967767"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20 </a:t>
                </a:r>
                <a:r>
                  <a:rPr lang="el-GR" dirty="0">
                    <a:solidFill>
                      <a:schemeClr val="bg1"/>
                    </a:solidFill>
                    <a:latin typeface="Arial" panose="020B0604020202020204" pitchFamily="34" charset="0"/>
                    <a:cs typeface="Arial" panose="020B0604020202020204" pitchFamily="34" charset="0"/>
                  </a:rPr>
                  <a:t>μ</a:t>
                </a:r>
                <a:r>
                  <a:rPr lang="en-US" dirty="0">
                    <a:solidFill>
                      <a:schemeClr val="bg1"/>
                    </a:solidFill>
                    <a:latin typeface="Arial" panose="020B0604020202020204" pitchFamily="34" charset="0"/>
                    <a:cs typeface="Arial" panose="020B0604020202020204" pitchFamily="34" charset="0"/>
                  </a:rPr>
                  <a:t>m</a:t>
                </a:r>
              </a:p>
            </p:txBody>
          </p:sp>
          <p:sp>
            <p:nvSpPr>
              <p:cNvPr id="301" name="TextBox 300">
                <a:extLst>
                  <a:ext uri="{FF2B5EF4-FFF2-40B4-BE49-F238E27FC236}">
                    <a16:creationId xmlns:a16="http://schemas.microsoft.com/office/drawing/2014/main" id="{B34FC3B6-88E4-021B-3869-208BED3599A5}"/>
                  </a:ext>
                </a:extLst>
              </p:cNvPr>
              <p:cNvSpPr txBox="1"/>
              <p:nvPr/>
            </p:nvSpPr>
            <p:spPr>
              <a:xfrm>
                <a:off x="35014430" y="24363412"/>
                <a:ext cx="1219072"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MHC-I</a:t>
                </a:r>
              </a:p>
            </p:txBody>
          </p:sp>
          <p:cxnSp>
            <p:nvCxnSpPr>
              <p:cNvPr id="319" name="Straight Connector 318">
                <a:extLst>
                  <a:ext uri="{FF2B5EF4-FFF2-40B4-BE49-F238E27FC236}">
                    <a16:creationId xmlns:a16="http://schemas.microsoft.com/office/drawing/2014/main" id="{158F870C-4FC2-6DBF-1C9F-206DAF4E6C94}"/>
                  </a:ext>
                </a:extLst>
              </p:cNvPr>
              <p:cNvCxnSpPr>
                <a:cxnSpLocks/>
              </p:cNvCxnSpPr>
              <p:nvPr/>
            </p:nvCxnSpPr>
            <p:spPr>
              <a:xfrm>
                <a:off x="35129586" y="27620429"/>
                <a:ext cx="39319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323" name="TextBox 322">
            <a:extLst>
              <a:ext uri="{FF2B5EF4-FFF2-40B4-BE49-F238E27FC236}">
                <a16:creationId xmlns:a16="http://schemas.microsoft.com/office/drawing/2014/main" id="{716E9771-A648-CC02-3DAC-4A4C976A2037}"/>
              </a:ext>
            </a:extLst>
          </p:cNvPr>
          <p:cNvSpPr txBox="1"/>
          <p:nvPr/>
        </p:nvSpPr>
        <p:spPr>
          <a:xfrm>
            <a:off x="34416365" y="24126931"/>
            <a:ext cx="388781"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A</a:t>
            </a:r>
          </a:p>
        </p:txBody>
      </p:sp>
      <p:sp>
        <p:nvSpPr>
          <p:cNvPr id="324" name="TextBox 323">
            <a:extLst>
              <a:ext uri="{FF2B5EF4-FFF2-40B4-BE49-F238E27FC236}">
                <a16:creationId xmlns:a16="http://schemas.microsoft.com/office/drawing/2014/main" id="{FA0BBAD5-59F9-2FC4-03BC-333ED83E8A1C}"/>
              </a:ext>
            </a:extLst>
          </p:cNvPr>
          <p:cNvSpPr txBox="1"/>
          <p:nvPr/>
        </p:nvSpPr>
        <p:spPr>
          <a:xfrm>
            <a:off x="40184720" y="24116300"/>
            <a:ext cx="388781"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B</a:t>
            </a:r>
          </a:p>
        </p:txBody>
      </p:sp>
      <p:sp>
        <p:nvSpPr>
          <p:cNvPr id="325" name="TextBox 324">
            <a:extLst>
              <a:ext uri="{FF2B5EF4-FFF2-40B4-BE49-F238E27FC236}">
                <a16:creationId xmlns:a16="http://schemas.microsoft.com/office/drawing/2014/main" id="{A884843C-DAAA-5563-06B2-A6FC8422F6C9}"/>
              </a:ext>
            </a:extLst>
          </p:cNvPr>
          <p:cNvSpPr txBox="1"/>
          <p:nvPr/>
        </p:nvSpPr>
        <p:spPr>
          <a:xfrm>
            <a:off x="34416361" y="31166148"/>
            <a:ext cx="16083184" cy="1200329"/>
          </a:xfrm>
          <a:prstGeom prst="rect">
            <a:avLst/>
          </a:prstGeom>
          <a:noFill/>
        </p:spPr>
        <p:txBody>
          <a:bodyPr wrap="square" rtlCol="0">
            <a:spAutoFit/>
          </a:bodyPr>
          <a:lstStyle/>
          <a:p>
            <a:pPr algn="just"/>
            <a:r>
              <a:rPr lang="en-US" sz="2400" b="1" dirty="0">
                <a:latin typeface="Arial" panose="020B0604020202020204" pitchFamily="34" charset="0"/>
                <a:cs typeface="Arial" panose="020B0604020202020204" pitchFamily="34" charset="0"/>
              </a:rPr>
              <a:t>Figure 9. </a:t>
            </a:r>
            <a:r>
              <a:rPr lang="en-US" sz="2400" dirty="0">
                <a:latin typeface="Arial" panose="020B0604020202020204" pitchFamily="34" charset="0"/>
                <a:cs typeface="Arial" panose="020B0604020202020204" pitchFamily="34" charset="0"/>
              </a:rPr>
              <a:t>(A) Representative immunofluorescence photomicrographs of MHC-I and overlay with CD3, CD8, and NKp46. (B) Number of CD3</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T, CD8</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T, and NKp46</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NK cells in 30</a:t>
            </a:r>
            <a:r>
              <a:rPr lang="el-GR" sz="2400" dirty="0">
                <a:latin typeface="Arial" panose="020B0604020202020204" pitchFamily="34" charset="0"/>
                <a:cs typeface="Arial" panose="020B0604020202020204" pitchFamily="34" charset="0"/>
              </a:rPr>
              <a:t>μ</a:t>
            </a:r>
            <a:r>
              <a:rPr lang="en-US" sz="2400" dirty="0">
                <a:latin typeface="Arial" panose="020B0604020202020204" pitchFamily="34" charset="0"/>
                <a:cs typeface="Arial" panose="020B0604020202020204" pitchFamily="34" charset="0"/>
              </a:rPr>
              <a:t>m radius to MHC-I</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and MHC-I</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cells. **, P&lt;0.01; ****, P&lt;0.0001.</a:t>
            </a:r>
            <a:endParaRPr lang="en-US" sz="2400" b="1" dirty="0">
              <a:latin typeface="Arial" panose="020B0604020202020204" pitchFamily="34" charset="0"/>
              <a:cs typeface="Arial" panose="020B0604020202020204" pitchFamily="34" charset="0"/>
            </a:endParaRPr>
          </a:p>
        </p:txBody>
      </p:sp>
      <p:pic>
        <p:nvPicPr>
          <p:cNvPr id="326" name="Picture 325" descr="Logo&#10;&#10;Description automatically generated">
            <a:extLst>
              <a:ext uri="{FF2B5EF4-FFF2-40B4-BE49-F238E27FC236}">
                <a16:creationId xmlns:a16="http://schemas.microsoft.com/office/drawing/2014/main" id="{3C048726-3878-655A-6BD4-BA6E99703D0D}"/>
              </a:ext>
            </a:extLst>
          </p:cNvPr>
          <p:cNvPicPr>
            <a:picLocks noChangeAspect="1"/>
          </p:cNvPicPr>
          <p:nvPr/>
        </p:nvPicPr>
        <p:blipFill>
          <a:blip r:embed="rId32"/>
          <a:stretch>
            <a:fillRect/>
          </a:stretch>
        </p:blipFill>
        <p:spPr>
          <a:xfrm>
            <a:off x="34358949" y="14960676"/>
            <a:ext cx="5727296" cy="5785146"/>
          </a:xfrm>
          <a:prstGeom prst="rect">
            <a:avLst/>
          </a:prstGeom>
        </p:spPr>
      </p:pic>
      <p:pic>
        <p:nvPicPr>
          <p:cNvPr id="327" name="Picture 326" descr="A picture containing logo&#10;&#10;Description automatically generated">
            <a:extLst>
              <a:ext uri="{FF2B5EF4-FFF2-40B4-BE49-F238E27FC236}">
                <a16:creationId xmlns:a16="http://schemas.microsoft.com/office/drawing/2014/main" id="{BB37F0D1-6CC0-1BCD-CE72-F2004461A383}"/>
              </a:ext>
            </a:extLst>
          </p:cNvPr>
          <p:cNvPicPr>
            <a:picLocks noChangeAspect="1"/>
          </p:cNvPicPr>
          <p:nvPr/>
        </p:nvPicPr>
        <p:blipFill>
          <a:blip r:embed="rId33"/>
          <a:stretch>
            <a:fillRect/>
          </a:stretch>
        </p:blipFill>
        <p:spPr>
          <a:xfrm>
            <a:off x="39949009" y="14848823"/>
            <a:ext cx="5698841" cy="6396656"/>
          </a:xfrm>
          <a:prstGeom prst="rect">
            <a:avLst/>
          </a:prstGeom>
        </p:spPr>
      </p:pic>
      <p:pic>
        <p:nvPicPr>
          <p:cNvPr id="328" name="Picture 327" descr="A picture containing logo&#10;&#10;Description automatically generated">
            <a:extLst>
              <a:ext uri="{FF2B5EF4-FFF2-40B4-BE49-F238E27FC236}">
                <a16:creationId xmlns:a16="http://schemas.microsoft.com/office/drawing/2014/main" id="{4410CEC6-ABEE-9A69-7AC7-C42B2BB69D17}"/>
              </a:ext>
            </a:extLst>
          </p:cNvPr>
          <p:cNvPicPr>
            <a:picLocks noChangeAspect="1"/>
          </p:cNvPicPr>
          <p:nvPr/>
        </p:nvPicPr>
        <p:blipFill>
          <a:blip r:embed="rId34"/>
          <a:stretch>
            <a:fillRect/>
          </a:stretch>
        </p:blipFill>
        <p:spPr>
          <a:xfrm>
            <a:off x="45391323" y="14958394"/>
            <a:ext cx="5460275" cy="6236208"/>
          </a:xfrm>
          <a:prstGeom prst="rect">
            <a:avLst/>
          </a:prstGeom>
        </p:spPr>
      </p:pic>
      <p:sp>
        <p:nvSpPr>
          <p:cNvPr id="329" name="TextBox 328">
            <a:extLst>
              <a:ext uri="{FF2B5EF4-FFF2-40B4-BE49-F238E27FC236}">
                <a16:creationId xmlns:a16="http://schemas.microsoft.com/office/drawing/2014/main" id="{F934251B-8C25-DE05-BB9A-A8720CA2F6C2}"/>
              </a:ext>
            </a:extLst>
          </p:cNvPr>
          <p:cNvSpPr txBox="1"/>
          <p:nvPr/>
        </p:nvSpPr>
        <p:spPr>
          <a:xfrm rot="19502690">
            <a:off x="44678795" y="20379129"/>
            <a:ext cx="2427008" cy="461665"/>
          </a:xfrm>
          <a:prstGeom prst="rect">
            <a:avLst/>
          </a:prstGeom>
          <a:noFill/>
        </p:spPr>
        <p:txBody>
          <a:bodyPr wrap="square" rtlCol="0">
            <a:spAutoFit/>
          </a:bodyPr>
          <a:lstStyle/>
          <a:p>
            <a:r>
              <a:rPr lang="en-US" sz="2400" b="1" u="sng" dirty="0">
                <a:latin typeface="Arial" panose="020B0604020202020204" pitchFamily="34" charset="0"/>
                <a:cs typeface="Arial" panose="020B0604020202020204" pitchFamily="34" charset="0"/>
              </a:rPr>
              <a:t>Center→Target</a:t>
            </a:r>
          </a:p>
        </p:txBody>
      </p:sp>
      <p:sp>
        <p:nvSpPr>
          <p:cNvPr id="330" name="TextBox 329">
            <a:extLst>
              <a:ext uri="{FF2B5EF4-FFF2-40B4-BE49-F238E27FC236}">
                <a16:creationId xmlns:a16="http://schemas.microsoft.com/office/drawing/2014/main" id="{07015A99-8F11-F71F-C681-65C428859007}"/>
              </a:ext>
            </a:extLst>
          </p:cNvPr>
          <p:cNvSpPr txBox="1"/>
          <p:nvPr/>
        </p:nvSpPr>
        <p:spPr>
          <a:xfrm rot="19738206">
            <a:off x="39280414" y="20340425"/>
            <a:ext cx="2393335" cy="461665"/>
          </a:xfrm>
          <a:prstGeom prst="rect">
            <a:avLst/>
          </a:prstGeom>
          <a:noFill/>
        </p:spPr>
        <p:txBody>
          <a:bodyPr wrap="square" rtlCol="0">
            <a:spAutoFit/>
          </a:bodyPr>
          <a:lstStyle/>
          <a:p>
            <a:r>
              <a:rPr lang="en-US" sz="2400" b="1" u="sng" dirty="0">
                <a:latin typeface="Arial" panose="020B0604020202020204" pitchFamily="34" charset="0"/>
                <a:cs typeface="Arial" panose="020B0604020202020204" pitchFamily="34" charset="0"/>
              </a:rPr>
              <a:t>Center→Target</a:t>
            </a:r>
          </a:p>
        </p:txBody>
      </p:sp>
      <p:sp>
        <p:nvSpPr>
          <p:cNvPr id="332" name="TextBox 331">
            <a:extLst>
              <a:ext uri="{FF2B5EF4-FFF2-40B4-BE49-F238E27FC236}">
                <a16:creationId xmlns:a16="http://schemas.microsoft.com/office/drawing/2014/main" id="{DDC51B8E-3BC9-57B4-8066-A5DA62194E30}"/>
              </a:ext>
            </a:extLst>
          </p:cNvPr>
          <p:cNvSpPr txBox="1"/>
          <p:nvPr/>
        </p:nvSpPr>
        <p:spPr>
          <a:xfrm>
            <a:off x="34612784" y="21558627"/>
            <a:ext cx="15886761" cy="1938992"/>
          </a:xfrm>
          <a:prstGeom prst="rect">
            <a:avLst/>
          </a:prstGeom>
          <a:noFill/>
        </p:spPr>
        <p:txBody>
          <a:bodyPr wrap="square" rtlCol="0">
            <a:spAutoFit/>
          </a:bodyPr>
          <a:lstStyle/>
          <a:p>
            <a:pPr algn="just"/>
            <a:r>
              <a:rPr lang="en-US" sz="2400" b="1" dirty="0">
                <a:latin typeface="Arial" panose="020B0604020202020204" pitchFamily="34" charset="0"/>
                <a:cs typeface="Arial" panose="020B0604020202020204" pitchFamily="34" charset="0"/>
              </a:rPr>
              <a:t>Figure 8. </a:t>
            </a:r>
            <a:r>
              <a:rPr lang="en-US" sz="2400" dirty="0">
                <a:latin typeface="Arial" panose="020B0604020202020204" pitchFamily="34" charset="0"/>
                <a:cs typeface="Arial" panose="020B0604020202020204" pitchFamily="34" charset="0"/>
              </a:rPr>
              <a:t>(A) Number of CD3</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T, CD8</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T, and NKp46</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NK cells within 30</a:t>
            </a:r>
            <a:r>
              <a:rPr lang="el-GR" sz="2400" dirty="0">
                <a:latin typeface="Arial" panose="020B0604020202020204" pitchFamily="34" charset="0"/>
                <a:cs typeface="Arial" panose="020B0604020202020204" pitchFamily="34" charset="0"/>
              </a:rPr>
              <a:t>μ</a:t>
            </a:r>
            <a:r>
              <a:rPr lang="en-US" sz="2400" dirty="0">
                <a:latin typeface="Arial" panose="020B0604020202020204" pitchFamily="34" charset="0"/>
                <a:cs typeface="Arial" panose="020B0604020202020204" pitchFamily="34" charset="0"/>
              </a:rPr>
              <a:t>m radius of index effector cell of interest. (B) Number of CD3</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T, CD8</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T, and NKp46</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NK cells in 30</a:t>
            </a:r>
            <a:r>
              <a:rPr lang="el-GR" sz="2400" dirty="0">
                <a:latin typeface="Arial" panose="020B0604020202020204" pitchFamily="34" charset="0"/>
                <a:cs typeface="Arial" panose="020B0604020202020204" pitchFamily="34" charset="0"/>
              </a:rPr>
              <a:t>μ</a:t>
            </a:r>
            <a:r>
              <a:rPr lang="en-US" sz="2400" dirty="0">
                <a:latin typeface="Arial" panose="020B0604020202020204" pitchFamily="34" charset="0"/>
                <a:cs typeface="Arial" panose="020B0604020202020204" pitchFamily="34" charset="0"/>
              </a:rPr>
              <a:t>m radius to center cells (CD3</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T and NKp46</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NK cells), showing significantly greater number of CD3</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T and CD8</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T cells in range to CD3</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T center cells than to NKp46</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NK cells. (C) Number of CD3</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T, CD8</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T, and NKp46</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NK cells in 30</a:t>
            </a:r>
            <a:r>
              <a:rPr lang="el-GR" sz="2400" dirty="0">
                <a:latin typeface="Arial" panose="020B0604020202020204" pitchFamily="34" charset="0"/>
                <a:cs typeface="Arial" panose="020B0604020202020204" pitchFamily="34" charset="0"/>
              </a:rPr>
              <a:t>μ</a:t>
            </a:r>
            <a:r>
              <a:rPr lang="en-US" sz="2400" dirty="0">
                <a:latin typeface="Arial" panose="020B0604020202020204" pitchFamily="34" charset="0"/>
                <a:cs typeface="Arial" panose="020B0604020202020204" pitchFamily="34" charset="0"/>
              </a:rPr>
              <a:t>m radius to NKp46</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NK center cells, showing significant clustering of NKp46</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NK with other NKp46</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NK compared to T cells. ****, P&lt;0.0001.</a:t>
            </a:r>
            <a:endParaRPr lang="en-US" sz="2400" b="1" dirty="0">
              <a:latin typeface="Arial" panose="020B0604020202020204" pitchFamily="34" charset="0"/>
              <a:cs typeface="Arial" panose="020B0604020202020204" pitchFamily="34" charset="0"/>
            </a:endParaRPr>
          </a:p>
        </p:txBody>
      </p:sp>
      <p:sp>
        <p:nvSpPr>
          <p:cNvPr id="333" name="TextBox 332">
            <a:extLst>
              <a:ext uri="{FF2B5EF4-FFF2-40B4-BE49-F238E27FC236}">
                <a16:creationId xmlns:a16="http://schemas.microsoft.com/office/drawing/2014/main" id="{326C6F70-FC7A-158E-529E-4CF852DF7DE0}"/>
              </a:ext>
            </a:extLst>
          </p:cNvPr>
          <p:cNvSpPr txBox="1"/>
          <p:nvPr/>
        </p:nvSpPr>
        <p:spPr>
          <a:xfrm>
            <a:off x="34612782" y="12787280"/>
            <a:ext cx="15692374" cy="1200329"/>
          </a:xfrm>
          <a:prstGeom prst="rect">
            <a:avLst/>
          </a:prstGeom>
          <a:noFill/>
        </p:spPr>
        <p:txBody>
          <a:bodyPr wrap="square" rtlCol="0">
            <a:spAutoFit/>
          </a:bodyPr>
          <a:lstStyle/>
          <a:p>
            <a:pPr algn="just"/>
            <a:r>
              <a:rPr lang="en-US" sz="2400" b="1" dirty="0">
                <a:latin typeface="Arial" panose="020B0604020202020204" pitchFamily="34" charset="0"/>
                <a:cs typeface="Arial" panose="020B0604020202020204" pitchFamily="34" charset="0"/>
              </a:rPr>
              <a:t>Figure 7. </a:t>
            </a:r>
            <a:r>
              <a:rPr lang="en-US" sz="2400" dirty="0">
                <a:latin typeface="Arial" panose="020B0604020202020204" pitchFamily="34" charset="0"/>
                <a:cs typeface="Arial" panose="020B0604020202020204" pitchFamily="34" charset="0"/>
              </a:rPr>
              <a:t>(A) Representative immunofluorescence photomicrographs of CD3, CD8, NKp46, and overlay of the three markers in soft tissue sarcoma tumor microenvironment. (B) Graphic illustrating spatial analysis of target cells (blue) within 30</a:t>
            </a:r>
            <a:r>
              <a:rPr lang="el-GR" sz="2400" dirty="0">
                <a:latin typeface="Arial" panose="020B0604020202020204" pitchFamily="34" charset="0"/>
                <a:cs typeface="Arial" panose="020B0604020202020204" pitchFamily="34" charset="0"/>
              </a:rPr>
              <a:t>μ</a:t>
            </a:r>
            <a:r>
              <a:rPr lang="en-US" sz="2400" dirty="0">
                <a:latin typeface="Arial" panose="020B0604020202020204" pitchFamily="34" charset="0"/>
                <a:cs typeface="Arial" panose="020B0604020202020204" pitchFamily="34" charset="0"/>
              </a:rPr>
              <a:t>m radius of a center cell (green). Cells out of radius (red) were not considered in-range. </a:t>
            </a:r>
            <a:endParaRPr lang="en-US" sz="2400" b="1" dirty="0">
              <a:latin typeface="Arial" panose="020B0604020202020204" pitchFamily="34" charset="0"/>
              <a:cs typeface="Arial" panose="020B0604020202020204" pitchFamily="34" charset="0"/>
            </a:endParaRPr>
          </a:p>
        </p:txBody>
      </p:sp>
      <p:grpSp>
        <p:nvGrpSpPr>
          <p:cNvPr id="388" name="Group 387">
            <a:extLst>
              <a:ext uri="{FF2B5EF4-FFF2-40B4-BE49-F238E27FC236}">
                <a16:creationId xmlns:a16="http://schemas.microsoft.com/office/drawing/2014/main" id="{6AF47573-D458-DD57-7730-6F8CFC3D935A}"/>
              </a:ext>
            </a:extLst>
          </p:cNvPr>
          <p:cNvGrpSpPr/>
          <p:nvPr/>
        </p:nvGrpSpPr>
        <p:grpSpPr>
          <a:xfrm>
            <a:off x="35011902" y="6274707"/>
            <a:ext cx="8891990" cy="6255515"/>
            <a:chOff x="34966182" y="6401704"/>
            <a:chExt cx="8891990" cy="6255515"/>
          </a:xfrm>
        </p:grpSpPr>
        <p:pic>
          <p:nvPicPr>
            <p:cNvPr id="284" name="Picture 283">
              <a:extLst>
                <a:ext uri="{FF2B5EF4-FFF2-40B4-BE49-F238E27FC236}">
                  <a16:creationId xmlns:a16="http://schemas.microsoft.com/office/drawing/2014/main" id="{C0B5A25A-245C-D44B-2577-C3CBF81F48B2}"/>
                </a:ext>
              </a:extLst>
            </p:cNvPr>
            <p:cNvPicPr>
              <a:picLocks noChangeAspect="1"/>
            </p:cNvPicPr>
            <p:nvPr/>
          </p:nvPicPr>
          <p:blipFill rotWithShape="1">
            <a:blip r:embed="rId35"/>
            <a:srcRect l="5163" t="14512" r="19537" b="7071"/>
            <a:stretch/>
          </p:blipFill>
          <p:spPr>
            <a:xfrm>
              <a:off x="34969865" y="6407897"/>
              <a:ext cx="4361209" cy="3041211"/>
            </a:xfrm>
            <a:prstGeom prst="rect">
              <a:avLst/>
            </a:prstGeom>
          </p:spPr>
        </p:pic>
        <p:sp>
          <p:nvSpPr>
            <p:cNvPr id="286" name="TextBox 285">
              <a:extLst>
                <a:ext uri="{FF2B5EF4-FFF2-40B4-BE49-F238E27FC236}">
                  <a16:creationId xmlns:a16="http://schemas.microsoft.com/office/drawing/2014/main" id="{608679F4-D176-BE3A-09F7-5C067CC958C3}"/>
                </a:ext>
              </a:extLst>
            </p:cNvPr>
            <p:cNvSpPr txBox="1"/>
            <p:nvPr/>
          </p:nvSpPr>
          <p:spPr>
            <a:xfrm>
              <a:off x="34970902" y="6401704"/>
              <a:ext cx="814413"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CD3</a:t>
              </a:r>
            </a:p>
          </p:txBody>
        </p:sp>
        <p:pic>
          <p:nvPicPr>
            <p:cNvPr id="280" name="Picture 279">
              <a:extLst>
                <a:ext uri="{FF2B5EF4-FFF2-40B4-BE49-F238E27FC236}">
                  <a16:creationId xmlns:a16="http://schemas.microsoft.com/office/drawing/2014/main" id="{BBCAA314-0850-981B-F90F-66FEC74AA791}"/>
                </a:ext>
              </a:extLst>
            </p:cNvPr>
            <p:cNvPicPr>
              <a:picLocks noChangeAspect="1"/>
            </p:cNvPicPr>
            <p:nvPr/>
          </p:nvPicPr>
          <p:blipFill rotWithShape="1">
            <a:blip r:embed="rId36"/>
            <a:srcRect l="5163" t="14842" r="19537" b="6741"/>
            <a:stretch/>
          </p:blipFill>
          <p:spPr>
            <a:xfrm>
              <a:off x="39491112" y="6407897"/>
              <a:ext cx="4361204" cy="3041211"/>
            </a:xfrm>
            <a:prstGeom prst="rect">
              <a:avLst/>
            </a:prstGeom>
          </p:spPr>
        </p:pic>
        <p:sp>
          <p:nvSpPr>
            <p:cNvPr id="281" name="TextBox 280">
              <a:extLst>
                <a:ext uri="{FF2B5EF4-FFF2-40B4-BE49-F238E27FC236}">
                  <a16:creationId xmlns:a16="http://schemas.microsoft.com/office/drawing/2014/main" id="{E2046BD1-CD69-7FD7-E279-9E148437E430}"/>
                </a:ext>
              </a:extLst>
            </p:cNvPr>
            <p:cNvSpPr txBox="1"/>
            <p:nvPr/>
          </p:nvSpPr>
          <p:spPr>
            <a:xfrm>
              <a:off x="39491112" y="6405526"/>
              <a:ext cx="934266"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CD8</a:t>
              </a:r>
            </a:p>
          </p:txBody>
        </p:sp>
        <p:pic>
          <p:nvPicPr>
            <p:cNvPr id="276" name="Picture 275">
              <a:extLst>
                <a:ext uri="{FF2B5EF4-FFF2-40B4-BE49-F238E27FC236}">
                  <a16:creationId xmlns:a16="http://schemas.microsoft.com/office/drawing/2014/main" id="{6A0B5B87-C2EE-222E-47A7-03E279C5A873}"/>
                </a:ext>
              </a:extLst>
            </p:cNvPr>
            <p:cNvPicPr>
              <a:picLocks noChangeAspect="1"/>
            </p:cNvPicPr>
            <p:nvPr/>
          </p:nvPicPr>
          <p:blipFill rotWithShape="1">
            <a:blip r:embed="rId37"/>
            <a:srcRect l="11923" t="19864" r="23941" b="13669"/>
            <a:stretch/>
          </p:blipFill>
          <p:spPr>
            <a:xfrm>
              <a:off x="39496963" y="9610484"/>
              <a:ext cx="4361209" cy="3026448"/>
            </a:xfrm>
            <a:prstGeom prst="rect">
              <a:avLst/>
            </a:prstGeom>
          </p:spPr>
        </p:pic>
        <p:sp>
          <p:nvSpPr>
            <p:cNvPr id="277" name="TextBox 276">
              <a:extLst>
                <a:ext uri="{FF2B5EF4-FFF2-40B4-BE49-F238E27FC236}">
                  <a16:creationId xmlns:a16="http://schemas.microsoft.com/office/drawing/2014/main" id="{1E4A21A6-BDB3-B170-6723-B8321B7E2BEF}"/>
                </a:ext>
              </a:extLst>
            </p:cNvPr>
            <p:cNvSpPr txBox="1"/>
            <p:nvPr/>
          </p:nvSpPr>
          <p:spPr>
            <a:xfrm>
              <a:off x="39491112" y="9610751"/>
              <a:ext cx="1307797"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Overlay</a:t>
              </a:r>
            </a:p>
          </p:txBody>
        </p:sp>
        <p:pic>
          <p:nvPicPr>
            <p:cNvPr id="272" name="Picture 271">
              <a:extLst>
                <a:ext uri="{FF2B5EF4-FFF2-40B4-BE49-F238E27FC236}">
                  <a16:creationId xmlns:a16="http://schemas.microsoft.com/office/drawing/2014/main" id="{7C832A3A-8043-DAED-04E6-A75DD17F5452}"/>
                </a:ext>
              </a:extLst>
            </p:cNvPr>
            <p:cNvPicPr>
              <a:picLocks noChangeAspect="1"/>
            </p:cNvPicPr>
            <p:nvPr/>
          </p:nvPicPr>
          <p:blipFill rotWithShape="1">
            <a:blip r:embed="rId38"/>
            <a:srcRect l="5163" t="14779" r="19537" b="6741"/>
            <a:stretch/>
          </p:blipFill>
          <p:spPr>
            <a:xfrm>
              <a:off x="34969640" y="9613580"/>
              <a:ext cx="4361208" cy="3043639"/>
            </a:xfrm>
            <a:prstGeom prst="rect">
              <a:avLst/>
            </a:prstGeom>
          </p:spPr>
        </p:pic>
        <p:sp>
          <p:nvSpPr>
            <p:cNvPr id="273" name="TextBox 272">
              <a:extLst>
                <a:ext uri="{FF2B5EF4-FFF2-40B4-BE49-F238E27FC236}">
                  <a16:creationId xmlns:a16="http://schemas.microsoft.com/office/drawing/2014/main" id="{2A0C1C3C-38EC-C155-A014-D63B798F4416}"/>
                </a:ext>
              </a:extLst>
            </p:cNvPr>
            <p:cNvSpPr txBox="1"/>
            <p:nvPr/>
          </p:nvSpPr>
          <p:spPr>
            <a:xfrm>
              <a:off x="34966182" y="9613489"/>
              <a:ext cx="1243157"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NKp46</a:t>
              </a:r>
            </a:p>
          </p:txBody>
        </p:sp>
        <p:sp>
          <p:nvSpPr>
            <p:cNvPr id="334" name="TextBox 333">
              <a:extLst>
                <a:ext uri="{FF2B5EF4-FFF2-40B4-BE49-F238E27FC236}">
                  <a16:creationId xmlns:a16="http://schemas.microsoft.com/office/drawing/2014/main" id="{88F84A41-36E7-AEE2-6C58-E62EBB3EE7D2}"/>
                </a:ext>
              </a:extLst>
            </p:cNvPr>
            <p:cNvSpPr txBox="1"/>
            <p:nvPr/>
          </p:nvSpPr>
          <p:spPr>
            <a:xfrm>
              <a:off x="34969640" y="12178289"/>
              <a:ext cx="967767"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20 </a:t>
              </a:r>
              <a:r>
                <a:rPr lang="el-GR" dirty="0">
                  <a:solidFill>
                    <a:schemeClr val="bg1"/>
                  </a:solidFill>
                  <a:latin typeface="Arial" panose="020B0604020202020204" pitchFamily="34" charset="0"/>
                  <a:cs typeface="Arial" panose="020B0604020202020204" pitchFamily="34" charset="0"/>
                </a:rPr>
                <a:t>μ</a:t>
              </a:r>
              <a:r>
                <a:rPr lang="en-US" dirty="0">
                  <a:solidFill>
                    <a:schemeClr val="bg1"/>
                  </a:solidFill>
                  <a:latin typeface="Arial" panose="020B0604020202020204" pitchFamily="34" charset="0"/>
                  <a:cs typeface="Arial" panose="020B0604020202020204" pitchFamily="34" charset="0"/>
                </a:rPr>
                <a:t>m</a:t>
              </a:r>
            </a:p>
          </p:txBody>
        </p:sp>
        <p:cxnSp>
          <p:nvCxnSpPr>
            <p:cNvPr id="335" name="Straight Connector 334">
              <a:extLst>
                <a:ext uri="{FF2B5EF4-FFF2-40B4-BE49-F238E27FC236}">
                  <a16:creationId xmlns:a16="http://schemas.microsoft.com/office/drawing/2014/main" id="{B3A123AD-91DC-DBBF-CC2A-6977A6415453}"/>
                </a:ext>
              </a:extLst>
            </p:cNvPr>
            <p:cNvCxnSpPr>
              <a:cxnSpLocks/>
            </p:cNvCxnSpPr>
            <p:nvPr/>
          </p:nvCxnSpPr>
          <p:spPr>
            <a:xfrm>
              <a:off x="35079528" y="12547621"/>
              <a:ext cx="39319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36" name="TextBox 335">
              <a:extLst>
                <a:ext uri="{FF2B5EF4-FFF2-40B4-BE49-F238E27FC236}">
                  <a16:creationId xmlns:a16="http://schemas.microsoft.com/office/drawing/2014/main" id="{FBEA2318-EA9E-0B44-F81F-D4EEAC579F7E}"/>
                </a:ext>
              </a:extLst>
            </p:cNvPr>
            <p:cNvSpPr txBox="1"/>
            <p:nvPr/>
          </p:nvSpPr>
          <p:spPr>
            <a:xfrm>
              <a:off x="39491112" y="12172252"/>
              <a:ext cx="967767"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20 </a:t>
              </a:r>
              <a:r>
                <a:rPr lang="el-GR" dirty="0">
                  <a:solidFill>
                    <a:schemeClr val="bg1"/>
                  </a:solidFill>
                  <a:latin typeface="Arial" panose="020B0604020202020204" pitchFamily="34" charset="0"/>
                  <a:cs typeface="Arial" panose="020B0604020202020204" pitchFamily="34" charset="0"/>
                </a:rPr>
                <a:t>μ</a:t>
              </a:r>
              <a:r>
                <a:rPr lang="en-US" dirty="0">
                  <a:solidFill>
                    <a:schemeClr val="bg1"/>
                  </a:solidFill>
                  <a:latin typeface="Arial" panose="020B0604020202020204" pitchFamily="34" charset="0"/>
                  <a:cs typeface="Arial" panose="020B0604020202020204" pitchFamily="34" charset="0"/>
                </a:rPr>
                <a:t>m</a:t>
              </a:r>
            </a:p>
          </p:txBody>
        </p:sp>
        <p:cxnSp>
          <p:nvCxnSpPr>
            <p:cNvPr id="337" name="Straight Connector 336">
              <a:extLst>
                <a:ext uri="{FF2B5EF4-FFF2-40B4-BE49-F238E27FC236}">
                  <a16:creationId xmlns:a16="http://schemas.microsoft.com/office/drawing/2014/main" id="{29F518EF-B0B7-09EA-575E-D863892CA906}"/>
                </a:ext>
              </a:extLst>
            </p:cNvPr>
            <p:cNvCxnSpPr>
              <a:cxnSpLocks/>
            </p:cNvCxnSpPr>
            <p:nvPr/>
          </p:nvCxnSpPr>
          <p:spPr>
            <a:xfrm>
              <a:off x="39601000" y="12541584"/>
              <a:ext cx="39319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38" name="TextBox 337">
              <a:extLst>
                <a:ext uri="{FF2B5EF4-FFF2-40B4-BE49-F238E27FC236}">
                  <a16:creationId xmlns:a16="http://schemas.microsoft.com/office/drawing/2014/main" id="{032CE52E-75A3-6B9E-ABF6-03CDACF489D6}"/>
                </a:ext>
              </a:extLst>
            </p:cNvPr>
            <p:cNvSpPr txBox="1"/>
            <p:nvPr/>
          </p:nvSpPr>
          <p:spPr>
            <a:xfrm>
              <a:off x="34978349" y="8983658"/>
              <a:ext cx="967767"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20 </a:t>
              </a:r>
              <a:r>
                <a:rPr lang="el-GR" dirty="0">
                  <a:solidFill>
                    <a:schemeClr val="bg1"/>
                  </a:solidFill>
                  <a:latin typeface="Arial" panose="020B0604020202020204" pitchFamily="34" charset="0"/>
                  <a:cs typeface="Arial" panose="020B0604020202020204" pitchFamily="34" charset="0"/>
                </a:rPr>
                <a:t>μ</a:t>
              </a:r>
              <a:r>
                <a:rPr lang="en-US" dirty="0">
                  <a:solidFill>
                    <a:schemeClr val="bg1"/>
                  </a:solidFill>
                  <a:latin typeface="Arial" panose="020B0604020202020204" pitchFamily="34" charset="0"/>
                  <a:cs typeface="Arial" panose="020B0604020202020204" pitchFamily="34" charset="0"/>
                </a:rPr>
                <a:t>m</a:t>
              </a:r>
            </a:p>
          </p:txBody>
        </p:sp>
        <p:cxnSp>
          <p:nvCxnSpPr>
            <p:cNvPr id="339" name="Straight Connector 338">
              <a:extLst>
                <a:ext uri="{FF2B5EF4-FFF2-40B4-BE49-F238E27FC236}">
                  <a16:creationId xmlns:a16="http://schemas.microsoft.com/office/drawing/2014/main" id="{FC2183EF-EBCA-4B40-075C-E403D04550A1}"/>
                </a:ext>
              </a:extLst>
            </p:cNvPr>
            <p:cNvCxnSpPr>
              <a:cxnSpLocks/>
            </p:cNvCxnSpPr>
            <p:nvPr/>
          </p:nvCxnSpPr>
          <p:spPr>
            <a:xfrm>
              <a:off x="35088237" y="9352990"/>
              <a:ext cx="39319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40" name="TextBox 339">
              <a:extLst>
                <a:ext uri="{FF2B5EF4-FFF2-40B4-BE49-F238E27FC236}">
                  <a16:creationId xmlns:a16="http://schemas.microsoft.com/office/drawing/2014/main" id="{FF9B808D-E25A-5679-7226-5DEE99E28E06}"/>
                </a:ext>
              </a:extLst>
            </p:cNvPr>
            <p:cNvSpPr txBox="1"/>
            <p:nvPr/>
          </p:nvSpPr>
          <p:spPr>
            <a:xfrm>
              <a:off x="39499821" y="8977622"/>
              <a:ext cx="967767"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20 </a:t>
              </a:r>
              <a:r>
                <a:rPr lang="el-GR" dirty="0">
                  <a:solidFill>
                    <a:schemeClr val="bg1"/>
                  </a:solidFill>
                  <a:latin typeface="Arial" panose="020B0604020202020204" pitchFamily="34" charset="0"/>
                  <a:cs typeface="Arial" panose="020B0604020202020204" pitchFamily="34" charset="0"/>
                </a:rPr>
                <a:t>μ</a:t>
              </a:r>
              <a:r>
                <a:rPr lang="en-US" dirty="0">
                  <a:solidFill>
                    <a:schemeClr val="bg1"/>
                  </a:solidFill>
                  <a:latin typeface="Arial" panose="020B0604020202020204" pitchFamily="34" charset="0"/>
                  <a:cs typeface="Arial" panose="020B0604020202020204" pitchFamily="34" charset="0"/>
                </a:rPr>
                <a:t>m</a:t>
              </a:r>
            </a:p>
          </p:txBody>
        </p:sp>
        <p:cxnSp>
          <p:nvCxnSpPr>
            <p:cNvPr id="341" name="Straight Connector 340">
              <a:extLst>
                <a:ext uri="{FF2B5EF4-FFF2-40B4-BE49-F238E27FC236}">
                  <a16:creationId xmlns:a16="http://schemas.microsoft.com/office/drawing/2014/main" id="{D21FE933-B058-4E4D-153C-140F99844D5E}"/>
                </a:ext>
              </a:extLst>
            </p:cNvPr>
            <p:cNvCxnSpPr>
              <a:cxnSpLocks/>
            </p:cNvCxnSpPr>
            <p:nvPr/>
          </p:nvCxnSpPr>
          <p:spPr>
            <a:xfrm>
              <a:off x="39609709" y="9346953"/>
              <a:ext cx="39319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42" name="TextBox 341">
            <a:extLst>
              <a:ext uri="{FF2B5EF4-FFF2-40B4-BE49-F238E27FC236}">
                <a16:creationId xmlns:a16="http://schemas.microsoft.com/office/drawing/2014/main" id="{2C09CABF-5AF2-955E-4A10-8672C9AE80B3}"/>
              </a:ext>
            </a:extLst>
          </p:cNvPr>
          <p:cNvSpPr txBox="1"/>
          <p:nvPr/>
        </p:nvSpPr>
        <p:spPr>
          <a:xfrm>
            <a:off x="356581" y="21422617"/>
            <a:ext cx="388781"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A</a:t>
            </a:r>
          </a:p>
        </p:txBody>
      </p:sp>
      <p:sp>
        <p:nvSpPr>
          <p:cNvPr id="343" name="TextBox 342">
            <a:extLst>
              <a:ext uri="{FF2B5EF4-FFF2-40B4-BE49-F238E27FC236}">
                <a16:creationId xmlns:a16="http://schemas.microsoft.com/office/drawing/2014/main" id="{0E7E0B4B-1AC2-85D9-0608-266BBB9B54D0}"/>
              </a:ext>
            </a:extLst>
          </p:cNvPr>
          <p:cNvSpPr txBox="1"/>
          <p:nvPr/>
        </p:nvSpPr>
        <p:spPr>
          <a:xfrm>
            <a:off x="7749304" y="21422617"/>
            <a:ext cx="388781"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B</a:t>
            </a:r>
          </a:p>
        </p:txBody>
      </p:sp>
      <p:sp>
        <p:nvSpPr>
          <p:cNvPr id="344" name="TextBox 343">
            <a:extLst>
              <a:ext uri="{FF2B5EF4-FFF2-40B4-BE49-F238E27FC236}">
                <a16:creationId xmlns:a16="http://schemas.microsoft.com/office/drawing/2014/main" id="{4B4F0B66-2B4D-CB22-8D87-7FABBFDF0A41}"/>
              </a:ext>
            </a:extLst>
          </p:cNvPr>
          <p:cNvSpPr txBox="1"/>
          <p:nvPr/>
        </p:nvSpPr>
        <p:spPr>
          <a:xfrm>
            <a:off x="665783" y="31538453"/>
            <a:ext cx="13729310" cy="830997"/>
          </a:xfrm>
          <a:prstGeom prst="rect">
            <a:avLst/>
          </a:prstGeom>
          <a:noFill/>
        </p:spPr>
        <p:txBody>
          <a:bodyPr wrap="square" rtlCol="0">
            <a:spAutoFit/>
          </a:bodyPr>
          <a:lstStyle/>
          <a:p>
            <a:pPr algn="just"/>
            <a:r>
              <a:rPr lang="en-US" sz="2400" b="1" dirty="0">
                <a:latin typeface="Arial" panose="020B0604020202020204" pitchFamily="34" charset="0"/>
                <a:cs typeface="Arial" panose="020B0604020202020204" pitchFamily="34" charset="0"/>
              </a:rPr>
              <a:t>Figure 2. </a:t>
            </a:r>
            <a:r>
              <a:rPr lang="en-US" sz="2400" dirty="0">
                <a:latin typeface="Arial" panose="020B0604020202020204" pitchFamily="34" charset="0"/>
                <a:cs typeface="Arial" panose="020B0604020202020204" pitchFamily="34" charset="0"/>
              </a:rPr>
              <a:t>Representative immunohistochemical photomicrographs of high and low staining for CD3, CD8, CD56, NKp46, and representative H&amp;E staining for tumor infiltrating lymphocytes (TILs). </a:t>
            </a:r>
            <a:endParaRPr lang="en-US" sz="2400" b="1" dirty="0">
              <a:latin typeface="Arial" panose="020B0604020202020204" pitchFamily="34" charset="0"/>
              <a:cs typeface="Arial" panose="020B0604020202020204" pitchFamily="34" charset="0"/>
            </a:endParaRPr>
          </a:p>
        </p:txBody>
      </p:sp>
      <p:cxnSp>
        <p:nvCxnSpPr>
          <p:cNvPr id="345" name="Straight Connector 344">
            <a:extLst>
              <a:ext uri="{FF2B5EF4-FFF2-40B4-BE49-F238E27FC236}">
                <a16:creationId xmlns:a16="http://schemas.microsoft.com/office/drawing/2014/main" id="{91B3F4A7-3366-65A7-15D2-1985A58C3DF3}"/>
              </a:ext>
            </a:extLst>
          </p:cNvPr>
          <p:cNvCxnSpPr>
            <a:cxnSpLocks/>
          </p:cNvCxnSpPr>
          <p:nvPr/>
        </p:nvCxnSpPr>
        <p:spPr>
          <a:xfrm flipH="1">
            <a:off x="409814" y="26625948"/>
            <a:ext cx="14509482" cy="44197"/>
          </a:xfrm>
          <a:prstGeom prst="line">
            <a:avLst/>
          </a:prstGeom>
          <a:ln w="12700">
            <a:solidFill>
              <a:srgbClr val="DCAA00"/>
            </a:solidFill>
            <a:prstDash val="dashDot"/>
          </a:ln>
        </p:spPr>
        <p:style>
          <a:lnRef idx="1">
            <a:schemeClr val="accent1"/>
          </a:lnRef>
          <a:fillRef idx="0">
            <a:schemeClr val="accent1"/>
          </a:fillRef>
          <a:effectRef idx="0">
            <a:schemeClr val="accent1"/>
          </a:effectRef>
          <a:fontRef idx="minor">
            <a:schemeClr val="tx1"/>
          </a:fontRef>
        </p:style>
      </p:cxnSp>
      <p:sp>
        <p:nvSpPr>
          <p:cNvPr id="353" name="TextBox 352">
            <a:extLst>
              <a:ext uri="{FF2B5EF4-FFF2-40B4-BE49-F238E27FC236}">
                <a16:creationId xmlns:a16="http://schemas.microsoft.com/office/drawing/2014/main" id="{0C8EC52E-36DE-5455-A45A-57351FDC2CBA}"/>
              </a:ext>
            </a:extLst>
          </p:cNvPr>
          <p:cNvSpPr txBox="1"/>
          <p:nvPr/>
        </p:nvSpPr>
        <p:spPr>
          <a:xfrm>
            <a:off x="15725159" y="10257017"/>
            <a:ext cx="17739357" cy="1569660"/>
          </a:xfrm>
          <a:prstGeom prst="rect">
            <a:avLst/>
          </a:prstGeom>
          <a:noFill/>
        </p:spPr>
        <p:txBody>
          <a:bodyPr wrap="square" rtlCol="0">
            <a:spAutoFit/>
          </a:bodyPr>
          <a:lstStyle/>
          <a:p>
            <a:pPr algn="just"/>
            <a:r>
              <a:rPr lang="en-US" sz="2400" b="1" dirty="0">
                <a:latin typeface="Arial" panose="020B0604020202020204" pitchFamily="34" charset="0"/>
                <a:cs typeface="Arial" panose="020B0604020202020204" pitchFamily="34" charset="0"/>
              </a:rPr>
              <a:t>Figure 3. </a:t>
            </a:r>
            <a:r>
              <a:rPr lang="en-US" sz="2400" dirty="0">
                <a:latin typeface="Arial" panose="020B0604020202020204" pitchFamily="34" charset="0"/>
                <a:cs typeface="Arial" panose="020B0604020202020204" pitchFamily="34" charset="0"/>
              </a:rPr>
              <a:t>(A) Distribution of mean expression scores for CD3, CD8, CD56, and NKp46, and (B) mean TIL scores showing low scores on average with broad ranges. (C) CD56 stratified by median expression score does not show an association with OS by Kaplan-Meier analysis. (D) Kaplan-Meier analysis of OS stratified by median NKp46 showing superior OS in patients with high NKp46 expression scores (P=0.04). </a:t>
            </a:r>
            <a:endParaRPr lang="en-US" sz="2400" b="1" dirty="0">
              <a:latin typeface="Arial" panose="020B0604020202020204" pitchFamily="34" charset="0"/>
              <a:cs typeface="Arial" panose="020B0604020202020204" pitchFamily="34" charset="0"/>
            </a:endParaRPr>
          </a:p>
        </p:txBody>
      </p:sp>
      <p:grpSp>
        <p:nvGrpSpPr>
          <p:cNvPr id="370" name="Group 369">
            <a:extLst>
              <a:ext uri="{FF2B5EF4-FFF2-40B4-BE49-F238E27FC236}">
                <a16:creationId xmlns:a16="http://schemas.microsoft.com/office/drawing/2014/main" id="{835DCF07-9528-CA0E-FBD2-0C4E75DE3638}"/>
              </a:ext>
            </a:extLst>
          </p:cNvPr>
          <p:cNvGrpSpPr/>
          <p:nvPr/>
        </p:nvGrpSpPr>
        <p:grpSpPr>
          <a:xfrm>
            <a:off x="15703302" y="13071055"/>
            <a:ext cx="11807032" cy="3821323"/>
            <a:chOff x="15991733" y="12248538"/>
            <a:chExt cx="11807032" cy="3821321"/>
          </a:xfrm>
        </p:grpSpPr>
        <p:grpSp>
          <p:nvGrpSpPr>
            <p:cNvPr id="367" name="Group 366">
              <a:extLst>
                <a:ext uri="{FF2B5EF4-FFF2-40B4-BE49-F238E27FC236}">
                  <a16:creationId xmlns:a16="http://schemas.microsoft.com/office/drawing/2014/main" id="{17EC3CE8-29DF-E57F-ED1C-C0A8E81597B2}"/>
                </a:ext>
              </a:extLst>
            </p:cNvPr>
            <p:cNvGrpSpPr/>
            <p:nvPr/>
          </p:nvGrpSpPr>
          <p:grpSpPr>
            <a:xfrm>
              <a:off x="15991733" y="12277195"/>
              <a:ext cx="3725095" cy="3781652"/>
              <a:chOff x="15991733" y="12277195"/>
              <a:chExt cx="3725095" cy="3781652"/>
            </a:xfrm>
          </p:grpSpPr>
          <p:grpSp>
            <p:nvGrpSpPr>
              <p:cNvPr id="84" name="Group 83">
                <a:extLst>
                  <a:ext uri="{FF2B5EF4-FFF2-40B4-BE49-F238E27FC236}">
                    <a16:creationId xmlns:a16="http://schemas.microsoft.com/office/drawing/2014/main" id="{4C25FD3C-555C-767E-0C05-FDD06042B5D3}"/>
                  </a:ext>
                </a:extLst>
              </p:cNvPr>
              <p:cNvGrpSpPr/>
              <p:nvPr/>
            </p:nvGrpSpPr>
            <p:grpSpPr>
              <a:xfrm>
                <a:off x="15991733" y="13785271"/>
                <a:ext cx="2268672" cy="2273576"/>
                <a:chOff x="1600820" y="2826827"/>
                <a:chExt cx="2268672" cy="2273576"/>
              </a:xfrm>
            </p:grpSpPr>
            <p:cxnSp>
              <p:nvCxnSpPr>
                <p:cNvPr id="129" name="Straight Arrow Connector 128">
                  <a:extLst>
                    <a:ext uri="{FF2B5EF4-FFF2-40B4-BE49-F238E27FC236}">
                      <a16:creationId xmlns:a16="http://schemas.microsoft.com/office/drawing/2014/main" id="{5850B118-4D4E-2018-B0F4-DF0354E7D732}"/>
                    </a:ext>
                  </a:extLst>
                </p:cNvPr>
                <p:cNvCxnSpPr>
                  <a:cxnSpLocks/>
                </p:cNvCxnSpPr>
                <p:nvPr/>
              </p:nvCxnSpPr>
              <p:spPr>
                <a:xfrm flipV="1">
                  <a:off x="2050859" y="2826827"/>
                  <a:ext cx="0" cy="1828800"/>
                </a:xfrm>
                <a:prstGeom prst="straightConnector1">
                  <a:avLst/>
                </a:prstGeom>
                <a:ln w="28575">
                  <a:solidFill>
                    <a:srgbClr val="000000"/>
                  </a:solidFill>
                  <a:tailEnd type="triangle"/>
                </a:ln>
              </p:spPr>
              <p:style>
                <a:lnRef idx="1">
                  <a:schemeClr val="dk1"/>
                </a:lnRef>
                <a:fillRef idx="0">
                  <a:schemeClr val="dk1"/>
                </a:fillRef>
                <a:effectRef idx="0">
                  <a:schemeClr val="dk1"/>
                </a:effectRef>
                <a:fontRef idx="minor">
                  <a:schemeClr val="tx1"/>
                </a:fontRef>
              </p:style>
            </p:cxnSp>
            <p:cxnSp>
              <p:nvCxnSpPr>
                <p:cNvPr id="130" name="Straight Arrow Connector 129">
                  <a:extLst>
                    <a:ext uri="{FF2B5EF4-FFF2-40B4-BE49-F238E27FC236}">
                      <a16:creationId xmlns:a16="http://schemas.microsoft.com/office/drawing/2014/main" id="{11C77C5B-7F2A-A657-5C86-C72AC24AA756}"/>
                    </a:ext>
                  </a:extLst>
                </p:cNvPr>
                <p:cNvCxnSpPr>
                  <a:cxnSpLocks/>
                </p:cNvCxnSpPr>
                <p:nvPr/>
              </p:nvCxnSpPr>
              <p:spPr>
                <a:xfrm>
                  <a:off x="2040692" y="4649280"/>
                  <a:ext cx="1828800" cy="0"/>
                </a:xfrm>
                <a:prstGeom prst="straightConnector1">
                  <a:avLst/>
                </a:prstGeom>
                <a:ln w="28575">
                  <a:solidFill>
                    <a:srgbClr val="000000"/>
                  </a:solidFill>
                  <a:tailEnd type="triangle"/>
                </a:ln>
              </p:spPr>
              <p:style>
                <a:lnRef idx="1">
                  <a:schemeClr val="dk1"/>
                </a:lnRef>
                <a:fillRef idx="0">
                  <a:schemeClr val="dk1"/>
                </a:fillRef>
                <a:effectRef idx="0">
                  <a:schemeClr val="dk1"/>
                </a:effectRef>
                <a:fontRef idx="minor">
                  <a:schemeClr val="tx1"/>
                </a:fontRef>
              </p:style>
            </p:cxnSp>
            <p:sp>
              <p:nvSpPr>
                <p:cNvPr id="131" name="TextBox 130">
                  <a:extLst>
                    <a:ext uri="{FF2B5EF4-FFF2-40B4-BE49-F238E27FC236}">
                      <a16:creationId xmlns:a16="http://schemas.microsoft.com/office/drawing/2014/main" id="{789FA21D-929C-EDD0-B72F-89681B54F886}"/>
                    </a:ext>
                  </a:extLst>
                </p:cNvPr>
                <p:cNvSpPr txBox="1"/>
                <p:nvPr/>
              </p:nvSpPr>
              <p:spPr>
                <a:xfrm>
                  <a:off x="2044889" y="4638738"/>
                  <a:ext cx="973343" cy="461665"/>
                </a:xfrm>
                <a:prstGeom prst="rect">
                  <a:avLst/>
                </a:prstGeom>
                <a:noFill/>
              </p:spPr>
              <p:txBody>
                <a:bodyPr wrap="none" rtlCol="0">
                  <a:spAutoFit/>
                </a:bodyPr>
                <a:lstStyle/>
                <a:p>
                  <a:r>
                    <a:rPr lang="en-US" sz="2400" dirty="0">
                      <a:solidFill>
                        <a:srgbClr val="000000"/>
                      </a:solidFill>
                      <a:latin typeface="Arial" panose="020B0604020202020204" pitchFamily="34" charset="0"/>
                      <a:cs typeface="Arial" panose="020B0604020202020204" pitchFamily="34" charset="0"/>
                    </a:rPr>
                    <a:t>CD45</a:t>
                  </a:r>
                </a:p>
              </p:txBody>
            </p:sp>
            <p:sp>
              <p:nvSpPr>
                <p:cNvPr id="132" name="TextBox 131">
                  <a:extLst>
                    <a:ext uri="{FF2B5EF4-FFF2-40B4-BE49-F238E27FC236}">
                      <a16:creationId xmlns:a16="http://schemas.microsoft.com/office/drawing/2014/main" id="{10CE05BA-9A61-3B2A-18AF-472C7FB5D79B}"/>
                    </a:ext>
                  </a:extLst>
                </p:cNvPr>
                <p:cNvSpPr txBox="1"/>
                <p:nvPr/>
              </p:nvSpPr>
              <p:spPr>
                <a:xfrm rot="16200000">
                  <a:off x="1268838" y="3855376"/>
                  <a:ext cx="1125629" cy="461665"/>
                </a:xfrm>
                <a:prstGeom prst="rect">
                  <a:avLst/>
                </a:prstGeom>
                <a:noFill/>
              </p:spPr>
              <p:txBody>
                <a:bodyPr wrap="none" rtlCol="0">
                  <a:spAutoFit/>
                </a:bodyPr>
                <a:lstStyle/>
                <a:p>
                  <a:r>
                    <a:rPr lang="en-US" sz="2400" dirty="0">
                      <a:solidFill>
                        <a:srgbClr val="000000"/>
                      </a:solidFill>
                      <a:latin typeface="Arial" panose="020B0604020202020204" pitchFamily="34" charset="0"/>
                      <a:cs typeface="Arial" panose="020B0604020202020204" pitchFamily="34" charset="0"/>
                    </a:rPr>
                    <a:t>SSC-A</a:t>
                  </a:r>
                </a:p>
              </p:txBody>
            </p:sp>
          </p:grpSp>
          <p:grpSp>
            <p:nvGrpSpPr>
              <p:cNvPr id="364" name="Group 363">
                <a:extLst>
                  <a:ext uri="{FF2B5EF4-FFF2-40B4-BE49-F238E27FC236}">
                    <a16:creationId xmlns:a16="http://schemas.microsoft.com/office/drawing/2014/main" id="{63CD2EF3-B372-C9A3-C0FE-6704E2B57984}"/>
                  </a:ext>
                </a:extLst>
              </p:cNvPr>
              <p:cNvGrpSpPr/>
              <p:nvPr/>
            </p:nvGrpSpPr>
            <p:grpSpPr>
              <a:xfrm>
                <a:off x="16515051" y="12277195"/>
                <a:ext cx="3201777" cy="3329879"/>
                <a:chOff x="16515051" y="12277195"/>
                <a:chExt cx="3201777" cy="3329879"/>
              </a:xfrm>
            </p:grpSpPr>
            <p:pic>
              <p:nvPicPr>
                <p:cNvPr id="122" name="Picture 121">
                  <a:extLst>
                    <a:ext uri="{FF2B5EF4-FFF2-40B4-BE49-F238E27FC236}">
                      <a16:creationId xmlns:a16="http://schemas.microsoft.com/office/drawing/2014/main" id="{D69F35D1-D8DE-13EB-E876-A2DC71CBA754}"/>
                    </a:ext>
                  </a:extLst>
                </p:cNvPr>
                <p:cNvPicPr>
                  <a:picLocks noChangeAspect="1"/>
                </p:cNvPicPr>
                <p:nvPr/>
              </p:nvPicPr>
              <p:blipFill rotWithShape="1">
                <a:blip r:embed="rId39"/>
                <a:srcRect l="70564" b="20627"/>
                <a:stretch/>
              </p:blipFill>
              <p:spPr>
                <a:xfrm>
                  <a:off x="16515051" y="12277195"/>
                  <a:ext cx="3201777" cy="3329879"/>
                </a:xfrm>
                <a:prstGeom prst="rect">
                  <a:avLst/>
                </a:prstGeom>
              </p:spPr>
            </p:pic>
            <p:sp>
              <p:nvSpPr>
                <p:cNvPr id="127" name="Rectangle 126">
                  <a:extLst>
                    <a:ext uri="{FF2B5EF4-FFF2-40B4-BE49-F238E27FC236}">
                      <a16:creationId xmlns:a16="http://schemas.microsoft.com/office/drawing/2014/main" id="{B68791EA-302F-E762-C57A-BCA8E86EA27A}"/>
                    </a:ext>
                  </a:extLst>
                </p:cNvPr>
                <p:cNvSpPr/>
                <p:nvPr/>
              </p:nvSpPr>
              <p:spPr>
                <a:xfrm>
                  <a:off x="18924509" y="14683478"/>
                  <a:ext cx="559781" cy="398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000000"/>
                    </a:solidFill>
                  </a:endParaRPr>
                </a:p>
              </p:txBody>
            </p:sp>
            <p:sp>
              <p:nvSpPr>
                <p:cNvPr id="128" name="TextBox 127">
                  <a:extLst>
                    <a:ext uri="{FF2B5EF4-FFF2-40B4-BE49-F238E27FC236}">
                      <a16:creationId xmlns:a16="http://schemas.microsoft.com/office/drawing/2014/main" id="{8D96C302-C9FE-C3C8-1A39-D26713E5E3BA}"/>
                    </a:ext>
                  </a:extLst>
                </p:cNvPr>
                <p:cNvSpPr txBox="1"/>
                <p:nvPr/>
              </p:nvSpPr>
              <p:spPr>
                <a:xfrm>
                  <a:off x="18589514" y="14519936"/>
                  <a:ext cx="1048845" cy="769441"/>
                </a:xfrm>
                <a:prstGeom prst="rect">
                  <a:avLst/>
                </a:prstGeom>
                <a:noFill/>
              </p:spPr>
              <p:txBody>
                <a:bodyPr wrap="square" rtlCol="0">
                  <a:spAutoFit/>
                </a:bodyPr>
                <a:lstStyle/>
                <a:p>
                  <a:r>
                    <a:rPr lang="en-US" sz="2200" dirty="0">
                      <a:solidFill>
                        <a:srgbClr val="000000"/>
                      </a:solidFill>
                      <a:latin typeface="Arial" panose="020B0604020202020204" pitchFamily="34" charset="0"/>
                      <a:cs typeface="Arial" panose="020B0604020202020204" pitchFamily="34" charset="0"/>
                    </a:rPr>
                    <a:t>CD45</a:t>
                  </a:r>
                  <a:r>
                    <a:rPr lang="en-US" sz="2200" baseline="30000" dirty="0">
                      <a:solidFill>
                        <a:srgbClr val="000000"/>
                      </a:solidFill>
                      <a:latin typeface="Arial" panose="020B0604020202020204" pitchFamily="34" charset="0"/>
                      <a:cs typeface="Arial" panose="020B0604020202020204" pitchFamily="34" charset="0"/>
                    </a:rPr>
                    <a:t>+</a:t>
                  </a:r>
                  <a:endParaRPr lang="en-US" sz="2200" dirty="0">
                    <a:solidFill>
                      <a:srgbClr val="000000"/>
                    </a:solidFill>
                    <a:latin typeface="Arial" panose="020B0604020202020204" pitchFamily="34" charset="0"/>
                    <a:cs typeface="Arial" panose="020B0604020202020204" pitchFamily="34" charset="0"/>
                  </a:endParaRPr>
                </a:p>
                <a:p>
                  <a:r>
                    <a:rPr lang="en-US" sz="2200" dirty="0">
                      <a:solidFill>
                        <a:srgbClr val="000000"/>
                      </a:solidFill>
                      <a:latin typeface="Arial" panose="020B0604020202020204" pitchFamily="34" charset="0"/>
                      <a:cs typeface="Arial" panose="020B0604020202020204" pitchFamily="34" charset="0"/>
                    </a:rPr>
                    <a:t>14.5%</a:t>
                  </a:r>
                </a:p>
              </p:txBody>
            </p:sp>
          </p:grpSp>
        </p:grpSp>
        <p:cxnSp>
          <p:nvCxnSpPr>
            <p:cNvPr id="89" name="Straight Arrow Connector 88">
              <a:extLst>
                <a:ext uri="{FF2B5EF4-FFF2-40B4-BE49-F238E27FC236}">
                  <a16:creationId xmlns:a16="http://schemas.microsoft.com/office/drawing/2014/main" id="{F4034F8D-AB6E-087F-652D-D74B29CB6E78}"/>
                </a:ext>
              </a:extLst>
            </p:cNvPr>
            <p:cNvCxnSpPr>
              <a:cxnSpLocks/>
            </p:cNvCxnSpPr>
            <p:nvPr/>
          </p:nvCxnSpPr>
          <p:spPr>
            <a:xfrm>
              <a:off x="19432628" y="13574230"/>
              <a:ext cx="914400" cy="0"/>
            </a:xfrm>
            <a:prstGeom prst="straightConnector1">
              <a:avLst/>
            </a:prstGeom>
            <a:ln w="28575">
              <a:solidFill>
                <a:srgbClr val="000000"/>
              </a:solidFill>
              <a:tailEnd type="triangle"/>
            </a:ln>
          </p:spPr>
          <p:style>
            <a:lnRef idx="1">
              <a:schemeClr val="dk1"/>
            </a:lnRef>
            <a:fillRef idx="0">
              <a:schemeClr val="dk1"/>
            </a:fillRef>
            <a:effectRef idx="0">
              <a:schemeClr val="dk1"/>
            </a:effectRef>
            <a:fontRef idx="minor">
              <a:schemeClr val="tx1"/>
            </a:fontRef>
          </p:style>
        </p:cxnSp>
        <p:grpSp>
          <p:nvGrpSpPr>
            <p:cNvPr id="368" name="Group 367">
              <a:extLst>
                <a:ext uri="{FF2B5EF4-FFF2-40B4-BE49-F238E27FC236}">
                  <a16:creationId xmlns:a16="http://schemas.microsoft.com/office/drawing/2014/main" id="{DFD7A8EA-D738-6ABA-C6FF-7351B5425226}"/>
                </a:ext>
              </a:extLst>
            </p:cNvPr>
            <p:cNvGrpSpPr/>
            <p:nvPr/>
          </p:nvGrpSpPr>
          <p:grpSpPr>
            <a:xfrm>
              <a:off x="19944200" y="12248538"/>
              <a:ext cx="3758480" cy="3808128"/>
              <a:chOff x="20219772" y="12248538"/>
              <a:chExt cx="3758480" cy="3808128"/>
            </a:xfrm>
          </p:grpSpPr>
          <p:grpSp>
            <p:nvGrpSpPr>
              <p:cNvPr id="365" name="Group 364">
                <a:extLst>
                  <a:ext uri="{FF2B5EF4-FFF2-40B4-BE49-F238E27FC236}">
                    <a16:creationId xmlns:a16="http://schemas.microsoft.com/office/drawing/2014/main" id="{B98C1C72-C56B-DAEB-FC70-E44B04CF554D}"/>
                  </a:ext>
                </a:extLst>
              </p:cNvPr>
              <p:cNvGrpSpPr/>
              <p:nvPr/>
            </p:nvGrpSpPr>
            <p:grpSpPr>
              <a:xfrm>
                <a:off x="20700710" y="12248538"/>
                <a:ext cx="3277542" cy="3329882"/>
                <a:chOff x="19949052" y="12268308"/>
                <a:chExt cx="3277542" cy="3329882"/>
              </a:xfrm>
            </p:grpSpPr>
            <p:pic>
              <p:nvPicPr>
                <p:cNvPr id="113" name="Picture 112">
                  <a:extLst>
                    <a:ext uri="{FF2B5EF4-FFF2-40B4-BE49-F238E27FC236}">
                      <a16:creationId xmlns:a16="http://schemas.microsoft.com/office/drawing/2014/main" id="{09067787-1519-5969-D2AE-9ED213D9D430}"/>
                    </a:ext>
                  </a:extLst>
                </p:cNvPr>
                <p:cNvPicPr>
                  <a:picLocks noChangeAspect="1"/>
                </p:cNvPicPr>
                <p:nvPr/>
              </p:nvPicPr>
              <p:blipFill rotWithShape="1">
                <a:blip r:embed="rId40"/>
                <a:srcRect l="2616" r="67696" b="20627"/>
                <a:stretch/>
              </p:blipFill>
              <p:spPr>
                <a:xfrm>
                  <a:off x="19949052" y="12268308"/>
                  <a:ext cx="3277542" cy="3329882"/>
                </a:xfrm>
                <a:prstGeom prst="rect">
                  <a:avLst/>
                </a:prstGeom>
              </p:spPr>
            </p:pic>
            <p:sp>
              <p:nvSpPr>
                <p:cNvPr id="117" name="Rectangle 116">
                  <a:extLst>
                    <a:ext uri="{FF2B5EF4-FFF2-40B4-BE49-F238E27FC236}">
                      <a16:creationId xmlns:a16="http://schemas.microsoft.com/office/drawing/2014/main" id="{B292AB99-DA0C-768D-F98D-9A9ABF2AEC05}"/>
                    </a:ext>
                  </a:extLst>
                </p:cNvPr>
                <p:cNvSpPr/>
                <p:nvPr/>
              </p:nvSpPr>
              <p:spPr>
                <a:xfrm>
                  <a:off x="22233508" y="14624775"/>
                  <a:ext cx="890023" cy="4820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000000"/>
                    </a:solidFill>
                  </a:endParaRPr>
                </a:p>
              </p:txBody>
            </p:sp>
            <p:sp>
              <p:nvSpPr>
                <p:cNvPr id="121" name="TextBox 120">
                  <a:extLst>
                    <a:ext uri="{FF2B5EF4-FFF2-40B4-BE49-F238E27FC236}">
                      <a16:creationId xmlns:a16="http://schemas.microsoft.com/office/drawing/2014/main" id="{1B5633EC-6D6A-ECEB-4BCA-1AC51CB2D9E5}"/>
                    </a:ext>
                  </a:extLst>
                </p:cNvPr>
                <p:cNvSpPr txBox="1"/>
                <p:nvPr/>
              </p:nvSpPr>
              <p:spPr>
                <a:xfrm>
                  <a:off x="21124885" y="14112884"/>
                  <a:ext cx="1971249" cy="769441"/>
                </a:xfrm>
                <a:prstGeom prst="rect">
                  <a:avLst/>
                </a:prstGeom>
                <a:noFill/>
              </p:spPr>
              <p:txBody>
                <a:bodyPr wrap="square" rtlCol="0">
                  <a:spAutoFit/>
                </a:bodyPr>
                <a:lstStyle/>
                <a:p>
                  <a:pPr algn="ctr"/>
                  <a:r>
                    <a:rPr lang="en-US" sz="2200" dirty="0">
                      <a:solidFill>
                        <a:srgbClr val="000000"/>
                      </a:solidFill>
                      <a:latin typeface="Arial" panose="020B0604020202020204" pitchFamily="34" charset="0"/>
                      <a:cs typeface="Arial" panose="020B0604020202020204" pitchFamily="34" charset="0"/>
                    </a:rPr>
                    <a:t>Lymphocytes</a:t>
                  </a:r>
                </a:p>
                <a:p>
                  <a:pPr algn="ctr"/>
                  <a:r>
                    <a:rPr lang="en-US" sz="2200" dirty="0">
                      <a:solidFill>
                        <a:srgbClr val="000000"/>
                      </a:solidFill>
                      <a:latin typeface="Arial" panose="020B0604020202020204" pitchFamily="34" charset="0"/>
                      <a:cs typeface="Arial" panose="020B0604020202020204" pitchFamily="34" charset="0"/>
                    </a:rPr>
                    <a:t>33.8%</a:t>
                  </a:r>
                </a:p>
              </p:txBody>
            </p:sp>
          </p:grpSp>
          <p:grpSp>
            <p:nvGrpSpPr>
              <p:cNvPr id="354" name="Group 353">
                <a:extLst>
                  <a:ext uri="{FF2B5EF4-FFF2-40B4-BE49-F238E27FC236}">
                    <a16:creationId xmlns:a16="http://schemas.microsoft.com/office/drawing/2014/main" id="{585315E7-673C-1B8A-83CF-2A12F707C02E}"/>
                  </a:ext>
                </a:extLst>
              </p:cNvPr>
              <p:cNvGrpSpPr/>
              <p:nvPr/>
            </p:nvGrpSpPr>
            <p:grpSpPr>
              <a:xfrm>
                <a:off x="20219772" y="13783091"/>
                <a:ext cx="2268672" cy="2273575"/>
                <a:chOff x="1600820" y="2826827"/>
                <a:chExt cx="2268672" cy="2273575"/>
              </a:xfrm>
            </p:grpSpPr>
            <p:cxnSp>
              <p:nvCxnSpPr>
                <p:cNvPr id="355" name="Straight Arrow Connector 354">
                  <a:extLst>
                    <a:ext uri="{FF2B5EF4-FFF2-40B4-BE49-F238E27FC236}">
                      <a16:creationId xmlns:a16="http://schemas.microsoft.com/office/drawing/2014/main" id="{EB258E2D-D32F-7341-F341-681165FA1FCF}"/>
                    </a:ext>
                  </a:extLst>
                </p:cNvPr>
                <p:cNvCxnSpPr>
                  <a:cxnSpLocks/>
                </p:cNvCxnSpPr>
                <p:nvPr/>
              </p:nvCxnSpPr>
              <p:spPr>
                <a:xfrm flipV="1">
                  <a:off x="2050859" y="2826827"/>
                  <a:ext cx="0" cy="1828800"/>
                </a:xfrm>
                <a:prstGeom prst="straightConnector1">
                  <a:avLst/>
                </a:prstGeom>
                <a:ln w="28575">
                  <a:solidFill>
                    <a:srgbClr val="000000"/>
                  </a:solidFill>
                  <a:tailEnd type="triangle"/>
                </a:ln>
              </p:spPr>
              <p:style>
                <a:lnRef idx="1">
                  <a:schemeClr val="dk1"/>
                </a:lnRef>
                <a:fillRef idx="0">
                  <a:schemeClr val="dk1"/>
                </a:fillRef>
                <a:effectRef idx="0">
                  <a:schemeClr val="dk1"/>
                </a:effectRef>
                <a:fontRef idx="minor">
                  <a:schemeClr val="tx1"/>
                </a:fontRef>
              </p:style>
            </p:cxnSp>
            <p:cxnSp>
              <p:nvCxnSpPr>
                <p:cNvPr id="356" name="Straight Arrow Connector 355">
                  <a:extLst>
                    <a:ext uri="{FF2B5EF4-FFF2-40B4-BE49-F238E27FC236}">
                      <a16:creationId xmlns:a16="http://schemas.microsoft.com/office/drawing/2014/main" id="{00AC82DD-6B37-A9B2-C164-3A3387C97286}"/>
                    </a:ext>
                  </a:extLst>
                </p:cNvPr>
                <p:cNvCxnSpPr>
                  <a:cxnSpLocks/>
                </p:cNvCxnSpPr>
                <p:nvPr/>
              </p:nvCxnSpPr>
              <p:spPr>
                <a:xfrm>
                  <a:off x="2040692" y="4649280"/>
                  <a:ext cx="1828800" cy="0"/>
                </a:xfrm>
                <a:prstGeom prst="straightConnector1">
                  <a:avLst/>
                </a:prstGeom>
                <a:ln w="28575">
                  <a:solidFill>
                    <a:srgbClr val="000000"/>
                  </a:solidFill>
                  <a:tailEnd type="triangle"/>
                </a:ln>
              </p:spPr>
              <p:style>
                <a:lnRef idx="1">
                  <a:schemeClr val="dk1"/>
                </a:lnRef>
                <a:fillRef idx="0">
                  <a:schemeClr val="dk1"/>
                </a:fillRef>
                <a:effectRef idx="0">
                  <a:schemeClr val="dk1"/>
                </a:effectRef>
                <a:fontRef idx="minor">
                  <a:schemeClr val="tx1"/>
                </a:fontRef>
              </p:style>
            </p:cxnSp>
            <p:sp>
              <p:nvSpPr>
                <p:cNvPr id="357" name="TextBox 356">
                  <a:extLst>
                    <a:ext uri="{FF2B5EF4-FFF2-40B4-BE49-F238E27FC236}">
                      <a16:creationId xmlns:a16="http://schemas.microsoft.com/office/drawing/2014/main" id="{95189D6E-B086-B4E4-A552-3A16C94F11B7}"/>
                    </a:ext>
                  </a:extLst>
                </p:cNvPr>
                <p:cNvSpPr txBox="1"/>
                <p:nvPr/>
              </p:nvSpPr>
              <p:spPr>
                <a:xfrm>
                  <a:off x="2044889" y="4638737"/>
                  <a:ext cx="1107996" cy="461665"/>
                </a:xfrm>
                <a:prstGeom prst="rect">
                  <a:avLst/>
                </a:prstGeom>
                <a:noFill/>
              </p:spPr>
              <p:txBody>
                <a:bodyPr wrap="none" rtlCol="0">
                  <a:spAutoFit/>
                </a:bodyPr>
                <a:lstStyle/>
                <a:p>
                  <a:r>
                    <a:rPr lang="en-US" sz="2400" dirty="0">
                      <a:solidFill>
                        <a:srgbClr val="000000"/>
                      </a:solidFill>
                      <a:latin typeface="Arial" panose="020B0604020202020204" pitchFamily="34" charset="0"/>
                      <a:cs typeface="Arial" panose="020B0604020202020204" pitchFamily="34" charset="0"/>
                    </a:rPr>
                    <a:t>FSC-A</a:t>
                  </a:r>
                </a:p>
              </p:txBody>
            </p:sp>
            <p:sp>
              <p:nvSpPr>
                <p:cNvPr id="358" name="TextBox 357">
                  <a:extLst>
                    <a:ext uri="{FF2B5EF4-FFF2-40B4-BE49-F238E27FC236}">
                      <a16:creationId xmlns:a16="http://schemas.microsoft.com/office/drawing/2014/main" id="{67D7F399-876C-477B-53BE-C06F13110B17}"/>
                    </a:ext>
                  </a:extLst>
                </p:cNvPr>
                <p:cNvSpPr txBox="1"/>
                <p:nvPr/>
              </p:nvSpPr>
              <p:spPr>
                <a:xfrm rot="16200000">
                  <a:off x="1268838" y="3855375"/>
                  <a:ext cx="1125629" cy="461665"/>
                </a:xfrm>
                <a:prstGeom prst="rect">
                  <a:avLst/>
                </a:prstGeom>
                <a:noFill/>
              </p:spPr>
              <p:txBody>
                <a:bodyPr wrap="none" rtlCol="0">
                  <a:spAutoFit/>
                </a:bodyPr>
                <a:lstStyle/>
                <a:p>
                  <a:r>
                    <a:rPr lang="en-US" sz="2400" dirty="0">
                      <a:solidFill>
                        <a:srgbClr val="000000"/>
                      </a:solidFill>
                      <a:latin typeface="Arial" panose="020B0604020202020204" pitchFamily="34" charset="0"/>
                      <a:cs typeface="Arial" panose="020B0604020202020204" pitchFamily="34" charset="0"/>
                    </a:rPr>
                    <a:t>SSC-A</a:t>
                  </a:r>
                </a:p>
              </p:txBody>
            </p:sp>
          </p:grpSp>
        </p:grpSp>
        <p:grpSp>
          <p:nvGrpSpPr>
            <p:cNvPr id="369" name="Group 368">
              <a:extLst>
                <a:ext uri="{FF2B5EF4-FFF2-40B4-BE49-F238E27FC236}">
                  <a16:creationId xmlns:a16="http://schemas.microsoft.com/office/drawing/2014/main" id="{237A726A-6031-08BD-8C36-AA286026D4BB}"/>
                </a:ext>
              </a:extLst>
            </p:cNvPr>
            <p:cNvGrpSpPr/>
            <p:nvPr/>
          </p:nvGrpSpPr>
          <p:grpSpPr>
            <a:xfrm>
              <a:off x="23882877" y="12258680"/>
              <a:ext cx="3915888" cy="3811179"/>
              <a:chOff x="24145746" y="12241332"/>
              <a:chExt cx="3915888" cy="3811179"/>
            </a:xfrm>
          </p:grpSpPr>
          <p:grpSp>
            <p:nvGrpSpPr>
              <p:cNvPr id="366" name="Group 365">
                <a:extLst>
                  <a:ext uri="{FF2B5EF4-FFF2-40B4-BE49-F238E27FC236}">
                    <a16:creationId xmlns:a16="http://schemas.microsoft.com/office/drawing/2014/main" id="{97146475-4D57-2A86-77A4-8513F568D150}"/>
                  </a:ext>
                </a:extLst>
              </p:cNvPr>
              <p:cNvGrpSpPr/>
              <p:nvPr/>
            </p:nvGrpSpPr>
            <p:grpSpPr>
              <a:xfrm>
                <a:off x="24683195" y="12241332"/>
                <a:ext cx="3378439" cy="3329883"/>
                <a:chOff x="23729916" y="12268915"/>
                <a:chExt cx="3378439" cy="3329883"/>
              </a:xfrm>
            </p:grpSpPr>
            <p:pic>
              <p:nvPicPr>
                <p:cNvPr id="100" name="Picture 99">
                  <a:extLst>
                    <a:ext uri="{FF2B5EF4-FFF2-40B4-BE49-F238E27FC236}">
                      <a16:creationId xmlns:a16="http://schemas.microsoft.com/office/drawing/2014/main" id="{C381D26C-DFC2-4A55-9239-88F04EED6A69}"/>
                    </a:ext>
                  </a:extLst>
                </p:cNvPr>
                <p:cNvPicPr>
                  <a:picLocks noChangeAspect="1"/>
                </p:cNvPicPr>
                <p:nvPr/>
              </p:nvPicPr>
              <p:blipFill rotWithShape="1">
                <a:blip r:embed="rId40"/>
                <a:srcRect l="37347" r="32965" b="20627"/>
                <a:stretch/>
              </p:blipFill>
              <p:spPr>
                <a:xfrm>
                  <a:off x="23729916" y="12268915"/>
                  <a:ext cx="3277543" cy="3329883"/>
                </a:xfrm>
                <a:prstGeom prst="rect">
                  <a:avLst/>
                </a:prstGeom>
              </p:spPr>
            </p:pic>
            <p:sp>
              <p:nvSpPr>
                <p:cNvPr id="101" name="Rectangle 100">
                  <a:extLst>
                    <a:ext uri="{FF2B5EF4-FFF2-40B4-BE49-F238E27FC236}">
                      <a16:creationId xmlns:a16="http://schemas.microsoft.com/office/drawing/2014/main" id="{E50EEA41-EEE1-C246-AB59-9F16034C08DD}"/>
                    </a:ext>
                  </a:extLst>
                </p:cNvPr>
                <p:cNvSpPr/>
                <p:nvPr/>
              </p:nvSpPr>
              <p:spPr>
                <a:xfrm>
                  <a:off x="24086417" y="12465905"/>
                  <a:ext cx="685499" cy="430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000000"/>
                    </a:solidFill>
                  </a:endParaRPr>
                </a:p>
              </p:txBody>
            </p:sp>
            <p:sp>
              <p:nvSpPr>
                <p:cNvPr id="102" name="Rectangle 101">
                  <a:extLst>
                    <a:ext uri="{FF2B5EF4-FFF2-40B4-BE49-F238E27FC236}">
                      <a16:creationId xmlns:a16="http://schemas.microsoft.com/office/drawing/2014/main" id="{F6CEAB15-F40E-07D3-3F1F-4C770E6B118C}"/>
                    </a:ext>
                  </a:extLst>
                </p:cNvPr>
                <p:cNvSpPr/>
                <p:nvPr/>
              </p:nvSpPr>
              <p:spPr>
                <a:xfrm>
                  <a:off x="24103351" y="14843824"/>
                  <a:ext cx="266597" cy="350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000000"/>
                    </a:solidFill>
                  </a:endParaRPr>
                </a:p>
              </p:txBody>
            </p:sp>
            <p:sp>
              <p:nvSpPr>
                <p:cNvPr id="103" name="Rectangle 102">
                  <a:extLst>
                    <a:ext uri="{FF2B5EF4-FFF2-40B4-BE49-F238E27FC236}">
                      <a16:creationId xmlns:a16="http://schemas.microsoft.com/office/drawing/2014/main" id="{217E1D51-B28A-31C3-52CD-6B54C3FB6A6E}"/>
                    </a:ext>
                  </a:extLst>
                </p:cNvPr>
                <p:cNvSpPr/>
                <p:nvPr/>
              </p:nvSpPr>
              <p:spPr>
                <a:xfrm>
                  <a:off x="26213772" y="12493864"/>
                  <a:ext cx="590265" cy="548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000000"/>
                    </a:solidFill>
                  </a:endParaRPr>
                </a:p>
              </p:txBody>
            </p:sp>
            <p:sp>
              <p:nvSpPr>
                <p:cNvPr id="104" name="Rectangle 103">
                  <a:extLst>
                    <a:ext uri="{FF2B5EF4-FFF2-40B4-BE49-F238E27FC236}">
                      <a16:creationId xmlns:a16="http://schemas.microsoft.com/office/drawing/2014/main" id="{387FF33F-69CA-7767-8A33-9CA7917D1C68}"/>
                    </a:ext>
                  </a:extLst>
                </p:cNvPr>
                <p:cNvSpPr/>
                <p:nvPr/>
              </p:nvSpPr>
              <p:spPr>
                <a:xfrm>
                  <a:off x="26324902" y="14735661"/>
                  <a:ext cx="405409" cy="479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000000"/>
                    </a:solidFill>
                  </a:endParaRPr>
                </a:p>
              </p:txBody>
            </p:sp>
            <p:sp>
              <p:nvSpPr>
                <p:cNvPr id="105" name="TextBox 104">
                  <a:extLst>
                    <a:ext uri="{FF2B5EF4-FFF2-40B4-BE49-F238E27FC236}">
                      <a16:creationId xmlns:a16="http://schemas.microsoft.com/office/drawing/2014/main" id="{65501E9C-82B8-3F25-C0FD-A547C62ADD11}"/>
                    </a:ext>
                  </a:extLst>
                </p:cNvPr>
                <p:cNvSpPr txBox="1"/>
                <p:nvPr/>
              </p:nvSpPr>
              <p:spPr>
                <a:xfrm>
                  <a:off x="25968246" y="12425767"/>
                  <a:ext cx="1140109" cy="430887"/>
                </a:xfrm>
                <a:prstGeom prst="rect">
                  <a:avLst/>
                </a:prstGeom>
                <a:noFill/>
              </p:spPr>
              <p:txBody>
                <a:bodyPr wrap="square" rtlCol="0">
                  <a:spAutoFit/>
                </a:bodyPr>
                <a:lstStyle/>
                <a:p>
                  <a:r>
                    <a:rPr lang="en-US" sz="2200" dirty="0">
                      <a:solidFill>
                        <a:srgbClr val="000000"/>
                      </a:solidFill>
                      <a:latin typeface="Arial" panose="020B0604020202020204" pitchFamily="34" charset="0"/>
                      <a:cs typeface="Arial" panose="020B0604020202020204" pitchFamily="34" charset="0"/>
                    </a:rPr>
                    <a:t>13.7%</a:t>
                  </a:r>
                </a:p>
              </p:txBody>
            </p:sp>
            <p:sp>
              <p:nvSpPr>
                <p:cNvPr id="106" name="TextBox 105">
                  <a:extLst>
                    <a:ext uri="{FF2B5EF4-FFF2-40B4-BE49-F238E27FC236}">
                      <a16:creationId xmlns:a16="http://schemas.microsoft.com/office/drawing/2014/main" id="{7B960602-F8B8-50A9-9C6E-3B5367B76D9C}"/>
                    </a:ext>
                  </a:extLst>
                </p:cNvPr>
                <p:cNvSpPr txBox="1"/>
                <p:nvPr/>
              </p:nvSpPr>
              <p:spPr>
                <a:xfrm>
                  <a:off x="24089087" y="12425823"/>
                  <a:ext cx="989323" cy="430887"/>
                </a:xfrm>
                <a:prstGeom prst="rect">
                  <a:avLst/>
                </a:prstGeom>
                <a:noFill/>
              </p:spPr>
              <p:txBody>
                <a:bodyPr wrap="square" rtlCol="0">
                  <a:spAutoFit/>
                </a:bodyPr>
                <a:lstStyle/>
                <a:p>
                  <a:r>
                    <a:rPr lang="en-US" sz="2200" dirty="0">
                      <a:solidFill>
                        <a:srgbClr val="000000"/>
                      </a:solidFill>
                      <a:latin typeface="Arial" panose="020B0604020202020204" pitchFamily="34" charset="0"/>
                      <a:cs typeface="Arial" panose="020B0604020202020204" pitchFamily="34" charset="0"/>
                    </a:rPr>
                    <a:t>4.4%</a:t>
                  </a:r>
                </a:p>
              </p:txBody>
            </p:sp>
            <p:sp>
              <p:nvSpPr>
                <p:cNvPr id="107" name="TextBox 106">
                  <a:extLst>
                    <a:ext uri="{FF2B5EF4-FFF2-40B4-BE49-F238E27FC236}">
                      <a16:creationId xmlns:a16="http://schemas.microsoft.com/office/drawing/2014/main" id="{93D63E72-F938-4E25-6433-5B4277B73DB7}"/>
                    </a:ext>
                  </a:extLst>
                </p:cNvPr>
                <p:cNvSpPr txBox="1"/>
                <p:nvPr/>
              </p:nvSpPr>
              <p:spPr>
                <a:xfrm>
                  <a:off x="24067493" y="14841683"/>
                  <a:ext cx="956645" cy="430887"/>
                </a:xfrm>
                <a:prstGeom prst="rect">
                  <a:avLst/>
                </a:prstGeom>
                <a:noFill/>
              </p:spPr>
              <p:txBody>
                <a:bodyPr wrap="square" rtlCol="0">
                  <a:spAutoFit/>
                </a:bodyPr>
                <a:lstStyle/>
                <a:p>
                  <a:r>
                    <a:rPr lang="en-US" sz="2200" dirty="0">
                      <a:solidFill>
                        <a:srgbClr val="000000"/>
                      </a:solidFill>
                      <a:latin typeface="Arial" panose="020B0604020202020204" pitchFamily="34" charset="0"/>
                      <a:cs typeface="Arial" panose="020B0604020202020204" pitchFamily="34" charset="0"/>
                    </a:rPr>
                    <a:t>4.3%</a:t>
                  </a:r>
                </a:p>
              </p:txBody>
            </p:sp>
            <p:sp>
              <p:nvSpPr>
                <p:cNvPr id="108" name="TextBox 107">
                  <a:extLst>
                    <a:ext uri="{FF2B5EF4-FFF2-40B4-BE49-F238E27FC236}">
                      <a16:creationId xmlns:a16="http://schemas.microsoft.com/office/drawing/2014/main" id="{4165BF2A-5297-4E26-18F4-3E2A5739A1A6}"/>
                    </a:ext>
                  </a:extLst>
                </p:cNvPr>
                <p:cNvSpPr txBox="1"/>
                <p:nvPr/>
              </p:nvSpPr>
              <p:spPr>
                <a:xfrm>
                  <a:off x="25982754" y="14846692"/>
                  <a:ext cx="1125601" cy="430887"/>
                </a:xfrm>
                <a:prstGeom prst="rect">
                  <a:avLst/>
                </a:prstGeom>
                <a:noFill/>
              </p:spPr>
              <p:txBody>
                <a:bodyPr wrap="square" rtlCol="0">
                  <a:spAutoFit/>
                </a:bodyPr>
                <a:lstStyle/>
                <a:p>
                  <a:r>
                    <a:rPr lang="en-US" sz="2200" dirty="0">
                      <a:solidFill>
                        <a:srgbClr val="000000"/>
                      </a:solidFill>
                      <a:latin typeface="Arial" panose="020B0604020202020204" pitchFamily="34" charset="0"/>
                      <a:cs typeface="Arial" panose="020B0604020202020204" pitchFamily="34" charset="0"/>
                    </a:rPr>
                    <a:t>77.6%</a:t>
                  </a:r>
                </a:p>
              </p:txBody>
            </p:sp>
          </p:grpSp>
          <p:grpSp>
            <p:nvGrpSpPr>
              <p:cNvPr id="359" name="Group 358">
                <a:extLst>
                  <a:ext uri="{FF2B5EF4-FFF2-40B4-BE49-F238E27FC236}">
                    <a16:creationId xmlns:a16="http://schemas.microsoft.com/office/drawing/2014/main" id="{FA61E01F-A268-9DBC-B8FC-5E4F081D210F}"/>
                  </a:ext>
                </a:extLst>
              </p:cNvPr>
              <p:cNvGrpSpPr/>
              <p:nvPr/>
            </p:nvGrpSpPr>
            <p:grpSpPr>
              <a:xfrm>
                <a:off x="24145746" y="13778935"/>
                <a:ext cx="2268672" cy="2273576"/>
                <a:chOff x="1600820" y="2826827"/>
                <a:chExt cx="2268672" cy="2273576"/>
              </a:xfrm>
            </p:grpSpPr>
            <p:cxnSp>
              <p:nvCxnSpPr>
                <p:cNvPr id="360" name="Straight Arrow Connector 359">
                  <a:extLst>
                    <a:ext uri="{FF2B5EF4-FFF2-40B4-BE49-F238E27FC236}">
                      <a16:creationId xmlns:a16="http://schemas.microsoft.com/office/drawing/2014/main" id="{A7418B31-F291-A0EA-8026-7A7FDDE016DC}"/>
                    </a:ext>
                  </a:extLst>
                </p:cNvPr>
                <p:cNvCxnSpPr>
                  <a:cxnSpLocks/>
                </p:cNvCxnSpPr>
                <p:nvPr/>
              </p:nvCxnSpPr>
              <p:spPr>
                <a:xfrm flipV="1">
                  <a:off x="2050859" y="2826827"/>
                  <a:ext cx="0" cy="1828800"/>
                </a:xfrm>
                <a:prstGeom prst="straightConnector1">
                  <a:avLst/>
                </a:prstGeom>
                <a:ln w="28575">
                  <a:solidFill>
                    <a:srgbClr val="000000"/>
                  </a:solidFill>
                  <a:tailEnd type="triangle"/>
                </a:ln>
              </p:spPr>
              <p:style>
                <a:lnRef idx="1">
                  <a:schemeClr val="dk1"/>
                </a:lnRef>
                <a:fillRef idx="0">
                  <a:schemeClr val="dk1"/>
                </a:fillRef>
                <a:effectRef idx="0">
                  <a:schemeClr val="dk1"/>
                </a:effectRef>
                <a:fontRef idx="minor">
                  <a:schemeClr val="tx1"/>
                </a:fontRef>
              </p:style>
            </p:cxnSp>
            <p:cxnSp>
              <p:nvCxnSpPr>
                <p:cNvPr id="361" name="Straight Arrow Connector 360">
                  <a:extLst>
                    <a:ext uri="{FF2B5EF4-FFF2-40B4-BE49-F238E27FC236}">
                      <a16:creationId xmlns:a16="http://schemas.microsoft.com/office/drawing/2014/main" id="{25A237B8-4C79-9D04-00A3-B513F3E5D804}"/>
                    </a:ext>
                  </a:extLst>
                </p:cNvPr>
                <p:cNvCxnSpPr>
                  <a:cxnSpLocks/>
                </p:cNvCxnSpPr>
                <p:nvPr/>
              </p:nvCxnSpPr>
              <p:spPr>
                <a:xfrm>
                  <a:off x="2040692" y="4649280"/>
                  <a:ext cx="1828800" cy="0"/>
                </a:xfrm>
                <a:prstGeom prst="straightConnector1">
                  <a:avLst/>
                </a:prstGeom>
                <a:ln w="28575">
                  <a:solidFill>
                    <a:srgbClr val="000000"/>
                  </a:solidFill>
                  <a:tailEnd type="triangle"/>
                </a:ln>
              </p:spPr>
              <p:style>
                <a:lnRef idx="1">
                  <a:schemeClr val="dk1"/>
                </a:lnRef>
                <a:fillRef idx="0">
                  <a:schemeClr val="dk1"/>
                </a:fillRef>
                <a:effectRef idx="0">
                  <a:schemeClr val="dk1"/>
                </a:effectRef>
                <a:fontRef idx="minor">
                  <a:schemeClr val="tx1"/>
                </a:fontRef>
              </p:style>
            </p:cxnSp>
            <p:sp>
              <p:nvSpPr>
                <p:cNvPr id="362" name="TextBox 361">
                  <a:extLst>
                    <a:ext uri="{FF2B5EF4-FFF2-40B4-BE49-F238E27FC236}">
                      <a16:creationId xmlns:a16="http://schemas.microsoft.com/office/drawing/2014/main" id="{AC3C5198-EDC5-5B37-92A1-C86E306602F1}"/>
                    </a:ext>
                  </a:extLst>
                </p:cNvPr>
                <p:cNvSpPr txBox="1"/>
                <p:nvPr/>
              </p:nvSpPr>
              <p:spPr>
                <a:xfrm>
                  <a:off x="2044889" y="4638738"/>
                  <a:ext cx="801823" cy="461665"/>
                </a:xfrm>
                <a:prstGeom prst="rect">
                  <a:avLst/>
                </a:prstGeom>
                <a:noFill/>
              </p:spPr>
              <p:txBody>
                <a:bodyPr wrap="none" rtlCol="0">
                  <a:spAutoFit/>
                </a:bodyPr>
                <a:lstStyle/>
                <a:p>
                  <a:r>
                    <a:rPr lang="en-US" sz="2400" dirty="0">
                      <a:solidFill>
                        <a:srgbClr val="000000"/>
                      </a:solidFill>
                      <a:latin typeface="Arial" panose="020B0604020202020204" pitchFamily="34" charset="0"/>
                      <a:cs typeface="Arial" panose="020B0604020202020204" pitchFamily="34" charset="0"/>
                    </a:rPr>
                    <a:t>CD3</a:t>
                  </a:r>
                </a:p>
              </p:txBody>
            </p:sp>
            <p:sp>
              <p:nvSpPr>
                <p:cNvPr id="363" name="TextBox 362">
                  <a:extLst>
                    <a:ext uri="{FF2B5EF4-FFF2-40B4-BE49-F238E27FC236}">
                      <a16:creationId xmlns:a16="http://schemas.microsoft.com/office/drawing/2014/main" id="{8EB9967C-2D87-2E57-674D-C0E5FA6AC80E}"/>
                    </a:ext>
                  </a:extLst>
                </p:cNvPr>
                <p:cNvSpPr txBox="1"/>
                <p:nvPr/>
              </p:nvSpPr>
              <p:spPr>
                <a:xfrm rot="16200000">
                  <a:off x="1344981" y="3921280"/>
                  <a:ext cx="973343" cy="461665"/>
                </a:xfrm>
                <a:prstGeom prst="rect">
                  <a:avLst/>
                </a:prstGeom>
                <a:noFill/>
              </p:spPr>
              <p:txBody>
                <a:bodyPr wrap="none" rtlCol="0">
                  <a:spAutoFit/>
                </a:bodyPr>
                <a:lstStyle/>
                <a:p>
                  <a:r>
                    <a:rPr lang="en-US" sz="2400" dirty="0">
                      <a:solidFill>
                        <a:srgbClr val="000000"/>
                      </a:solidFill>
                      <a:latin typeface="Arial" panose="020B0604020202020204" pitchFamily="34" charset="0"/>
                      <a:cs typeface="Arial" panose="020B0604020202020204" pitchFamily="34" charset="0"/>
                    </a:rPr>
                    <a:t>CD56</a:t>
                  </a:r>
                </a:p>
              </p:txBody>
            </p:sp>
          </p:grpSp>
        </p:grpSp>
        <p:cxnSp>
          <p:nvCxnSpPr>
            <p:cNvPr id="87" name="Straight Arrow Connector 86">
              <a:extLst>
                <a:ext uri="{FF2B5EF4-FFF2-40B4-BE49-F238E27FC236}">
                  <a16:creationId xmlns:a16="http://schemas.microsoft.com/office/drawing/2014/main" id="{188EDF44-82AD-76CB-B4DF-2A98DA81CAF4}"/>
                </a:ext>
              </a:extLst>
            </p:cNvPr>
            <p:cNvCxnSpPr>
              <a:cxnSpLocks/>
            </p:cNvCxnSpPr>
            <p:nvPr/>
          </p:nvCxnSpPr>
          <p:spPr>
            <a:xfrm>
              <a:off x="22749728" y="13574230"/>
              <a:ext cx="1554480" cy="0"/>
            </a:xfrm>
            <a:prstGeom prst="straightConnector1">
              <a:avLst/>
            </a:prstGeom>
            <a:ln w="28575">
              <a:solidFill>
                <a:srgbClr val="000000"/>
              </a:solidFill>
              <a:tailEnd type="triangle"/>
            </a:ln>
          </p:spPr>
          <p:style>
            <a:lnRef idx="1">
              <a:schemeClr val="dk1"/>
            </a:lnRef>
            <a:fillRef idx="0">
              <a:schemeClr val="dk1"/>
            </a:fillRef>
            <a:effectRef idx="0">
              <a:schemeClr val="dk1"/>
            </a:effectRef>
            <a:fontRef idx="minor">
              <a:schemeClr val="tx1"/>
            </a:fontRef>
          </p:style>
        </p:cxnSp>
      </p:grpSp>
      <p:sp>
        <p:nvSpPr>
          <p:cNvPr id="371" name="TextBox 370">
            <a:extLst>
              <a:ext uri="{FF2B5EF4-FFF2-40B4-BE49-F238E27FC236}">
                <a16:creationId xmlns:a16="http://schemas.microsoft.com/office/drawing/2014/main" id="{9ADA0B0B-2B6C-AA9A-BD8F-3724B2830DB2}"/>
              </a:ext>
            </a:extLst>
          </p:cNvPr>
          <p:cNvSpPr txBox="1"/>
          <p:nvPr/>
        </p:nvSpPr>
        <p:spPr>
          <a:xfrm>
            <a:off x="15725158" y="17066615"/>
            <a:ext cx="17739357" cy="830997"/>
          </a:xfrm>
          <a:prstGeom prst="rect">
            <a:avLst/>
          </a:prstGeom>
          <a:noFill/>
        </p:spPr>
        <p:txBody>
          <a:bodyPr wrap="square" rtlCol="0">
            <a:spAutoFit/>
          </a:bodyPr>
          <a:lstStyle/>
          <a:p>
            <a:pPr algn="just"/>
            <a:r>
              <a:rPr lang="en-US" sz="2400" b="1" dirty="0">
                <a:latin typeface="Arial" panose="020B0604020202020204" pitchFamily="34" charset="0"/>
                <a:cs typeface="Arial" panose="020B0604020202020204" pitchFamily="34" charset="0"/>
              </a:rPr>
              <a:t>Figure 4. </a:t>
            </a:r>
            <a:r>
              <a:rPr lang="en-US" sz="2400" dirty="0">
                <a:latin typeface="Arial" panose="020B0604020202020204" pitchFamily="34" charset="0"/>
                <a:cs typeface="Arial" panose="020B0604020202020204" pitchFamily="34" charset="0"/>
              </a:rPr>
              <a:t>(A) Representative flow cytometry showing gating strategy for identification of NK and T cells in STS TME. (B) Kaplan-Meier analysis of OS stratified by median CD3</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CD56</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frequencies showing no difference in survival outcomes. </a:t>
            </a:r>
          </a:p>
        </p:txBody>
      </p:sp>
      <p:sp>
        <p:nvSpPr>
          <p:cNvPr id="375" name="TextBox 374">
            <a:extLst>
              <a:ext uri="{FF2B5EF4-FFF2-40B4-BE49-F238E27FC236}">
                <a16:creationId xmlns:a16="http://schemas.microsoft.com/office/drawing/2014/main" id="{C6B140AC-19C5-BEDF-1BE1-8C3F40DF83B0}"/>
              </a:ext>
            </a:extLst>
          </p:cNvPr>
          <p:cNvSpPr txBox="1"/>
          <p:nvPr/>
        </p:nvSpPr>
        <p:spPr>
          <a:xfrm>
            <a:off x="27936466" y="5645583"/>
            <a:ext cx="388781"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D</a:t>
            </a:r>
          </a:p>
        </p:txBody>
      </p:sp>
      <p:sp>
        <p:nvSpPr>
          <p:cNvPr id="378" name="TextBox 377">
            <a:extLst>
              <a:ext uri="{FF2B5EF4-FFF2-40B4-BE49-F238E27FC236}">
                <a16:creationId xmlns:a16="http://schemas.microsoft.com/office/drawing/2014/main" id="{75CFC217-98FD-4A6F-5EAF-7B1A27DFEB46}"/>
              </a:ext>
            </a:extLst>
          </p:cNvPr>
          <p:cNvSpPr txBox="1"/>
          <p:nvPr/>
        </p:nvSpPr>
        <p:spPr>
          <a:xfrm>
            <a:off x="15730174" y="12659001"/>
            <a:ext cx="388781"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A</a:t>
            </a:r>
          </a:p>
        </p:txBody>
      </p:sp>
      <p:sp>
        <p:nvSpPr>
          <p:cNvPr id="379" name="TextBox 378">
            <a:extLst>
              <a:ext uri="{FF2B5EF4-FFF2-40B4-BE49-F238E27FC236}">
                <a16:creationId xmlns:a16="http://schemas.microsoft.com/office/drawing/2014/main" id="{1DFBB648-93B9-E160-80D1-07193848D1A7}"/>
              </a:ext>
            </a:extLst>
          </p:cNvPr>
          <p:cNvSpPr txBox="1"/>
          <p:nvPr/>
        </p:nvSpPr>
        <p:spPr>
          <a:xfrm>
            <a:off x="27861123" y="12572167"/>
            <a:ext cx="388781"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B</a:t>
            </a:r>
          </a:p>
        </p:txBody>
      </p:sp>
      <p:sp>
        <p:nvSpPr>
          <p:cNvPr id="383" name="TextBox 382">
            <a:extLst>
              <a:ext uri="{FF2B5EF4-FFF2-40B4-BE49-F238E27FC236}">
                <a16:creationId xmlns:a16="http://schemas.microsoft.com/office/drawing/2014/main" id="{FCD4B4EC-00DD-E1F6-1EE2-F77ABB418186}"/>
              </a:ext>
            </a:extLst>
          </p:cNvPr>
          <p:cNvSpPr txBox="1"/>
          <p:nvPr/>
        </p:nvSpPr>
        <p:spPr>
          <a:xfrm>
            <a:off x="16993781" y="19043687"/>
            <a:ext cx="388781"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A</a:t>
            </a:r>
          </a:p>
        </p:txBody>
      </p:sp>
      <p:sp>
        <p:nvSpPr>
          <p:cNvPr id="384" name="TextBox 383">
            <a:extLst>
              <a:ext uri="{FF2B5EF4-FFF2-40B4-BE49-F238E27FC236}">
                <a16:creationId xmlns:a16="http://schemas.microsoft.com/office/drawing/2014/main" id="{35872403-A24B-832B-6993-FCAB63E88982}"/>
              </a:ext>
            </a:extLst>
          </p:cNvPr>
          <p:cNvSpPr txBox="1"/>
          <p:nvPr/>
        </p:nvSpPr>
        <p:spPr>
          <a:xfrm>
            <a:off x="25010791" y="19031675"/>
            <a:ext cx="388781"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B</a:t>
            </a:r>
          </a:p>
        </p:txBody>
      </p:sp>
      <p:cxnSp>
        <p:nvCxnSpPr>
          <p:cNvPr id="385" name="Straight Connector 384">
            <a:extLst>
              <a:ext uri="{FF2B5EF4-FFF2-40B4-BE49-F238E27FC236}">
                <a16:creationId xmlns:a16="http://schemas.microsoft.com/office/drawing/2014/main" id="{61D232A1-736A-EC33-9A1E-62B744ED2AE3}"/>
              </a:ext>
            </a:extLst>
          </p:cNvPr>
          <p:cNvCxnSpPr>
            <a:cxnSpLocks/>
          </p:cNvCxnSpPr>
          <p:nvPr/>
        </p:nvCxnSpPr>
        <p:spPr>
          <a:xfrm flipH="1">
            <a:off x="15661688" y="24784089"/>
            <a:ext cx="17739360" cy="0"/>
          </a:xfrm>
          <a:prstGeom prst="line">
            <a:avLst/>
          </a:prstGeom>
          <a:ln w="12700">
            <a:solidFill>
              <a:srgbClr val="DCAA00"/>
            </a:solidFill>
            <a:prstDash val="dashDot"/>
          </a:ln>
        </p:spPr>
        <p:style>
          <a:lnRef idx="1">
            <a:schemeClr val="accent1"/>
          </a:lnRef>
          <a:fillRef idx="0">
            <a:schemeClr val="accent1"/>
          </a:fillRef>
          <a:effectRef idx="0">
            <a:schemeClr val="accent1"/>
          </a:effectRef>
          <a:fontRef idx="minor">
            <a:schemeClr val="tx1"/>
          </a:fontRef>
        </p:style>
      </p:cxnSp>
      <p:sp>
        <p:nvSpPr>
          <p:cNvPr id="386" name="TextBox 385">
            <a:extLst>
              <a:ext uri="{FF2B5EF4-FFF2-40B4-BE49-F238E27FC236}">
                <a16:creationId xmlns:a16="http://schemas.microsoft.com/office/drawing/2014/main" id="{7CCC5DCE-53A5-D1C4-1972-5F63304B16D3}"/>
              </a:ext>
            </a:extLst>
          </p:cNvPr>
          <p:cNvSpPr txBox="1"/>
          <p:nvPr/>
        </p:nvSpPr>
        <p:spPr>
          <a:xfrm>
            <a:off x="15722818" y="23526080"/>
            <a:ext cx="17739357" cy="830997"/>
          </a:xfrm>
          <a:prstGeom prst="rect">
            <a:avLst/>
          </a:prstGeom>
          <a:noFill/>
        </p:spPr>
        <p:txBody>
          <a:bodyPr wrap="square" rtlCol="0">
            <a:spAutoFit/>
          </a:bodyPr>
          <a:lstStyle/>
          <a:p>
            <a:pPr algn="just"/>
            <a:r>
              <a:rPr lang="en-US" sz="2400" b="1" dirty="0">
                <a:latin typeface="Arial" panose="020B0604020202020204" pitchFamily="34" charset="0"/>
                <a:cs typeface="Arial" panose="020B0604020202020204" pitchFamily="34" charset="0"/>
              </a:rPr>
              <a:t>Figure 5. </a:t>
            </a:r>
            <a:r>
              <a:rPr lang="en-US" sz="2400" dirty="0">
                <a:latin typeface="Arial" panose="020B0604020202020204" pitchFamily="34" charset="0"/>
                <a:cs typeface="Arial" panose="020B0604020202020204" pitchFamily="34" charset="0"/>
              </a:rPr>
              <a:t>(A) Representative flow cytometry gating showing expression of NKp46 in the CD56</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NK cell population (left) and control FMO staining (right). (B) Strong positive correlation of %NKp46 of CD56</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NK cells with OS (P=0.002, r=0.77). </a:t>
            </a:r>
          </a:p>
        </p:txBody>
      </p:sp>
      <p:cxnSp>
        <p:nvCxnSpPr>
          <p:cNvPr id="389" name="Straight Connector 388">
            <a:extLst>
              <a:ext uri="{FF2B5EF4-FFF2-40B4-BE49-F238E27FC236}">
                <a16:creationId xmlns:a16="http://schemas.microsoft.com/office/drawing/2014/main" id="{66E40300-C218-D576-91D4-F02905549F1B}"/>
              </a:ext>
            </a:extLst>
          </p:cNvPr>
          <p:cNvCxnSpPr>
            <a:cxnSpLocks/>
          </p:cNvCxnSpPr>
          <p:nvPr/>
        </p:nvCxnSpPr>
        <p:spPr>
          <a:xfrm flipH="1">
            <a:off x="34290000" y="23753782"/>
            <a:ext cx="16675618" cy="0"/>
          </a:xfrm>
          <a:prstGeom prst="line">
            <a:avLst/>
          </a:prstGeom>
          <a:ln w="12700">
            <a:solidFill>
              <a:srgbClr val="DCAA00"/>
            </a:solidFill>
            <a:prstDash val="dashDot"/>
          </a:ln>
        </p:spPr>
        <p:style>
          <a:lnRef idx="1">
            <a:schemeClr val="accent1"/>
          </a:lnRef>
          <a:fillRef idx="0">
            <a:schemeClr val="accent1"/>
          </a:fillRef>
          <a:effectRef idx="0">
            <a:schemeClr val="accent1"/>
          </a:effectRef>
          <a:fontRef idx="minor">
            <a:schemeClr val="tx1"/>
          </a:fontRef>
        </p:style>
      </p:cxnSp>
      <p:sp>
        <p:nvSpPr>
          <p:cNvPr id="390" name="TextBox 389">
            <a:extLst>
              <a:ext uri="{FF2B5EF4-FFF2-40B4-BE49-F238E27FC236}">
                <a16:creationId xmlns:a16="http://schemas.microsoft.com/office/drawing/2014/main" id="{E8A99C8B-402F-917A-DDC5-B816937EF8A8}"/>
              </a:ext>
            </a:extLst>
          </p:cNvPr>
          <p:cNvSpPr txBox="1"/>
          <p:nvPr/>
        </p:nvSpPr>
        <p:spPr>
          <a:xfrm>
            <a:off x="34416365" y="14886959"/>
            <a:ext cx="388781"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A</a:t>
            </a:r>
          </a:p>
        </p:txBody>
      </p:sp>
      <p:sp>
        <p:nvSpPr>
          <p:cNvPr id="391" name="TextBox 390">
            <a:extLst>
              <a:ext uri="{FF2B5EF4-FFF2-40B4-BE49-F238E27FC236}">
                <a16:creationId xmlns:a16="http://schemas.microsoft.com/office/drawing/2014/main" id="{1A4CCC47-F9C2-DE11-4020-5ABF6E051355}"/>
              </a:ext>
            </a:extLst>
          </p:cNvPr>
          <p:cNvSpPr txBox="1"/>
          <p:nvPr/>
        </p:nvSpPr>
        <p:spPr>
          <a:xfrm>
            <a:off x="40056208" y="14876978"/>
            <a:ext cx="388781"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B</a:t>
            </a:r>
          </a:p>
        </p:txBody>
      </p:sp>
      <p:sp>
        <p:nvSpPr>
          <p:cNvPr id="392" name="TextBox 391">
            <a:extLst>
              <a:ext uri="{FF2B5EF4-FFF2-40B4-BE49-F238E27FC236}">
                <a16:creationId xmlns:a16="http://schemas.microsoft.com/office/drawing/2014/main" id="{BC07722A-ECF5-4FF3-8456-C4D9514FD2CF}"/>
              </a:ext>
            </a:extLst>
          </p:cNvPr>
          <p:cNvSpPr txBox="1"/>
          <p:nvPr/>
        </p:nvSpPr>
        <p:spPr>
          <a:xfrm>
            <a:off x="45359557" y="14876999"/>
            <a:ext cx="388781"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C</a:t>
            </a:r>
          </a:p>
        </p:txBody>
      </p:sp>
      <p:sp>
        <p:nvSpPr>
          <p:cNvPr id="397" name="TextBox 396">
            <a:extLst>
              <a:ext uri="{FF2B5EF4-FFF2-40B4-BE49-F238E27FC236}">
                <a16:creationId xmlns:a16="http://schemas.microsoft.com/office/drawing/2014/main" id="{494B80E9-FAD9-F60C-0804-FA251DD57028}"/>
              </a:ext>
            </a:extLst>
          </p:cNvPr>
          <p:cNvSpPr txBox="1"/>
          <p:nvPr/>
        </p:nvSpPr>
        <p:spPr>
          <a:xfrm>
            <a:off x="15735338" y="25264075"/>
            <a:ext cx="388781"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A</a:t>
            </a:r>
          </a:p>
        </p:txBody>
      </p:sp>
      <p:sp>
        <p:nvSpPr>
          <p:cNvPr id="398" name="TextBox 397">
            <a:extLst>
              <a:ext uri="{FF2B5EF4-FFF2-40B4-BE49-F238E27FC236}">
                <a16:creationId xmlns:a16="http://schemas.microsoft.com/office/drawing/2014/main" id="{CD626B18-938B-009A-835D-EA882F78096E}"/>
              </a:ext>
            </a:extLst>
          </p:cNvPr>
          <p:cNvSpPr txBox="1"/>
          <p:nvPr/>
        </p:nvSpPr>
        <p:spPr>
          <a:xfrm>
            <a:off x="20083411" y="25254097"/>
            <a:ext cx="388781"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B</a:t>
            </a:r>
          </a:p>
        </p:txBody>
      </p:sp>
      <p:sp>
        <p:nvSpPr>
          <p:cNvPr id="399" name="TextBox 398">
            <a:extLst>
              <a:ext uri="{FF2B5EF4-FFF2-40B4-BE49-F238E27FC236}">
                <a16:creationId xmlns:a16="http://schemas.microsoft.com/office/drawing/2014/main" id="{F10E09C5-704B-4976-CD20-0DC55DE6AD6D}"/>
              </a:ext>
            </a:extLst>
          </p:cNvPr>
          <p:cNvSpPr txBox="1"/>
          <p:nvPr/>
        </p:nvSpPr>
        <p:spPr>
          <a:xfrm>
            <a:off x="24570333" y="25254115"/>
            <a:ext cx="388781"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C</a:t>
            </a:r>
          </a:p>
        </p:txBody>
      </p:sp>
      <p:sp>
        <p:nvSpPr>
          <p:cNvPr id="400" name="TextBox 399">
            <a:extLst>
              <a:ext uri="{FF2B5EF4-FFF2-40B4-BE49-F238E27FC236}">
                <a16:creationId xmlns:a16="http://schemas.microsoft.com/office/drawing/2014/main" id="{3B27AE7D-8A71-1253-78A4-74C8DA72EB18}"/>
              </a:ext>
            </a:extLst>
          </p:cNvPr>
          <p:cNvSpPr txBox="1"/>
          <p:nvPr/>
        </p:nvSpPr>
        <p:spPr>
          <a:xfrm>
            <a:off x="30405430" y="25254097"/>
            <a:ext cx="388781"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D</a:t>
            </a:r>
          </a:p>
        </p:txBody>
      </p:sp>
      <p:sp>
        <p:nvSpPr>
          <p:cNvPr id="401" name="TextBox 400">
            <a:extLst>
              <a:ext uri="{FF2B5EF4-FFF2-40B4-BE49-F238E27FC236}">
                <a16:creationId xmlns:a16="http://schemas.microsoft.com/office/drawing/2014/main" id="{74813902-027B-FB86-B032-541CDB712EAD}"/>
              </a:ext>
            </a:extLst>
          </p:cNvPr>
          <p:cNvSpPr txBox="1"/>
          <p:nvPr/>
        </p:nvSpPr>
        <p:spPr>
          <a:xfrm>
            <a:off x="15700654" y="30427483"/>
            <a:ext cx="17739357" cy="1938992"/>
          </a:xfrm>
          <a:prstGeom prst="rect">
            <a:avLst/>
          </a:prstGeom>
          <a:noFill/>
        </p:spPr>
        <p:txBody>
          <a:bodyPr wrap="square" rtlCol="0">
            <a:spAutoFit/>
          </a:bodyPr>
          <a:lstStyle/>
          <a:p>
            <a:pPr algn="just"/>
            <a:r>
              <a:rPr lang="en-US" sz="2400" b="1" dirty="0">
                <a:latin typeface="Arial" panose="020B0604020202020204" pitchFamily="34" charset="0"/>
                <a:cs typeface="Arial" panose="020B0604020202020204" pitchFamily="34" charset="0"/>
              </a:rPr>
              <a:t>Figure 6. </a:t>
            </a:r>
            <a:r>
              <a:rPr lang="en-US" sz="2400" dirty="0">
                <a:latin typeface="Arial" panose="020B0604020202020204" pitchFamily="34" charset="0"/>
                <a:cs typeface="Arial" panose="020B0604020202020204" pitchFamily="34" charset="0"/>
              </a:rPr>
              <a:t>(A) Kaplan-Meier analysis of MFS stratified by median CD3</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CD56</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frequencies, showing MFS benefit with high CD3</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CD56</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frequencies (P=0.003). (B-C) Kaplan-Meier analysis of MFS stratified by median (B) CD3</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CD56</a:t>
            </a:r>
            <a:r>
              <a:rPr lang="en-US" sz="2400" baseline="30000" dirty="0">
                <a:latin typeface="Arial" panose="020B0604020202020204" pitchFamily="34" charset="0"/>
                <a:cs typeface="Arial" panose="020B0604020202020204" pitchFamily="34" charset="0"/>
              </a:rPr>
              <a:t>dim</a:t>
            </a:r>
            <a:r>
              <a:rPr lang="en-US" sz="2400" dirty="0">
                <a:latin typeface="Arial" panose="020B0604020202020204" pitchFamily="34" charset="0"/>
                <a:cs typeface="Arial" panose="020B0604020202020204" pitchFamily="34" charset="0"/>
              </a:rPr>
              <a:t> and (C) CD3</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CD56</a:t>
            </a:r>
            <a:r>
              <a:rPr lang="en-US" sz="2400" baseline="30000" dirty="0">
                <a:latin typeface="Arial" panose="020B0604020202020204" pitchFamily="34" charset="0"/>
                <a:cs typeface="Arial" panose="020B0604020202020204" pitchFamily="34" charset="0"/>
              </a:rPr>
              <a:t>bright</a:t>
            </a:r>
            <a:r>
              <a:rPr lang="en-US" sz="2400" dirty="0">
                <a:latin typeface="Arial" panose="020B0604020202020204" pitchFamily="34" charset="0"/>
                <a:cs typeface="Arial" panose="020B0604020202020204" pitchFamily="34" charset="0"/>
              </a:rPr>
              <a:t> frequencies, showing improved outcomes with high CD3</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CD56</a:t>
            </a:r>
            <a:r>
              <a:rPr lang="en-US" sz="2400" baseline="30000" dirty="0">
                <a:latin typeface="Arial" panose="020B0604020202020204" pitchFamily="34" charset="0"/>
                <a:cs typeface="Arial" panose="020B0604020202020204" pitchFamily="34" charset="0"/>
              </a:rPr>
              <a:t>dim</a:t>
            </a:r>
            <a:r>
              <a:rPr lang="en-US" sz="2400" dirty="0">
                <a:latin typeface="Arial" panose="020B0604020202020204" pitchFamily="34" charset="0"/>
                <a:cs typeface="Arial" panose="020B0604020202020204" pitchFamily="34" charset="0"/>
              </a:rPr>
              <a:t> and worse outcomes with high CD3</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CD56</a:t>
            </a:r>
            <a:r>
              <a:rPr lang="en-US" sz="2400" baseline="30000" dirty="0">
                <a:latin typeface="Arial" panose="020B0604020202020204" pitchFamily="34" charset="0"/>
                <a:cs typeface="Arial" panose="020B0604020202020204" pitchFamily="34" charset="0"/>
              </a:rPr>
              <a:t>bright</a:t>
            </a:r>
            <a:r>
              <a:rPr lang="en-US" sz="2400" dirty="0">
                <a:latin typeface="Arial" panose="020B0604020202020204" pitchFamily="34" charset="0"/>
                <a:cs typeface="Arial" panose="020B0604020202020204" pitchFamily="34" charset="0"/>
              </a:rPr>
              <a:t>, respectively. (D) Paired analysis of CD3</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CD56</a:t>
            </a:r>
            <a:r>
              <a:rPr lang="en-US" sz="2400" baseline="30000" dirty="0">
                <a:latin typeface="Arial" panose="020B0604020202020204" pitchFamily="34" charset="0"/>
                <a:cs typeface="Arial" panose="020B0604020202020204" pitchFamily="34" charset="0"/>
              </a:rPr>
              <a:t>bright</a:t>
            </a:r>
            <a:r>
              <a:rPr lang="en-US" sz="2400" dirty="0">
                <a:latin typeface="Arial" panose="020B0604020202020204" pitchFamily="34" charset="0"/>
                <a:cs typeface="Arial" panose="020B0604020202020204" pitchFamily="34" charset="0"/>
              </a:rPr>
              <a:t> and CD3</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CD56</a:t>
            </a:r>
            <a:r>
              <a:rPr lang="en-US" sz="2400" baseline="30000" dirty="0">
                <a:latin typeface="Arial" panose="020B0604020202020204" pitchFamily="34" charset="0"/>
                <a:cs typeface="Arial" panose="020B0604020202020204" pitchFamily="34" charset="0"/>
              </a:rPr>
              <a:t>dim</a:t>
            </a:r>
            <a:r>
              <a:rPr lang="en-US" sz="2400" dirty="0">
                <a:latin typeface="Arial" panose="020B0604020202020204" pitchFamily="34" charset="0"/>
                <a:cs typeface="Arial" panose="020B0604020202020204" pitchFamily="34" charset="0"/>
              </a:rPr>
              <a:t> intratumoral NK cells as a percent of total CD56</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cells, with significantly higher frequencies of intratumoral CD3</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CD56</a:t>
            </a:r>
            <a:r>
              <a:rPr lang="en-US" sz="2400" baseline="30000" dirty="0">
                <a:latin typeface="Arial" panose="020B0604020202020204" pitchFamily="34" charset="0"/>
                <a:cs typeface="Arial" panose="020B0604020202020204" pitchFamily="34" charset="0"/>
              </a:rPr>
              <a:t>dim</a:t>
            </a:r>
            <a:r>
              <a:rPr lang="en-US" sz="2400" dirty="0">
                <a:latin typeface="Arial" panose="020B0604020202020204" pitchFamily="34" charset="0"/>
                <a:cs typeface="Arial" panose="020B0604020202020204" pitchFamily="34" charset="0"/>
              </a:rPr>
              <a:t> NK cells (P&lt;0.0001). ****, P&lt;0.0001. </a:t>
            </a:r>
          </a:p>
        </p:txBody>
      </p:sp>
    </p:spTree>
    <p:extLst>
      <p:ext uri="{BB962C8B-B14F-4D97-AF65-F5344CB8AC3E}">
        <p14:creationId xmlns:p14="http://schemas.microsoft.com/office/powerpoint/2010/main" val="743311828"/>
      </p:ext>
    </p:extLst>
  </p:cSld>
  <p:clrMapOvr>
    <a:masterClrMapping/>
  </p:clrMapOvr>
  <mc:AlternateContent xmlns:mc="http://schemas.openxmlformats.org/markup-compatibility/2006" xmlns:p14="http://schemas.microsoft.com/office/powerpoint/2010/main">
    <mc:Choice Requires="p14">
      <p:transition spd="slow" p14:dur="2000" advTm="115815"/>
    </mc:Choice>
    <mc:Fallback xmlns="">
      <p:transition spd="slow" advTm="115815"/>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27CFD8B-8C44-274C-80AE-CE240B21523C}" vid="{D78945E2-325A-594E-B7C6-6009E2AC9D2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20235</TotalTime>
  <Words>1582</Words>
  <Application>Microsoft Macintosh PowerPoint</Application>
  <PresentationFormat>Custom</PresentationFormat>
  <Paragraphs>177</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Sylvia Margret Cruz</dc:creator>
  <cp:lastModifiedBy>Sylvia Margret Cruz</cp:lastModifiedBy>
  <cp:revision>74</cp:revision>
  <dcterms:created xsi:type="dcterms:W3CDTF">2021-09-27T06:25:43Z</dcterms:created>
  <dcterms:modified xsi:type="dcterms:W3CDTF">2024-02-29T16:49:54Z</dcterms:modified>
</cp:coreProperties>
</file>