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85" r:id="rId1"/>
  </p:sldMasterIdLst>
  <p:notesMasterIdLst>
    <p:notesMasterId r:id="rId46"/>
  </p:notesMasterIdLst>
  <p:sldIdLst>
    <p:sldId id="256" r:id="rId2"/>
    <p:sldId id="299" r:id="rId3"/>
    <p:sldId id="315" r:id="rId4"/>
    <p:sldId id="294" r:id="rId5"/>
    <p:sldId id="284" r:id="rId6"/>
    <p:sldId id="313" r:id="rId7"/>
    <p:sldId id="305" r:id="rId8"/>
    <p:sldId id="306" r:id="rId9"/>
    <p:sldId id="304" r:id="rId10"/>
    <p:sldId id="281" r:id="rId11"/>
    <p:sldId id="311" r:id="rId12"/>
    <p:sldId id="298" r:id="rId13"/>
    <p:sldId id="270" r:id="rId14"/>
    <p:sldId id="301" r:id="rId15"/>
    <p:sldId id="312" r:id="rId16"/>
    <p:sldId id="288" r:id="rId17"/>
    <p:sldId id="317" r:id="rId18"/>
    <p:sldId id="310" r:id="rId19"/>
    <p:sldId id="257" r:id="rId20"/>
    <p:sldId id="318" r:id="rId21"/>
    <p:sldId id="308" r:id="rId22"/>
    <p:sldId id="316" r:id="rId23"/>
    <p:sldId id="274" r:id="rId24"/>
    <p:sldId id="297" r:id="rId25"/>
    <p:sldId id="275" r:id="rId26"/>
    <p:sldId id="302" r:id="rId27"/>
    <p:sldId id="314" r:id="rId28"/>
    <p:sldId id="282" r:id="rId29"/>
    <p:sldId id="258" r:id="rId30"/>
    <p:sldId id="261" r:id="rId31"/>
    <p:sldId id="291" r:id="rId32"/>
    <p:sldId id="269" r:id="rId33"/>
    <p:sldId id="263" r:id="rId34"/>
    <p:sldId id="280" r:id="rId35"/>
    <p:sldId id="264" r:id="rId36"/>
    <p:sldId id="265" r:id="rId37"/>
    <p:sldId id="271" r:id="rId38"/>
    <p:sldId id="272" r:id="rId39"/>
    <p:sldId id="293" r:id="rId40"/>
    <p:sldId id="273" r:id="rId41"/>
    <p:sldId id="292" r:id="rId42"/>
    <p:sldId id="303" r:id="rId43"/>
    <p:sldId id="300" r:id="rId44"/>
    <p:sldId id="277" r:id="rId4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4660"/>
  </p:normalViewPr>
  <p:slideViewPr>
    <p:cSldViewPr snapToGrid="0">
      <p:cViewPr varScale="1">
        <p:scale>
          <a:sx n="113" d="100"/>
          <a:sy n="113" d="100"/>
        </p:scale>
        <p:origin x="22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80089D8-61F1-4928-A1E1-8F106F9B598B}" type="datetimeFigureOut">
              <a:rPr lang="en-US" smtClean="0"/>
              <a:t>7/23/2021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34DC538-385F-4245-B636-FDA085B1B6F4}" type="slidenum">
              <a:rPr lang="en-US" smtClean="0"/>
              <a:t>‹#›</a:t>
            </a:fld>
            <a:endParaRPr lang="en-US"/>
          </a:p>
        </p:txBody>
      </p:sp>
    </p:spTree>
    <p:extLst>
      <p:ext uri="{BB962C8B-B14F-4D97-AF65-F5344CB8AC3E}">
        <p14:creationId xmlns:p14="http://schemas.microsoft.com/office/powerpoint/2010/main" val="1038630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09A8127C-E5E9-4868-BF14-8D30045D9AAB}" type="datetime1">
              <a:rPr lang="en-US" smtClean="0"/>
              <a:t>7/23/2021</a:t>
            </a:fld>
            <a:endParaRPr lang="en-US" dirty="0"/>
          </a:p>
        </p:txBody>
      </p:sp>
      <p:sp>
        <p:nvSpPr>
          <p:cNvPr id="5" name="Footer Placeholder 4"/>
          <p:cNvSpPr>
            <a:spLocks noGrp="1"/>
          </p:cNvSpPr>
          <p:nvPr>
            <p:ph type="ftr" sz="quarter" idx="11"/>
          </p:nvPr>
        </p:nvSpPr>
        <p:spPr/>
        <p:txBody>
          <a:bodyPr/>
          <a:lstStyle/>
          <a:p>
            <a:r>
              <a:rPr lang="en-US" smtClean="0"/>
              <a:t>Ann Glusker, UC Berkeley Library, glusker@berkeley.edu</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837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BAEB935-1FD4-40A5-83D6-70BDD12F04FC}" type="datetime1">
              <a:rPr lang="en-US" smtClean="0"/>
              <a:t>7/23/2021</a:t>
            </a:fld>
            <a:endParaRPr lang="en-US" dirty="0"/>
          </a:p>
        </p:txBody>
      </p:sp>
      <p:sp>
        <p:nvSpPr>
          <p:cNvPr id="5" name="Footer Placeholder 4"/>
          <p:cNvSpPr>
            <a:spLocks noGrp="1"/>
          </p:cNvSpPr>
          <p:nvPr>
            <p:ph type="ftr" sz="quarter" idx="11"/>
          </p:nvPr>
        </p:nvSpPr>
        <p:spPr/>
        <p:txBody>
          <a:bodyPr/>
          <a:lstStyle/>
          <a:p>
            <a:r>
              <a:rPr lang="en-US" smtClean="0"/>
              <a:t>Ann Glusker, UC Berkeley Library, glusker@berkeley.edu</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41220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BBF902-8C36-44E4-9C73-FB1323A3E5EC}" type="datetime1">
              <a:rPr lang="en-US" smtClean="0"/>
              <a:t>7/23/2021</a:t>
            </a:fld>
            <a:endParaRPr lang="en-US" dirty="0"/>
          </a:p>
        </p:txBody>
      </p:sp>
      <p:sp>
        <p:nvSpPr>
          <p:cNvPr id="5" name="Footer Placeholder 4"/>
          <p:cNvSpPr>
            <a:spLocks noGrp="1"/>
          </p:cNvSpPr>
          <p:nvPr>
            <p:ph type="ftr" sz="quarter" idx="11"/>
          </p:nvPr>
        </p:nvSpPr>
        <p:spPr/>
        <p:txBody>
          <a:bodyPr/>
          <a:lstStyle/>
          <a:p>
            <a:r>
              <a:rPr lang="en-US" smtClean="0"/>
              <a:t>Ann Glusker, UC Berkeley Library, glusker@berkeley.edu</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053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1F7FA4-5E66-4081-B60B-9059ACFE8D91}" type="datetime1">
              <a:rPr lang="en-US" smtClean="0"/>
              <a:t>7/23/2021</a:t>
            </a:fld>
            <a:endParaRPr lang="en-US" dirty="0"/>
          </a:p>
        </p:txBody>
      </p:sp>
      <p:sp>
        <p:nvSpPr>
          <p:cNvPr id="5" name="Footer Placeholder 4"/>
          <p:cNvSpPr>
            <a:spLocks noGrp="1"/>
          </p:cNvSpPr>
          <p:nvPr>
            <p:ph type="ftr" sz="quarter" idx="11"/>
          </p:nvPr>
        </p:nvSpPr>
        <p:spPr/>
        <p:txBody>
          <a:bodyPr/>
          <a:lstStyle/>
          <a:p>
            <a:r>
              <a:rPr lang="en-US" smtClean="0"/>
              <a:t>Ann Glusker, UC Berkeley Library, glusker@berkeley.edu</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60335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6DA7722-64A9-442A-9771-6BBCCD062936}" type="datetime1">
              <a:rPr lang="en-US" smtClean="0"/>
              <a:t>7/23/2021</a:t>
            </a:fld>
            <a:endParaRPr lang="en-US" dirty="0"/>
          </a:p>
        </p:txBody>
      </p:sp>
      <p:sp>
        <p:nvSpPr>
          <p:cNvPr id="5" name="Footer Placeholder 4"/>
          <p:cNvSpPr>
            <a:spLocks noGrp="1"/>
          </p:cNvSpPr>
          <p:nvPr>
            <p:ph type="ftr" sz="quarter" idx="11"/>
          </p:nvPr>
        </p:nvSpPr>
        <p:spPr/>
        <p:txBody>
          <a:bodyPr/>
          <a:lstStyle/>
          <a:p>
            <a:r>
              <a:rPr lang="en-US" smtClean="0"/>
              <a:t>Ann Glusker, UC Berkeley Library, glusker@berkeley.edu</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91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79E7F1E-87EA-4E1E-9555-A41EBE9517FD}" type="datetime1">
              <a:rPr lang="en-US" smtClean="0"/>
              <a:t>7/23/2021</a:t>
            </a:fld>
            <a:endParaRPr lang="en-US" dirty="0"/>
          </a:p>
        </p:txBody>
      </p:sp>
      <p:sp>
        <p:nvSpPr>
          <p:cNvPr id="6" name="Footer Placeholder 5"/>
          <p:cNvSpPr>
            <a:spLocks noGrp="1"/>
          </p:cNvSpPr>
          <p:nvPr>
            <p:ph type="ftr" sz="quarter" idx="11"/>
          </p:nvPr>
        </p:nvSpPr>
        <p:spPr/>
        <p:txBody>
          <a:bodyPr/>
          <a:lstStyle/>
          <a:p>
            <a:r>
              <a:rPr lang="en-US" smtClean="0"/>
              <a:t>Ann Glusker, UC Berkeley Library, glusker@berkeley.edu</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9535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EC95B20-38A2-41F7-BBE8-7974C0D346B5}" type="datetime1">
              <a:rPr lang="en-US" smtClean="0"/>
              <a:t>7/23/2021</a:t>
            </a:fld>
            <a:endParaRPr lang="en-US" dirty="0"/>
          </a:p>
        </p:txBody>
      </p:sp>
      <p:sp>
        <p:nvSpPr>
          <p:cNvPr id="8" name="Footer Placeholder 7"/>
          <p:cNvSpPr>
            <a:spLocks noGrp="1"/>
          </p:cNvSpPr>
          <p:nvPr>
            <p:ph type="ftr" sz="quarter" idx="11"/>
          </p:nvPr>
        </p:nvSpPr>
        <p:spPr/>
        <p:txBody>
          <a:bodyPr/>
          <a:lstStyle/>
          <a:p>
            <a:r>
              <a:rPr lang="en-US" smtClean="0"/>
              <a:t>Ann Glusker, UC Berkeley Library, glusker@berkeley.edu</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21895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62C85F3-4864-4F80-98E6-239AD1743FC0}" type="datetime1">
              <a:rPr lang="en-US" smtClean="0"/>
              <a:t>7/23/2021</a:t>
            </a:fld>
            <a:endParaRPr lang="en-US" dirty="0"/>
          </a:p>
        </p:txBody>
      </p:sp>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3823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EC4A1B-CBCB-40C3-93F3-82D0D5D73CFD}" type="datetime1">
              <a:rPr lang="en-US" smtClean="0"/>
              <a:t>7/23/2021</a:t>
            </a:fld>
            <a:endParaRPr lang="en-US" dirty="0"/>
          </a:p>
        </p:txBody>
      </p:sp>
      <p:sp>
        <p:nvSpPr>
          <p:cNvPr id="3" name="Footer Placeholder 2"/>
          <p:cNvSpPr>
            <a:spLocks noGrp="1"/>
          </p:cNvSpPr>
          <p:nvPr>
            <p:ph type="ftr" sz="quarter" idx="11"/>
          </p:nvPr>
        </p:nvSpPr>
        <p:spPr/>
        <p:txBody>
          <a:bodyPr/>
          <a:lstStyle/>
          <a:p>
            <a:r>
              <a:rPr lang="en-US" smtClean="0"/>
              <a:t>Ann Glusker, UC Berkeley Library, glusker@berkeley.edu</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46715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B07FE0E-F4EE-40B0-B146-3E791203A637}" type="datetime1">
              <a:rPr lang="en-US" smtClean="0"/>
              <a:t>7/23/2021</a:t>
            </a:fld>
            <a:endParaRPr lang="en-US" dirty="0"/>
          </a:p>
        </p:txBody>
      </p:sp>
      <p:sp>
        <p:nvSpPr>
          <p:cNvPr id="6" name="Footer Placeholder 5"/>
          <p:cNvSpPr>
            <a:spLocks noGrp="1"/>
          </p:cNvSpPr>
          <p:nvPr>
            <p:ph type="ftr" sz="quarter" idx="11"/>
          </p:nvPr>
        </p:nvSpPr>
        <p:spPr/>
        <p:txBody>
          <a:bodyPr/>
          <a:lstStyle/>
          <a:p>
            <a:r>
              <a:rPr lang="en-US" smtClean="0"/>
              <a:t>Ann Glusker, UC Berkeley Library, glusker@berkeley.edu</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16618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89CD63-A316-4F39-ABD7-A2FB82954B9E}" type="datetime1">
              <a:rPr lang="en-US" smtClean="0"/>
              <a:t>7/23/2021</a:t>
            </a:fld>
            <a:endParaRPr lang="en-US" dirty="0"/>
          </a:p>
        </p:txBody>
      </p:sp>
      <p:sp>
        <p:nvSpPr>
          <p:cNvPr id="6" name="Footer Placeholder 5"/>
          <p:cNvSpPr>
            <a:spLocks noGrp="1"/>
          </p:cNvSpPr>
          <p:nvPr>
            <p:ph type="ftr" sz="quarter" idx="11"/>
          </p:nvPr>
        </p:nvSpPr>
        <p:spPr/>
        <p:txBody>
          <a:bodyPr/>
          <a:lstStyle/>
          <a:p>
            <a:r>
              <a:rPr lang="en-US" smtClean="0"/>
              <a:t>Ann Glusker, UC Berkeley Library, glusker@berkeley.edu</a:t>
            </a:r>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dirty="0"/>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18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EEB80021-AB11-460E-83E4-43C394325FC8}" type="datetime1">
              <a:rPr lang="en-US" smtClean="0"/>
              <a:t>7/23/2021</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r>
              <a:rPr lang="en-US" smtClean="0"/>
              <a:t>Ann Glusker, UC Berkeley Library, glusker@berkeley.edu</a:t>
            </a:r>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4FAB73BC-B049-4115-A692-8D63A059BFB8}"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25256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lickr.com/photos/proimos/27221226156/in/photolist-HtrUas-8Nzqoc-6Livxf-JFmXJ-nCVjan-9bus2-9hPURJ-4xRpKM-bkr89i-a4iMPo-nKVS-5jWivp-58uK-8L8vtF-7dTgHS-89puPv-bnSQCi-zGT8gL-ebuGbt-kwYNN-5A5yaL-h2vWD-65iT38-4wi6Mx-6xgFGQ-5CaPaT-5w3WNz-bwej7A-4nxjtJ-m4yh19-5vJ977-ftJhmX-cwzpGA-8BtFJC-2i925Sy-9cfTh6-nXj2tn-zBryP-5hzsdK-JKXGqR-8xR3EP-nEGxMV-5DbjUR-cwzpTA-4DXVGn-6xLDp-nEGwFX-go6ZP1-nCUM31-S9RS35"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ncbi.nlm.nih.gov/pmc/articles/PMC6013124/" TargetMode="External"/><Relationship Id="rId2" Type="http://schemas.openxmlformats.org/officeDocument/2006/relationships/hyperlink" Target="https://ryandata.wordpress.com/2016/11/23/what-is-a-data-librarian/#:~:text=For%20me%2C%20the%20central%20role,data%20navigator%20or%20data%20guide." TargetMode="External"/><Relationship Id="rId1" Type="http://schemas.openxmlformats.org/officeDocument/2006/relationships/slideLayout" Target="../slideLayouts/slideLayout2.xml"/><Relationship Id="rId5" Type="http://schemas.openxmlformats.org/officeDocument/2006/relationships/hyperlink" Target="https://www.theguardian.com/public-leaders-network/2014/apr/15/big-data-open-data-transform-government#:~:text=Open%20data%20brings%20a%20perspective,complex%2C%20rapidly%2Dchanging%20datasets." TargetMode="Externa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escholarship.org/uc/item/75231194" TargetMode="External"/><Relationship Id="rId1" Type="http://schemas.openxmlformats.org/officeDocument/2006/relationships/slideLayout" Target="../slideLayouts/slideLayout2.xml"/><Relationship Id="rId4" Type="http://schemas.openxmlformats.org/officeDocument/2006/relationships/hyperlink" Target="https://www.flickr.com/photos/grandmaitre/5846058698/in/photolist-9UAzzu-Gzyjwd-9Y2sJ8-6aPq1r-du8hYC-7WDGPU-5EeAMx-6pyLez-cCvjx-617J5B-2dDCzM7-66syuv-87RXpx-2PGw7C-2eR7Jtf-4p8XyZ-bdhUDp-o9ocCo-3pDvGX-6G7MWq-aNmzSF-Ad6jTx-9tMkCB-cJLD1m-GcSWCA-4T41Jv-kwYVc-9tQiiW-cJLDAb-CQztov-7LKP6F-mcerQ-9tNAwu-os3H7D-6oxp85-dnvqz-tEVCj-xBMQY-4cZ5Na-wUAicN-fMyS2-5goEBN-bX2f51-dCqKCo-567VD9-GhUERb-GYnUo-5QH8qP-5rkWaS-2bHDRs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doi.org/10.5860/crl.79.2.237" TargetMode="External"/><Relationship Id="rId1" Type="http://schemas.openxmlformats.org/officeDocument/2006/relationships/slideLayout" Target="../slideLayouts/slideLayout2.xml"/><Relationship Id="rId4" Type="http://schemas.openxmlformats.org/officeDocument/2006/relationships/hyperlink" Target="https://www.flickr.com/photos/fogey03/26850950295/"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flickr.com/photos/104318263@N04/43394700830/in/photolist-297DbH5-2VrWM-go7KGR-KDKUK-5rxd4-5pez9S-cou96u-49pYaQ-4T8eaf-JngA3-der7Az-9bwKF-7wtTza-85Qqp4-wy1Bv5-go81uz-der5zE-r6f5E-nCGqab-71d5wR-4LKnww-fvSXMP-nmqXJX-9AFRmr-7CVinD-4JYoCG-nCCwNt-3hf3y-nCVfyz-7weBNN-ci48Wd-ay1WHN-berRrP-go7fhB-bgxCyv-6GdzXY-Pw5AH-6G9uqk-4JU6cn-7tCcR-7vGCrA-aykX3W-8gDyW4-hQz39-4Ac1gr-2hdKCbW-go85N4-694nG6-5F1Hdj-mKQTU"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rawgraphs.io/" TargetMode="External"/><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hyperlink" Target="https://datajustice.files.wordpress.com/2020/06/djl-data-literacy-guidebook.pdf" TargetMode="External"/><Relationship Id="rId2" Type="http://schemas.openxmlformats.org/officeDocument/2006/relationships/hyperlink" Target="https://www.callingbull.org/videos.html" TargetMode="External"/><Relationship Id="rId1" Type="http://schemas.openxmlformats.org/officeDocument/2006/relationships/slideLayout" Target="../slideLayouts/slideLayout2.xml"/><Relationship Id="rId6" Type="http://schemas.openxmlformats.org/officeDocument/2006/relationships/hyperlink" Target="https://datatherapy.org/activities/" TargetMode="External"/><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hyperlink" Target="https://databasic.io/en/" TargetMode="External"/><Relationship Id="rId4" Type="http://schemas.openxmlformats.org/officeDocument/2006/relationships/hyperlink" Target="https://escholarship.org/uc/item/75231194" TargetMode="External"/><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flickr.com/photos/realplastictrees/3359113206/in/photolist-67QkjW-8BNQ66-5vyRa1-5SMRRc-7wkTpK-63tGVC-63tKTC-4MwhzG-51PhE2-95JSUQ-chNARN-5SMEd4-79MkyN-8BRV8C-2hAH57-e47gfR-5SME9n-68FzMx-8beFE9-8BRVz5-5vuxkn-8BRVH5-8BRVrE-8BNPY4-45PsaH-5SSbL7-m7LHaK-63pztp-63tN53-8BRVeQ-3ax2Fr-8BNPRk-4y1SX6-63puAp-m7LC5V-63tJ25-63pBQg-63pxcT-3ax16R-63pCh6-7JJoGq-b8NeD-5PQ2RF-e7Rjv1-dgqMgr-67QkM7-62C4Hp-8beFDJ-dgqMCc-dgqP5C"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civic.mit.edu/2019/09/26/liveblog-catherine-dignazio-data-feminism/"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blackrockcitycensus.org/index.html" TargetMode="External"/><Relationship Id="rId3" Type="http://schemas.openxmlformats.org/officeDocument/2006/relationships/hyperlink" Target="https://www.mlb.com/stats/" TargetMode="External"/><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s://www.kaggle.com/rtatman/fun-beginner-friendly-datasets" TargetMode="External"/><Relationship Id="rId5" Type="http://schemas.openxmlformats.org/officeDocument/2006/relationships/hyperlink" Target="https://www.flickr.com/photos/w72/12214632694/" TargetMode="External"/><Relationship Id="rId4" Type="http://schemas.openxmlformats.org/officeDocument/2006/relationships/image" Target="../media/image27.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data.cambridgema.gov/General-Government/Civic-Innovation-Challenge-Inventory/x96z-hdnh"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hyperlink" Target="https://www.flickr.com/photos/smartfat/142237648/"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hyperlink" Target="https://www.cmich.edu/library/Ebooks/9780838989722_Library_Assessment.pdf" TargetMode="External"/><Relationship Id="rId1" Type="http://schemas.openxmlformats.org/officeDocument/2006/relationships/slideLayout" Target="../slideLayouts/slideLayout2.xml"/><Relationship Id="rId6" Type="http://schemas.openxmlformats.org/officeDocument/2006/relationships/hyperlink" Target="http://www.inthelibrarywiththeleadpipe.org/2018/towards-critical-assessment-practice/" TargetMode="External"/><Relationship Id="rId5" Type="http://schemas.openxmlformats.org/officeDocument/2006/relationships/image" Target="../media/image33.png"/><Relationship Id="rId4" Type="http://schemas.openxmlformats.org/officeDocument/2006/relationships/hyperlink" Target="http://old.libraryassessment.org/bm~doc/proceedings-2016.pdf"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tandfonline.com/doi/full/10.1080/00049670.2015.1041215" TargetMode="External"/><Relationship Id="rId7" Type="http://schemas.openxmlformats.org/officeDocument/2006/relationships/hyperlink" Target="https://www.flickr.com/photos/slightlyblurred/4610624560/" TargetMode="External"/><Relationship Id="rId2" Type="http://schemas.openxmlformats.org/officeDocument/2006/relationships/hyperlink" Target="https://www.sciencedirect.com/science/article/pii/S0099133319304069" TargetMode="Externa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guides.lib.berkeley.edu/ldw2020#:~:text=At%20UC%20Berkeley%2C%20the%20event,you%20at%20these%20exciting%20events!" TargetMode="External"/><Relationship Id="rId4" Type="http://schemas.openxmlformats.org/officeDocument/2006/relationships/hyperlink" Target="https://scholar.colorado.edu/downloads/ff365588h"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s://acrl.libguides.com/scholcomm/toolkit/RDMWorkshop"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onlinecourses.science.psu.edu/statprogram/review_of_basic_statistics" TargetMode="External"/><Relationship Id="rId7" Type="http://schemas.openxmlformats.org/officeDocument/2006/relationships/hyperlink" Target="https://www.flickr.com/photos/aroberts/3343548533/" TargetMode="External"/><Relationship Id="rId2" Type="http://schemas.openxmlformats.org/officeDocument/2006/relationships/hyperlink" Target="https://data-equity.org/" TargetMode="Externa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hyperlink" Target="https://www.measureevaluation.org/resources/training/capacity-building-resources/basic-data-analysis-for-health-programs" TargetMode="External"/><Relationship Id="rId4" Type="http://schemas.openxmlformats.org/officeDocument/2006/relationships/hyperlink" Target="https://www.ipracticemath.com/learn/basicmath"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drive.google.com/drive/u/0/folders/1ZS57_40tWuIB7tV4APVMmTZ-5PXDwX9w" TargetMode="External"/><Relationship Id="rId2" Type="http://schemas.openxmlformats.org/officeDocument/2006/relationships/hyperlink" Target="https://open.nytimes.com/how-we-helped-our-reporters-learn-to-love-spreadsheets-adc43a93b919" TargetMode="External"/><Relationship Id="rId1" Type="http://schemas.openxmlformats.org/officeDocument/2006/relationships/slideLayout" Target="../slideLayouts/slideLayout2.xml"/><Relationship Id="rId5" Type="http://schemas.openxmlformats.org/officeDocument/2006/relationships/hyperlink" Target="https://www.flickr.com/photos/dherholz/3283096067/" TargetMode="Externa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hyperlink" Target="https://www.flickr.com/photos/23024164@N06/40659470671/in/photolist-24WWq5p-Y1Gsfy-5GNQYv-4UiyXK-5zEuCf-CM8bA-5zEuHf-igfMy-5jwh7x-cX7HFS-CunPX-dnaC5W-9beXQZ-nf7Bsw-fGtfYK-kEFwkq-8nBjD6-6Gdxud-9i1RGt-sbG1m2-5kN5-8MJGJH-y1d5kc-9tc1RP-aEzeHT-djd9Jo-2hPMY7s-bstqbk-Kztkh-bUZgSk-5y1nPU-c895bs-Kztk3-2h4EQaZ-bBZdu3-MBqcFD-6G9tsx-a54xfk-d6Ssu5-27sxyc6-7F73DS-6fGvxw-Coxd6Q-cw84kd-4hVmv8-bVBaFh-cw85C9-8nELxq-23ZhKsv-58Brom" TargetMode="External"/><Relationship Id="rId3" Type="http://schemas.openxmlformats.org/officeDocument/2006/relationships/hyperlink" Target="http://datajournalismhandbook.org/1.0/en/index.html" TargetMode="External"/><Relationship Id="rId7" Type="http://schemas.openxmlformats.org/officeDocument/2006/relationships/image" Target="../media/image41.png"/><Relationship Id="rId2" Type="http://schemas.openxmlformats.org/officeDocument/2006/relationships/hyperlink" Target="https://schoolofdata.org/" TargetMode="External"/><Relationship Id="rId1" Type="http://schemas.openxmlformats.org/officeDocument/2006/relationships/slideLayout" Target="../slideLayouts/slideLayout2.xml"/><Relationship Id="rId6" Type="http://schemas.openxmlformats.org/officeDocument/2006/relationships/hyperlink" Target="https://www.neighborhoodindicators.org/data-tech/course-catalog/data-101-data-visualization-data-literacy-and-storytelling" TargetMode="External"/><Relationship Id="rId5" Type="http://schemas.openxmlformats.org/officeDocument/2006/relationships/hyperlink" Target="http://opendatahandbook.org/resources/" TargetMode="External"/><Relationship Id="rId4" Type="http://schemas.openxmlformats.org/officeDocument/2006/relationships/hyperlink" Target="https://theodi.org/course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flickr.com/photos/byzantiumbooks/33538231193/in/photolist-T6EcFp-em2Mzk-5taTd4-9rvkLD-cw84v9-bYNNTj-bWz4t9-eKFwh-2fhJjU-8nBDfZ-cw85P7-8cXnZa-2iJxm-AZcw8-8nBCYD-9BgLgu-oeWnZm-4ZXmZ-Jma3V-7mvJm-oJ65Qc-5JR97R-65oaso-2H329G-Avope-98BiXp-5Zgh4b-5WVsCc-xUqFg-692eZ6-cfsYH5-5jTiko-4vSVAU-FvuvPN-cqeqjC-4ab1VL-65iT8M-7a9fuD-nwEX5v-29rRWhJ-3RKAy-6hqS6J-df7Hx1-6YGZqp-65oauG-9cm8Gg-8frGT-7CXw9x-4EkNgA-Zcnx7N" TargetMode="Externa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hyperlink" Target="https://nnlm.gov/" TargetMode="External"/><Relationship Id="rId5" Type="http://schemas.openxmlformats.org/officeDocument/2006/relationships/hyperlink" Target="https://news.nnlm.gov/nto/2020/09/18/announcing-library-carpentry-workshops-with-nnlm/" TargetMode="External"/><Relationship Id="rId4" Type="http://schemas.openxmlformats.org/officeDocument/2006/relationships/hyperlink" Target="https://librarycarpentry.org/"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www.wla.org/assets/2017WLAConference/SECRETS%20OF%20THE%20DATA%20WHISPERER-WLA-min.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is.gd/DataEngage_CollabNotes" TargetMode="External"/><Relationship Id="rId2" Type="http://schemas.openxmlformats.org/officeDocument/2006/relationships/hyperlink" Target="https://is.gd/DataEngage_Slides" TargetMode="External"/><Relationship Id="rId1" Type="http://schemas.openxmlformats.org/officeDocument/2006/relationships/slideLayout" Target="../slideLayouts/slideLayout2.xml"/><Relationship Id="rId5" Type="http://schemas.openxmlformats.org/officeDocument/2006/relationships/hyperlink" Target="https://www.flickr.com/photos/rs12240/33133426774/"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drive.google.com/file/d/1R3dZrUT_vGoQf_zmgs2qh1hXfdJo1LNo/view"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tinyurl.com/sallygoredataviz" TargetMode="External"/><Relationship Id="rId2" Type="http://schemas.openxmlformats.org/officeDocument/2006/relationships/hyperlink" Target="https://eazybi.com/blog/data_visualization_and_chart_types/" TargetMode="Externa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cellphonesusie/3355861969/in/photolist-67xER8-4EQPdv-8Q9gFb-62Gcao-qx4UCR-4SaGp1-62BX3v-geFbf-5yTXzv-5dq8G-246xX-Jmw2em-8CBVJt-29nSEyJ-kus7eW-kupUWv-hPKFjS-29AvZgt-oVAXz-9K29J9-9k5vE8-5yTYq2-4THCux-S4i5g-4x2gJm-suWuM-9EnYr-5yTX3k-gJYwho-bWpf3d-4Teukk-4Te89j-62GnZm-RjhJAW-5dq8F-e1wUVa-7NL66K-2K43Uj-9LoHKw-q7FgWt-7xKBg6-hPKUoL-9LkZMr-kupzkg-493Y5q-9LoHQS-9LoHMN-5XVXnf-kupRiZ-kurWt3"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flickr.com/photos/zilupe/2111865551/in/photolist-4dBS42-9AvqMu-4JU8zM-nmqLWs-7FHMAR-go7MaF-7XBfLg-go7LnP-ajQwHW-go7Suu-9RVvHR-do43Uy-bFjUJ-nASBnY-52SCnP-9uyGEV-4u98Cc-nEGtsx-nmqybA-do7HjP-kwYTK-dKapzy-ryexaW-7p1bmz-9Km3h5-64TDqD-4pb3C2-r6eBq-nmqLdy-nmqAd1-4rTY2u-nASDuo-aEdEeh-4c8Qq2-LjAu2-8z7nQm-aqJoXE-6cfUR2-aGQrAr-65Xihv-V4WqMA-5Dbk1c-nCVcP6-9MixxV-5hDN5d-cKBs-c3Diad-bHTwV-nmqy1B-cVi2Bo"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d-scholarship.pitt.edu/33891/" TargetMode="External"/><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hyperlink" Target="https://cgs.illinois.edu/files/2016/05/Engaged_Librarian_FrameworkPDF.pdf" TargetMode="External"/><Relationship Id="rId5" Type="http://schemas.openxmlformats.org/officeDocument/2006/relationships/image" Target="../media/image50.png"/><Relationship Id="rId4" Type="http://schemas.openxmlformats.org/officeDocument/2006/relationships/hyperlink" Target="file:///C:\Users\glusker\Documents\Civic-Data-Universe_FINAL.pdf" TargetMode="External"/><Relationship Id="rId9"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flickr.com/photos/janetmck/15422638442/" TargetMode="External"/><Relationship Id="rId1" Type="http://schemas.openxmlformats.org/officeDocument/2006/relationships/slideLayout" Target="../slideLayouts/slideLayout2.xml"/><Relationship Id="rId5" Type="http://schemas.openxmlformats.org/officeDocument/2006/relationships/hyperlink" Target="https://is.gd/DataEngage_CollabNotes" TargetMode="External"/><Relationship Id="rId4" Type="http://schemas.openxmlformats.org/officeDocument/2006/relationships/hyperlink" Target="https://is.gd/DataEngage_Slide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flickr.com/photos/48424574@N07/5016908378/in/photolist-bFgduR-6c7PUL-cw84PJ-aDWkzm-4jQE7P-du9emp-8pSFYD-go7K2m-5XvM3x-23SqSWn-8DjY5j-r5SWCk-nASB6f-5gHUz9-h856ov-dAf9wg-6G9u9k-ddmpKb-go7xDG-9uyB73-hjbY5-8nBDmn-KzGwT-h83Ck6-j5m5-387tJM-6G9w5g"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callingbull.org/"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dam-prod.media.mit.edu/x/2016/10/20/Designing-Tools-and-Activities-for-Data-Literacy-Learners.pdf" TargetMode="External"/><Relationship Id="rId1" Type="http://schemas.openxmlformats.org/officeDocument/2006/relationships/slideLayout" Target="../slideLayouts/slideLayout2.xml"/><Relationship Id="rId4" Type="http://schemas.openxmlformats.org/officeDocument/2006/relationships/hyperlink" Target="https://www.flickr.com/photos/barsen/6336523162/in/photolist-bFgduR-6c7PUL-cw84PJ-aDWkzm-4jQE7P-du9emp-8pSFYD-go7K2m-5XvM3x-23SqSWn-8DjY5j-r5SWCk-nASB6f-5gHUz9-h856ov-dAf9wg-6G9u9k-ddmpKb-go7xDG-9uyB73-hjbY5-8nBDmn-KzGwT-h83Ck6-j5m5-387tJM-6G9w5g-8kURD-8nErNA-8LKzan-6GdA5m-6GdzLA-db9nuQ-65iTfg-7SzXwV-8rUX8y-8NCuHo-4JgsGH-8zv5vt-QtmLb-574eZ9-fn9Jvu-rmj7c-8snc4e-7bVxYh-8NCvzm-KCv12b-2gVHW-iz9x1b-8NCvV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rawgraphs.io/" TargetMode="External"/><Relationship Id="rId7" Type="http://schemas.openxmlformats.org/officeDocument/2006/relationships/hyperlink" Target="https://www.flickr.com/photos/nine2ninetysix/50133197436/in/photolist-2jo6JZ3-m3CPo-kwYL7-a1DxLo-7XEruh-dpwea-BXyswU-7ixpfM-5pf3JR-9A6rSx-9v4CfC-9tM3Lx-buw58e-9tQ1qE-pnNLmy-pnMNrB-pEgSWu-oHqqL6-4Egaov-mTjBQ-oHqozy-eeetA6-DPbf2d-qJyamo-eoTrMt-58TTn-wtPhA-DNnYH-2i3JgeY-JrmFMw-jWGuhC-5sgPYY-24bE2tc-2jnZBuG-2ipzwEk-2iFRNG-Mwouuu-2ihkmbd-F44mix-2jnQdCh-2iVgHcp-74dygu-5sgPP5-2jn8kdN-2iyVF6f-5pKQyP-iQhVK-9iKGTP-5Y6ovS-5wQNY1" TargetMode="External"/><Relationship Id="rId2" Type="http://schemas.openxmlformats.org/officeDocument/2006/relationships/hyperlink" Target="https://www.datawrapper.de/" TargetMode="Externa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zararah.net/blog/2017/02/12/critical-data-literacy/" TargetMode="External"/><Relationship Id="rId4" Type="http://schemas.openxmlformats.org/officeDocument/2006/relationships/hyperlink" Target="https://responsibledata.io/responsible-empathy/"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flickr.com/photos/forklift/344921974/in/photolist-wtPhA-DNnYH-2i3JgeY-JrmFMw-jWGuhC-5sgPYY-24bE2tc-2jnZBuG-2ipzwEk-2iFRNG-Mwouuu-2ihkmbd-F44mix-2jnQdCh-2iVgHcp-74dygu-5sgPP5-2jn8kdN-2iyVF6f-5pKQyP-iQhVK-9iKGTP-5Y6ovS-5wQNY1-ftyXx-x2vJ8D-4gWrUT-FJ8Dv9-KaZxs-5qzGTU-5qvoux-ur7AY-XmX3Ea-Xv2te9-QiWTJt-5qvonr-5qzH9y-5qzH21-29Abg2d-6358Sy-SDFB7m-fYfgZq-ueG6r-xHZ7hm-DNo1o-qSmK2h-kmu62-2p1Zf-7MsZTS-hFp2Eu"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8731" y="4960137"/>
            <a:ext cx="7772400" cy="1463040"/>
          </a:xfrm>
        </p:spPr>
        <p:txBody>
          <a:bodyPr/>
          <a:lstStyle/>
          <a:p>
            <a:r>
              <a:rPr lang="en-US" dirty="0" smtClean="0"/>
              <a:t>Data Engagement for THE </a:t>
            </a:r>
            <a:br>
              <a:rPr lang="en-US" dirty="0" smtClean="0"/>
            </a:br>
            <a:r>
              <a:rPr lang="en-US" dirty="0" smtClean="0"/>
              <a:t>Data-hesitant Librarian</a:t>
            </a:r>
            <a:endParaRPr lang="en-US" dirty="0"/>
          </a:p>
        </p:txBody>
      </p:sp>
      <p:sp>
        <p:nvSpPr>
          <p:cNvPr id="3" name="Subtitle 2"/>
          <p:cNvSpPr>
            <a:spLocks noGrp="1"/>
          </p:cNvSpPr>
          <p:nvPr>
            <p:ph type="subTitle" idx="1"/>
          </p:nvPr>
        </p:nvSpPr>
        <p:spPr>
          <a:xfrm>
            <a:off x="8500499" y="4960137"/>
            <a:ext cx="3473198" cy="1463040"/>
          </a:xfrm>
        </p:spPr>
        <p:txBody>
          <a:bodyPr>
            <a:normAutofit/>
          </a:bodyPr>
          <a:lstStyle/>
          <a:p>
            <a:r>
              <a:rPr lang="en-US" sz="2200" dirty="0" smtClean="0"/>
              <a:t>Or, How I Learned to Stop Worrying and Love the Data</a:t>
            </a:r>
            <a:endParaRPr lang="en-US" sz="2200" dirty="0"/>
          </a:p>
        </p:txBody>
      </p:sp>
      <p:pic>
        <p:nvPicPr>
          <p:cNvPr id="4" name="Picture 3"/>
          <p:cNvPicPr>
            <a:picLocks noChangeAspect="1"/>
          </p:cNvPicPr>
          <p:nvPr/>
        </p:nvPicPr>
        <p:blipFill>
          <a:blip r:embed="rId2"/>
          <a:stretch>
            <a:fillRect/>
          </a:stretch>
        </p:blipFill>
        <p:spPr>
          <a:xfrm>
            <a:off x="2556383" y="287393"/>
            <a:ext cx="5944115" cy="3907875"/>
          </a:xfrm>
          <a:prstGeom prst="rect">
            <a:avLst/>
          </a:prstGeom>
        </p:spPr>
      </p:pic>
      <p:sp>
        <p:nvSpPr>
          <p:cNvPr id="5" name="TextBox 4"/>
          <p:cNvSpPr txBox="1"/>
          <p:nvPr/>
        </p:nvSpPr>
        <p:spPr>
          <a:xfrm>
            <a:off x="10210800" y="4195268"/>
            <a:ext cx="2370083" cy="307777"/>
          </a:xfrm>
          <a:prstGeom prst="rect">
            <a:avLst/>
          </a:prstGeom>
          <a:noFill/>
        </p:spPr>
        <p:txBody>
          <a:bodyPr wrap="square" rtlCol="0">
            <a:spAutoFit/>
          </a:bodyPr>
          <a:lstStyle/>
          <a:p>
            <a:r>
              <a:rPr lang="en-US" sz="1400" dirty="0" smtClean="0"/>
              <a:t>Credit: </a:t>
            </a:r>
            <a:r>
              <a:rPr lang="en-US" sz="1400" dirty="0" smtClean="0">
                <a:hlinkClick r:id="rId3"/>
              </a:rPr>
              <a:t>Alex Proimos</a:t>
            </a:r>
            <a:endParaRPr lang="en-US" sz="1400" dirty="0"/>
          </a:p>
        </p:txBody>
      </p:sp>
    </p:spTree>
    <p:extLst>
      <p:ext uri="{BB962C8B-B14F-4D97-AF65-F5344CB8AC3E}">
        <p14:creationId xmlns:p14="http://schemas.microsoft.com/office/powerpoint/2010/main" val="28347011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WHO/WHAT IS A DATA LIBRARIAN ANYWAY?</a:t>
            </a:r>
            <a:endParaRPr lang="en-US" dirty="0"/>
          </a:p>
        </p:txBody>
      </p:sp>
      <p:sp>
        <p:nvSpPr>
          <p:cNvPr id="3" name="Content Placeholder 2"/>
          <p:cNvSpPr>
            <a:spLocks noGrp="1"/>
          </p:cNvSpPr>
          <p:nvPr>
            <p:ph idx="1"/>
          </p:nvPr>
        </p:nvSpPr>
        <p:spPr>
          <a:xfrm>
            <a:off x="298800" y="1853604"/>
            <a:ext cx="6196593" cy="4891420"/>
          </a:xfrm>
        </p:spPr>
        <p:txBody>
          <a:bodyPr>
            <a:normAutofit fontScale="55000" lnSpcReduction="20000"/>
          </a:bodyPr>
          <a:lstStyle/>
          <a:p>
            <a:pPr>
              <a:buFont typeface="Wingdings" panose="05000000000000000000" pitchFamily="2" charset="2"/>
              <a:buChar char="v"/>
            </a:pPr>
            <a:r>
              <a:rPr lang="en-US" sz="3600" dirty="0" smtClean="0"/>
              <a:t>“A data </a:t>
            </a:r>
            <a:r>
              <a:rPr lang="en-US" sz="3600" dirty="0"/>
              <a:t>librarian is not necessarily someone who collects data and puts on a shelf or on a server (although that certainly can be done by data librarians).  For me, the central role of data librarians (as compared to data archivists, data curators, data analysts, data scientists, and other professions with the data-prefix) is that of data navigator or data guide. </a:t>
            </a:r>
            <a:r>
              <a:rPr lang="en-US" sz="3600" b="1" i="1" dirty="0"/>
              <a:t>We help people find and use the data they need, using the librarian side of our skills to understand our user communities and craft solutions to their particular needs. </a:t>
            </a:r>
            <a:r>
              <a:rPr lang="en-US" sz="3600" dirty="0"/>
              <a:t> That requires knowing the data landscape, having the hard skills to crunch the data itself, and having the soft skills to adapt our services to our environment</a:t>
            </a:r>
            <a:r>
              <a:rPr lang="en-US" sz="3600" dirty="0" smtClean="0"/>
              <a:t>.”  –</a:t>
            </a:r>
            <a:r>
              <a:rPr lang="en-US" sz="3600" dirty="0" smtClean="0">
                <a:hlinkClick r:id="rId2"/>
              </a:rPr>
              <a:t>Ryan Womack</a:t>
            </a:r>
            <a:endParaRPr lang="en-US" sz="3600" dirty="0" smtClean="0"/>
          </a:p>
          <a:p>
            <a:pPr>
              <a:buFont typeface="Wingdings" panose="05000000000000000000" pitchFamily="2" charset="2"/>
              <a:buChar char="v"/>
            </a:pPr>
            <a:r>
              <a:rPr lang="en-US" sz="3600" dirty="0" smtClean="0"/>
              <a:t>Deeper dive: “</a:t>
            </a:r>
            <a:r>
              <a:rPr lang="en-US" sz="3600" dirty="0" smtClean="0">
                <a:hlinkClick r:id="rId3"/>
              </a:rPr>
              <a:t>Defining </a:t>
            </a:r>
            <a:r>
              <a:rPr lang="en-US" sz="3600" dirty="0">
                <a:hlinkClick r:id="rId3"/>
              </a:rPr>
              <a:t>data librarianship: a survey of competencies, skills, and </a:t>
            </a:r>
            <a:r>
              <a:rPr lang="en-US" sz="3600" dirty="0" smtClean="0">
                <a:hlinkClick r:id="rId3"/>
              </a:rPr>
              <a:t>training</a:t>
            </a:r>
            <a:r>
              <a:rPr lang="en-US" sz="3600" dirty="0" smtClean="0"/>
              <a:t>” by Lisa Federer</a:t>
            </a:r>
            <a:endParaRPr lang="en-US" sz="3600" dirty="0"/>
          </a:p>
          <a:p>
            <a:pPr>
              <a:buFont typeface="Wingdings" panose="05000000000000000000" pitchFamily="2" charset="2"/>
              <a:buChar char="v"/>
            </a:pPr>
            <a:r>
              <a:rPr lang="en-US" sz="3600" b="1" i="1" dirty="0" smtClean="0"/>
              <a:t>This presentation is NOT about becoming a data librarian</a:t>
            </a:r>
            <a:r>
              <a:rPr lang="en-US" sz="3600" dirty="0" smtClean="0"/>
              <a:t>!  It’s about how we can all connect in a more present and powerful way with the data that’s all around us anyway, in our professional and personal lives!  Even the geekiest of data geeks have lots to learn.</a:t>
            </a:r>
          </a:p>
          <a:p>
            <a:endParaRPr lang="en-US" sz="4000" dirty="0"/>
          </a:p>
          <a:p>
            <a:endParaRPr lang="en-US" sz="4000" dirty="0"/>
          </a:p>
        </p:txBody>
      </p:sp>
      <p:pic>
        <p:nvPicPr>
          <p:cNvPr id="4" name="Picture 3"/>
          <p:cNvPicPr>
            <a:picLocks noChangeAspect="1"/>
          </p:cNvPicPr>
          <p:nvPr/>
        </p:nvPicPr>
        <p:blipFill>
          <a:blip r:embed="rId4"/>
          <a:stretch>
            <a:fillRect/>
          </a:stretch>
        </p:blipFill>
        <p:spPr>
          <a:xfrm>
            <a:off x="6986089" y="1650122"/>
            <a:ext cx="5121828" cy="4205118"/>
          </a:xfrm>
          <a:prstGeom prst="rect">
            <a:avLst/>
          </a:prstGeom>
        </p:spPr>
      </p:pic>
      <p:sp>
        <p:nvSpPr>
          <p:cNvPr id="5" name="Footer Placeholder 4"/>
          <p:cNvSpPr>
            <a:spLocks noGrp="1"/>
          </p:cNvSpPr>
          <p:nvPr>
            <p:ph type="ftr" sz="quarter" idx="11"/>
          </p:nvPr>
        </p:nvSpPr>
        <p:spPr/>
        <p:txBody>
          <a:bodyPr/>
          <a:lstStyle/>
          <a:p>
            <a:r>
              <a:rPr lang="en-US" smtClean="0"/>
              <a:t>Ann Glusker, UC Berkeley Library, glusker@berkeley.edu</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10</a:t>
            </a:fld>
            <a:endParaRPr lang="en-US" dirty="0"/>
          </a:p>
        </p:txBody>
      </p:sp>
      <p:sp>
        <p:nvSpPr>
          <p:cNvPr id="7" name="TextBox 6"/>
          <p:cNvSpPr txBox="1"/>
          <p:nvPr/>
        </p:nvSpPr>
        <p:spPr>
          <a:xfrm>
            <a:off x="7260869" y="5855240"/>
            <a:ext cx="4241974" cy="369332"/>
          </a:xfrm>
          <a:prstGeom prst="rect">
            <a:avLst/>
          </a:prstGeom>
          <a:noFill/>
        </p:spPr>
        <p:txBody>
          <a:bodyPr wrap="square" rtlCol="0">
            <a:spAutoFit/>
          </a:bodyPr>
          <a:lstStyle/>
          <a:p>
            <a:r>
              <a:rPr lang="en-US" dirty="0" smtClean="0"/>
              <a:t>Credit: </a:t>
            </a:r>
            <a:r>
              <a:rPr lang="en-US" dirty="0" smtClean="0">
                <a:hlinkClick r:id="rId5"/>
              </a:rPr>
              <a:t>Joel </a:t>
            </a:r>
            <a:r>
              <a:rPr lang="en-US" dirty="0" err="1" smtClean="0">
                <a:hlinkClick r:id="rId5"/>
              </a:rPr>
              <a:t>Gurin</a:t>
            </a:r>
            <a:endParaRPr lang="en-US" dirty="0"/>
          </a:p>
        </p:txBody>
      </p:sp>
    </p:spTree>
    <p:extLst>
      <p:ext uri="{BB962C8B-B14F-4D97-AF65-F5344CB8AC3E}">
        <p14:creationId xmlns:p14="http://schemas.microsoft.com/office/powerpoint/2010/main" val="26823771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EMPOWERING LIBRARIANS:</a:t>
            </a:r>
            <a:br>
              <a:rPr lang="en-US" dirty="0" smtClean="0"/>
            </a:br>
            <a:r>
              <a:rPr lang="en-US" dirty="0" smtClean="0"/>
              <a:t>CHALLENGING THE STATUS QUO</a:t>
            </a:r>
            <a:endParaRPr lang="en-US" dirty="0"/>
          </a:p>
        </p:txBody>
      </p:sp>
      <p:sp>
        <p:nvSpPr>
          <p:cNvPr id="3" name="Content Placeholder 2"/>
          <p:cNvSpPr>
            <a:spLocks noGrp="1"/>
          </p:cNvSpPr>
          <p:nvPr>
            <p:ph idx="1"/>
          </p:nvPr>
        </p:nvSpPr>
        <p:spPr>
          <a:xfrm>
            <a:off x="866473" y="1999230"/>
            <a:ext cx="4325638" cy="4023360"/>
          </a:xfrm>
        </p:spPr>
        <p:txBody>
          <a:bodyPr>
            <a:normAutofit lnSpcReduction="10000"/>
          </a:bodyPr>
          <a:lstStyle/>
          <a:p>
            <a:r>
              <a:rPr lang="en-US" dirty="0" smtClean="0"/>
              <a:t>“A </a:t>
            </a:r>
            <a:r>
              <a:rPr lang="en-US" dirty="0"/>
              <a:t>challenge for any librarian in this area is intimidation, as well as data mystification. “Data” is seen as having special power in Western academic settings, and as something that can be interpreted only by experts </a:t>
            </a:r>
            <a:r>
              <a:rPr lang="en-US" dirty="0" smtClean="0"/>
              <a:t>in </a:t>
            </a:r>
            <a:r>
              <a:rPr lang="en-US" dirty="0"/>
              <a:t>a given field. Although librarians work to enable access to information of all types, </a:t>
            </a:r>
            <a:r>
              <a:rPr lang="en-US" b="1" i="1" dirty="0"/>
              <a:t>there is a growing divide between “data librarians” and “non-data librarians” in academic libraries today</a:t>
            </a:r>
            <a:r>
              <a:rPr lang="en-US" dirty="0" smtClean="0"/>
              <a:t>.”</a:t>
            </a:r>
          </a:p>
          <a:p>
            <a:r>
              <a:rPr lang="en-US" sz="1700" dirty="0" smtClean="0"/>
              <a:t>--Pappas, Emmelhainz and Seale, “</a:t>
            </a:r>
            <a:r>
              <a:rPr lang="en-US" sz="1700" dirty="0" smtClean="0">
                <a:hlinkClick r:id="rId2"/>
              </a:rPr>
              <a:t>Critical </a:t>
            </a:r>
            <a:r>
              <a:rPr lang="en-US" sz="1700" dirty="0">
                <a:hlinkClick r:id="rId2"/>
              </a:rPr>
              <a:t>Data Literacy Using </a:t>
            </a:r>
            <a:r>
              <a:rPr lang="en-US" sz="1700" dirty="0" smtClean="0">
                <a:hlinkClick r:id="rId2"/>
              </a:rPr>
              <a:t>Remittances</a:t>
            </a:r>
            <a:r>
              <a:rPr lang="en-US" sz="1700" dirty="0" smtClean="0"/>
              <a:t>”</a:t>
            </a:r>
            <a:endParaRPr lang="en-US" sz="1700" dirty="0"/>
          </a:p>
          <a:p>
            <a:endParaRPr lang="en-US" dirty="0"/>
          </a:p>
        </p:txBody>
      </p:sp>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11</a:t>
            </a:fld>
            <a:endParaRPr lang="en-US" dirty="0"/>
          </a:p>
        </p:txBody>
      </p:sp>
      <p:pic>
        <p:nvPicPr>
          <p:cNvPr id="7" name="Picture 6"/>
          <p:cNvPicPr/>
          <p:nvPr/>
        </p:nvPicPr>
        <p:blipFill>
          <a:blip r:embed="rId3"/>
          <a:stretch>
            <a:fillRect/>
          </a:stretch>
        </p:blipFill>
        <p:spPr>
          <a:xfrm>
            <a:off x="5783318" y="1972048"/>
            <a:ext cx="5943600" cy="3964940"/>
          </a:xfrm>
          <a:prstGeom prst="rect">
            <a:avLst/>
          </a:prstGeom>
        </p:spPr>
      </p:pic>
      <p:sp>
        <p:nvSpPr>
          <p:cNvPr id="8" name="TextBox 7"/>
          <p:cNvSpPr txBox="1"/>
          <p:nvPr/>
        </p:nvSpPr>
        <p:spPr>
          <a:xfrm>
            <a:off x="5969876" y="6019180"/>
            <a:ext cx="2480442" cy="369332"/>
          </a:xfrm>
          <a:prstGeom prst="rect">
            <a:avLst/>
          </a:prstGeom>
          <a:noFill/>
        </p:spPr>
        <p:txBody>
          <a:bodyPr wrap="square" rtlCol="0">
            <a:spAutoFit/>
          </a:bodyPr>
          <a:lstStyle/>
          <a:p>
            <a:r>
              <a:rPr lang="en-US" dirty="0" smtClean="0"/>
              <a:t>Credit: </a:t>
            </a:r>
            <a:r>
              <a:rPr lang="en-US" dirty="0" smtClean="0">
                <a:hlinkClick r:id="rId4"/>
              </a:rPr>
              <a:t>Eye/See</a:t>
            </a:r>
            <a:endParaRPr lang="en-US" dirty="0"/>
          </a:p>
        </p:txBody>
      </p:sp>
    </p:spTree>
    <p:extLst>
      <p:ext uri="{BB962C8B-B14F-4D97-AF65-F5344CB8AC3E}">
        <p14:creationId xmlns:p14="http://schemas.microsoft.com/office/powerpoint/2010/main" val="23482486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567" y="527809"/>
            <a:ext cx="9503761" cy="1499616"/>
          </a:xfrm>
        </p:spPr>
        <p:txBody>
          <a:bodyPr>
            <a:normAutofit/>
          </a:bodyPr>
          <a:lstStyle/>
          <a:p>
            <a:r>
              <a:rPr lang="en-US" dirty="0" smtClean="0"/>
              <a:t>EMPOWERMENT: </a:t>
            </a:r>
            <a:br>
              <a:rPr lang="en-US" dirty="0" smtClean="0"/>
            </a:br>
            <a:r>
              <a:rPr lang="en-US" dirty="0" smtClean="0"/>
              <a:t>ADDRESSING EMOTIONAL ASPECTS</a:t>
            </a:r>
            <a:endParaRPr lang="en-US" dirty="0"/>
          </a:p>
        </p:txBody>
      </p:sp>
      <p:sp>
        <p:nvSpPr>
          <p:cNvPr id="3" name="Rectangle 2"/>
          <p:cNvSpPr/>
          <p:nvPr/>
        </p:nvSpPr>
        <p:spPr>
          <a:xfrm>
            <a:off x="296480" y="2027425"/>
            <a:ext cx="7177408" cy="4274440"/>
          </a:xfrm>
          <a:prstGeom prst="rect">
            <a:avLst/>
          </a:prstGeom>
        </p:spPr>
        <p:txBody>
          <a:bodyPr wrap="square">
            <a:spAutoFit/>
          </a:bodyPr>
          <a:lstStyle/>
          <a:p>
            <a:pPr fontAlgn="base">
              <a:lnSpc>
                <a:spcPct val="107000"/>
              </a:lnSpc>
            </a:pPr>
            <a:r>
              <a:rPr lang="en-US" i="1" dirty="0">
                <a:latin typeface="Arial" panose="020B0604020202020204" pitchFamily="34" charset="0"/>
                <a:ea typeface="Times New Roman" panose="02020603050405020304" pitchFamily="18" charset="0"/>
                <a:cs typeface="Times New Roman" panose="02020603050405020304" pitchFamily="18" charset="0"/>
              </a:rPr>
              <a:t>Shame: The Emotional Basis of Library Anxiety</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US" dirty="0">
                <a:latin typeface="Arial" panose="020B0604020202020204" pitchFamily="34" charset="0"/>
                <a:ea typeface="Times New Roman" panose="02020603050405020304" pitchFamily="18" charset="0"/>
                <a:cs typeface="Times New Roman" panose="02020603050405020304" pitchFamily="18" charset="0"/>
              </a:rPr>
              <a:t>Author: Erin L. McAfee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US" dirty="0">
                <a:latin typeface="Arial" panose="020B0604020202020204" pitchFamily="34" charset="0"/>
                <a:ea typeface="Times New Roman" panose="02020603050405020304" pitchFamily="18" charset="0"/>
                <a:cs typeface="Times New Roman" panose="02020603050405020304" pitchFamily="18" charset="0"/>
              </a:rPr>
              <a:t>Journal:</a:t>
            </a:r>
            <a:r>
              <a:rPr lang="en-US" i="1" dirty="0">
                <a:latin typeface="Arial" panose="020B0604020202020204" pitchFamily="34" charset="0"/>
                <a:ea typeface="Times New Roman" panose="02020603050405020304" pitchFamily="18" charset="0"/>
                <a:cs typeface="Times New Roman" panose="02020603050405020304" pitchFamily="18" charset="0"/>
              </a:rPr>
              <a:t> College and Research Libraries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US" dirty="0">
                <a:latin typeface="Arial" panose="020B0604020202020204" pitchFamily="34" charset="0"/>
                <a:ea typeface="Times New Roman" panose="02020603050405020304" pitchFamily="18" charset="0"/>
                <a:cs typeface="Times New Roman" panose="02020603050405020304" pitchFamily="18" charset="0"/>
              </a:rPr>
              <a:t>Access: </a:t>
            </a:r>
            <a:r>
              <a:rPr lang="en-US" dirty="0">
                <a:latin typeface="Arial" panose="020B0604020202020204" pitchFamily="34" charset="0"/>
                <a:ea typeface="Times New Roman" panose="02020603050405020304" pitchFamily="18" charset="0"/>
                <a:cs typeface="Times New Roman" panose="02020603050405020304" pitchFamily="18" charset="0"/>
                <a:hlinkClick r:id="rId2"/>
              </a:rPr>
              <a:t>https://</a:t>
            </a:r>
            <a:r>
              <a:rPr lang="en-US" dirty="0" smtClean="0">
                <a:latin typeface="Arial" panose="020B0604020202020204" pitchFamily="34" charset="0"/>
                <a:ea typeface="Times New Roman" panose="02020603050405020304" pitchFamily="18" charset="0"/>
                <a:cs typeface="Times New Roman" panose="02020603050405020304" pitchFamily="18" charset="0"/>
                <a:hlinkClick r:id="rId2"/>
              </a:rPr>
              <a:t>doi.org/10.5860/crl.79.2.237</a:t>
            </a:r>
            <a:endParaRPr lang="en-US" dirty="0" smtClean="0">
              <a:latin typeface="Arial" panose="020B0604020202020204" pitchFamily="34" charset="0"/>
              <a:ea typeface="Times New Roman" panose="02020603050405020304" pitchFamily="18" charset="0"/>
              <a:cs typeface="Times New Roman" panose="02020603050405020304" pitchFamily="18" charset="0"/>
            </a:endParaRPr>
          </a:p>
          <a:p>
            <a:pPr fontAlgn="base">
              <a:lnSpc>
                <a:spcPct val="107000"/>
              </a:lnSpc>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US" sz="1400" dirty="0">
                <a:latin typeface="Arial" panose="020B0604020202020204" pitchFamily="34" charset="0"/>
                <a:ea typeface="Times New Roman" panose="02020603050405020304" pitchFamily="18" charset="0"/>
                <a:cs typeface="Times New Roman" panose="02020603050405020304" pitchFamily="18" charset="0"/>
              </a:rPr>
              <a:t>Summary:  In order to explore the emotional causes of shame and library anxiety, McAfee coded participant comments from studies across LIS literature and survey work to find evidence of hidden shame. In a piece that is both a comprehensive overview of the literature on library anxiety and shame, and an interesting demonstration of research method, the author has written a piece that well connects theory to real-world examples. McAfee shares the wisdom that: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lvl="1" fontAlgn="base">
              <a:lnSpc>
                <a:spcPct val="107000"/>
              </a:lnSpc>
              <a:spcAft>
                <a:spcPts val="800"/>
              </a:spcAft>
            </a:pPr>
            <a:r>
              <a:rPr lang="en-US" sz="1400" i="1" dirty="0">
                <a:latin typeface="Arial" panose="020B0604020202020204" pitchFamily="34" charset="0"/>
                <a:ea typeface="Times New Roman" panose="02020603050405020304" pitchFamily="18" charset="0"/>
                <a:cs typeface="Times New Roman" panose="02020603050405020304" pitchFamily="18" charset="0"/>
              </a:rPr>
              <a:t>“</a:t>
            </a:r>
            <a:r>
              <a:rPr lang="en-US" sz="1400" b="1" i="1" dirty="0">
                <a:latin typeface="Arial" panose="020B0604020202020204" pitchFamily="34" charset="0"/>
                <a:ea typeface="Times New Roman" panose="02020603050405020304" pitchFamily="18" charset="0"/>
                <a:cs typeface="Times New Roman" panose="02020603050405020304" pitchFamily="18" charset="0"/>
              </a:rPr>
              <a:t>The key to locating destructive shame is to look for institutional behaviors that alienate users. For example, what kind of attitude does an institution communicate to its users? Does the library terminology alienate users or does it bring them closer to the library resources and librarians? Do policies embrace a belief that library users are trying to improve their lives, or do the policies punish users for trying to take advantage of the system?</a:t>
            </a:r>
            <a:r>
              <a:rPr lang="en-US" sz="1400" i="1" dirty="0">
                <a:latin typeface="Arial" panose="020B0604020202020204" pitchFamily="34" charset="0"/>
                <a:ea typeface="Times New Roman" panose="02020603050405020304" pitchFamily="18" charset="0"/>
                <a:cs typeface="Times New Roman" panose="02020603050405020304" pitchFamily="18" charset="0"/>
              </a:rPr>
              <a:t>”</a:t>
            </a:r>
            <a:endParaRPr lang="en-US" sz="14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12</a:t>
            </a:fld>
            <a:endParaRPr lang="en-US" dirty="0"/>
          </a:p>
        </p:txBody>
      </p:sp>
      <p:pic>
        <p:nvPicPr>
          <p:cNvPr id="6" name="Picture 5"/>
          <p:cNvPicPr/>
          <p:nvPr/>
        </p:nvPicPr>
        <p:blipFill>
          <a:blip r:embed="rId3"/>
          <a:stretch>
            <a:fillRect/>
          </a:stretch>
        </p:blipFill>
        <p:spPr>
          <a:xfrm>
            <a:off x="7872247" y="2643293"/>
            <a:ext cx="3760076" cy="3378325"/>
          </a:xfrm>
          <a:prstGeom prst="rect">
            <a:avLst/>
          </a:prstGeom>
        </p:spPr>
      </p:pic>
      <p:sp>
        <p:nvSpPr>
          <p:cNvPr id="7" name="TextBox 6"/>
          <p:cNvSpPr txBox="1"/>
          <p:nvPr/>
        </p:nvSpPr>
        <p:spPr>
          <a:xfrm>
            <a:off x="8208579" y="2027425"/>
            <a:ext cx="2651108" cy="369332"/>
          </a:xfrm>
          <a:prstGeom prst="rect">
            <a:avLst/>
          </a:prstGeom>
          <a:noFill/>
        </p:spPr>
        <p:txBody>
          <a:bodyPr wrap="square" rtlCol="0">
            <a:spAutoFit/>
          </a:bodyPr>
          <a:lstStyle/>
          <a:p>
            <a:r>
              <a:rPr lang="en-US" dirty="0" smtClean="0"/>
              <a:t>Credit: </a:t>
            </a:r>
            <a:r>
              <a:rPr lang="en-US" dirty="0" smtClean="0">
                <a:hlinkClick r:id="rId4"/>
              </a:rPr>
              <a:t>John </a:t>
            </a:r>
            <a:r>
              <a:rPr lang="en-US" dirty="0" err="1" smtClean="0">
                <a:hlinkClick r:id="rId4"/>
              </a:rPr>
              <a:t>McLinden</a:t>
            </a:r>
            <a:endParaRPr lang="en-US" dirty="0"/>
          </a:p>
        </p:txBody>
      </p:sp>
    </p:spTree>
    <p:extLst>
      <p:ext uri="{BB962C8B-B14F-4D97-AF65-F5344CB8AC3E}">
        <p14:creationId xmlns:p14="http://schemas.microsoft.com/office/powerpoint/2010/main" val="40349125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786873" cy="1499616"/>
          </a:xfrm>
        </p:spPr>
        <p:txBody>
          <a:bodyPr>
            <a:normAutofit fontScale="90000"/>
          </a:bodyPr>
          <a:lstStyle/>
          <a:p>
            <a:r>
              <a:rPr lang="en-US" dirty="0" smtClean="0"/>
              <a:t>EMPOWERMENT:</a:t>
            </a:r>
            <a:br>
              <a:rPr lang="en-US" dirty="0" smtClean="0"/>
            </a:br>
            <a:r>
              <a:rPr lang="en-US" dirty="0" smtClean="0"/>
              <a:t>REMIND OURSELVES, WE ALREADY KNOW HOW TO DO THIS!</a:t>
            </a:r>
            <a:endParaRPr lang="en-US" dirty="0"/>
          </a:p>
        </p:txBody>
      </p:sp>
      <p:sp>
        <p:nvSpPr>
          <p:cNvPr id="3" name="Content Placeholder 2"/>
          <p:cNvSpPr>
            <a:spLocks noGrp="1"/>
          </p:cNvSpPr>
          <p:nvPr>
            <p:ph idx="1"/>
          </p:nvPr>
        </p:nvSpPr>
        <p:spPr>
          <a:xfrm>
            <a:off x="395415" y="2392891"/>
            <a:ext cx="5894173" cy="4023360"/>
          </a:xfrm>
        </p:spPr>
        <p:txBody>
          <a:bodyPr>
            <a:normAutofit lnSpcReduction="10000"/>
          </a:bodyPr>
          <a:lstStyle/>
          <a:p>
            <a:pPr>
              <a:buFont typeface="Wingdings" panose="05000000000000000000" pitchFamily="2" charset="2"/>
              <a:buChar char="v"/>
            </a:pPr>
            <a:r>
              <a:rPr lang="en-US" dirty="0" smtClean="0"/>
              <a:t>We already answer questions using data! Many tools on the internet that deliver answers are doing data analysis behind the scenes</a:t>
            </a:r>
          </a:p>
          <a:p>
            <a:pPr>
              <a:buFont typeface="Wingdings" panose="05000000000000000000" pitchFamily="2" charset="2"/>
              <a:buChar char="v"/>
            </a:pPr>
            <a:r>
              <a:rPr lang="en-US" dirty="0" smtClean="0"/>
              <a:t>We are comfortable with classification and ordering of information—this is a fundamental data skill</a:t>
            </a:r>
          </a:p>
          <a:p>
            <a:pPr>
              <a:buFont typeface="Wingdings" panose="05000000000000000000" pitchFamily="2" charset="2"/>
              <a:buChar char="v"/>
            </a:pPr>
            <a:r>
              <a:rPr lang="en-US" dirty="0"/>
              <a:t>T</a:t>
            </a:r>
            <a:r>
              <a:rPr lang="en-US" dirty="0" smtClean="0"/>
              <a:t>he </a:t>
            </a:r>
            <a:r>
              <a:rPr lang="en-US" dirty="0"/>
              <a:t>ways </a:t>
            </a:r>
            <a:r>
              <a:rPr lang="en-US" dirty="0" smtClean="0"/>
              <a:t>we </a:t>
            </a:r>
            <a:r>
              <a:rPr lang="en-US" dirty="0"/>
              <a:t>attack problems can translate neatly to data </a:t>
            </a:r>
            <a:r>
              <a:rPr lang="en-US" dirty="0" smtClean="0"/>
              <a:t>questions:</a:t>
            </a:r>
          </a:p>
          <a:p>
            <a:pPr lvl="1">
              <a:buFont typeface="Wingdings" panose="05000000000000000000" pitchFamily="2" charset="2"/>
              <a:buChar char="v"/>
            </a:pPr>
            <a:r>
              <a:rPr lang="en-US" dirty="0" smtClean="0"/>
              <a:t>We do a careful reference interview</a:t>
            </a:r>
          </a:p>
          <a:p>
            <a:pPr lvl="1">
              <a:buFont typeface="Wingdings" panose="05000000000000000000" pitchFamily="2" charset="2"/>
              <a:buChar char="v"/>
            </a:pPr>
            <a:r>
              <a:rPr lang="en-US" dirty="0" smtClean="0"/>
              <a:t>We evaluate sources for currency, bias, authority and reliability</a:t>
            </a:r>
          </a:p>
          <a:p>
            <a:pPr lvl="1">
              <a:buFont typeface="Wingdings" panose="05000000000000000000" pitchFamily="2" charset="2"/>
              <a:buChar char="v"/>
            </a:pPr>
            <a:r>
              <a:rPr lang="en-US" dirty="0" smtClean="0"/>
              <a:t>We know how to search to find out what’s already been done rather than recreating the wheel</a:t>
            </a:r>
            <a:endParaRPr lang="en-US" dirty="0"/>
          </a:p>
          <a:p>
            <a:endParaRPr lang="en-US" dirty="0"/>
          </a:p>
        </p:txBody>
      </p:sp>
      <p:pic>
        <p:nvPicPr>
          <p:cNvPr id="6" name="Picture 5"/>
          <p:cNvPicPr>
            <a:picLocks noChangeAspect="1"/>
          </p:cNvPicPr>
          <p:nvPr/>
        </p:nvPicPr>
        <p:blipFill>
          <a:blip r:embed="rId2"/>
          <a:stretch>
            <a:fillRect/>
          </a:stretch>
        </p:blipFill>
        <p:spPr>
          <a:xfrm>
            <a:off x="6348353" y="1985977"/>
            <a:ext cx="5338895" cy="4004171"/>
          </a:xfrm>
          <a:prstGeom prst="rect">
            <a:avLst/>
          </a:prstGeom>
        </p:spPr>
      </p:pic>
      <p:sp>
        <p:nvSpPr>
          <p:cNvPr id="7" name="TextBox 6"/>
          <p:cNvSpPr txBox="1"/>
          <p:nvPr/>
        </p:nvSpPr>
        <p:spPr>
          <a:xfrm>
            <a:off x="6224600" y="5990148"/>
            <a:ext cx="5679343" cy="523220"/>
          </a:xfrm>
          <a:prstGeom prst="rect">
            <a:avLst/>
          </a:prstGeom>
          <a:noFill/>
        </p:spPr>
        <p:txBody>
          <a:bodyPr wrap="square" rtlCol="0">
            <a:spAutoFit/>
          </a:bodyPr>
          <a:lstStyle/>
          <a:p>
            <a:r>
              <a:rPr lang="en-US" sz="1400" dirty="0"/>
              <a:t>Author/Copyright holder: Imperial College London. Copyright terms and </a:t>
            </a:r>
            <a:r>
              <a:rPr lang="en-US" sz="1400" dirty="0" smtClean="0"/>
              <a:t>license: </a:t>
            </a:r>
            <a:r>
              <a:rPr lang="en-US" sz="1400" dirty="0"/>
              <a:t>All rights reserved.</a:t>
            </a:r>
          </a:p>
        </p:txBody>
      </p:sp>
      <p:sp>
        <p:nvSpPr>
          <p:cNvPr id="8" name="Footer Placeholder 7"/>
          <p:cNvSpPr>
            <a:spLocks noGrp="1"/>
          </p:cNvSpPr>
          <p:nvPr>
            <p:ph type="ftr" sz="quarter" idx="11"/>
          </p:nvPr>
        </p:nvSpPr>
        <p:spPr/>
        <p:txBody>
          <a:bodyPr/>
          <a:lstStyle/>
          <a:p>
            <a:r>
              <a:rPr lang="en-US" smtClean="0"/>
              <a:t>Ann Glusker, UC Berkeley Library, glusker@berkeley.edu</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13</a:t>
            </a:fld>
            <a:endParaRPr lang="en-US" dirty="0"/>
          </a:p>
        </p:txBody>
      </p:sp>
    </p:spTree>
    <p:extLst>
      <p:ext uri="{BB962C8B-B14F-4D97-AF65-F5344CB8AC3E}">
        <p14:creationId xmlns:p14="http://schemas.microsoft.com/office/powerpoint/2010/main" val="27038298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430586" cy="1499616"/>
          </a:xfrm>
        </p:spPr>
        <p:txBody>
          <a:bodyPr>
            <a:normAutofit/>
          </a:bodyPr>
          <a:lstStyle/>
          <a:p>
            <a:r>
              <a:rPr lang="en-US" sz="4000" dirty="0" smtClean="0"/>
              <a:t>EMPOWERMENT: </a:t>
            </a:r>
            <a:br>
              <a:rPr lang="en-US" sz="4000" dirty="0" smtClean="0"/>
            </a:br>
            <a:r>
              <a:rPr lang="en-US" sz="4000" dirty="0" smtClean="0"/>
              <a:t>Choosing our own approaches</a:t>
            </a:r>
            <a:endParaRPr lang="en-US" sz="4000" dirty="0"/>
          </a:p>
        </p:txBody>
      </p:sp>
      <p:sp>
        <p:nvSpPr>
          <p:cNvPr id="3" name="Content Placeholder 2"/>
          <p:cNvSpPr>
            <a:spLocks noGrp="1"/>
          </p:cNvSpPr>
          <p:nvPr>
            <p:ph idx="1"/>
          </p:nvPr>
        </p:nvSpPr>
        <p:spPr>
          <a:xfrm>
            <a:off x="331539" y="1956913"/>
            <a:ext cx="11629802" cy="4439553"/>
          </a:xfrm>
        </p:spPr>
        <p:txBody>
          <a:bodyPr>
            <a:noAutofit/>
          </a:bodyPr>
          <a:lstStyle/>
          <a:p>
            <a:r>
              <a:rPr lang="en-US" sz="1600" b="1" i="1" dirty="0" smtClean="0"/>
              <a:t>In our workplaces:</a:t>
            </a:r>
          </a:p>
          <a:p>
            <a:pPr lvl="1">
              <a:buFont typeface="Wingdings" panose="05000000000000000000" pitchFamily="2" charset="2"/>
              <a:buChar char="v"/>
            </a:pPr>
            <a:r>
              <a:rPr lang="en-US" sz="1600" dirty="0"/>
              <a:t>	</a:t>
            </a:r>
            <a:r>
              <a:rPr lang="en-US" sz="1600" dirty="0" smtClean="0"/>
              <a:t>Do you feel there is a good fit between your data competencies and your position?</a:t>
            </a:r>
          </a:p>
          <a:p>
            <a:pPr lvl="1">
              <a:buFont typeface="Wingdings" panose="05000000000000000000" pitchFamily="2" charset="2"/>
              <a:buChar char="v"/>
            </a:pPr>
            <a:r>
              <a:rPr lang="en-US" sz="1600" dirty="0"/>
              <a:t>	</a:t>
            </a:r>
            <a:r>
              <a:rPr lang="en-US" sz="1600" dirty="0" smtClean="0"/>
              <a:t>If not, do you need enhanced competencies, or are you being underutilized?</a:t>
            </a:r>
          </a:p>
          <a:p>
            <a:pPr lvl="1">
              <a:buFont typeface="Wingdings" panose="05000000000000000000" pitchFamily="2" charset="2"/>
              <a:buChar char="v"/>
            </a:pPr>
            <a:r>
              <a:rPr lang="en-US" sz="1600" dirty="0" smtClean="0"/>
              <a:t>	Is there flexibility and support for professional development, and collaborative projects you could use to shift focus?</a:t>
            </a:r>
          </a:p>
          <a:p>
            <a:pPr lvl="1">
              <a:buFont typeface="Wingdings" panose="05000000000000000000" pitchFamily="2" charset="2"/>
              <a:buChar char="v"/>
            </a:pPr>
            <a:r>
              <a:rPr lang="en-US" sz="1600" dirty="0"/>
              <a:t>	</a:t>
            </a:r>
            <a:r>
              <a:rPr lang="en-US" sz="1600" dirty="0" smtClean="0"/>
              <a:t>Are there data-related initiatives or processes that you would like to be part of but aren’t yet?</a:t>
            </a:r>
          </a:p>
          <a:p>
            <a:pPr lvl="1">
              <a:buFont typeface="Wingdings" panose="05000000000000000000" pitchFamily="2" charset="2"/>
              <a:buChar char="v"/>
            </a:pPr>
            <a:r>
              <a:rPr lang="en-US" sz="1600" dirty="0"/>
              <a:t>	</a:t>
            </a:r>
            <a:r>
              <a:rPr lang="en-US" sz="1600" dirty="0" smtClean="0"/>
              <a:t>Could you infuse data concepts and evidence-based decision making explicitly in your work? In instruction and programming if you	 are involved in those?</a:t>
            </a:r>
          </a:p>
          <a:p>
            <a:pPr lvl="1">
              <a:buFont typeface="Wingdings" panose="05000000000000000000" pitchFamily="2" charset="2"/>
              <a:buChar char="v"/>
            </a:pPr>
            <a:r>
              <a:rPr lang="en-US" sz="1600" dirty="0"/>
              <a:t>	</a:t>
            </a:r>
            <a:r>
              <a:rPr lang="en-US" sz="1600" dirty="0" smtClean="0"/>
              <a:t>Are there learning opportunities you feel drawn to?</a:t>
            </a:r>
          </a:p>
          <a:p>
            <a:pPr lvl="1">
              <a:buFont typeface="Wingdings" panose="05000000000000000000" pitchFamily="2" charset="2"/>
              <a:buChar char="v"/>
            </a:pPr>
            <a:r>
              <a:rPr lang="en-US" sz="1600" dirty="0"/>
              <a:t>	</a:t>
            </a:r>
            <a:r>
              <a:rPr lang="en-US" sz="1600" dirty="0" smtClean="0"/>
              <a:t>Are there like minded colleagues who might want to have regular meetings (they can be short!)?</a:t>
            </a:r>
          </a:p>
          <a:p>
            <a:r>
              <a:rPr lang="en-US" sz="1600" b="1" i="1" dirty="0" smtClean="0"/>
              <a:t>In our careers:</a:t>
            </a:r>
          </a:p>
          <a:p>
            <a:pPr lvl="1">
              <a:buFont typeface="Wingdings" panose="05000000000000000000" pitchFamily="2" charset="2"/>
              <a:buChar char="v"/>
            </a:pPr>
            <a:r>
              <a:rPr lang="en-US" sz="1600" dirty="0"/>
              <a:t>	</a:t>
            </a:r>
            <a:r>
              <a:rPr lang="en-US" sz="1600" dirty="0" smtClean="0"/>
              <a:t>Understand yourself– how connected do and interested in data are you, really?</a:t>
            </a:r>
          </a:p>
          <a:p>
            <a:pPr lvl="1">
              <a:buFont typeface="Wingdings" panose="05000000000000000000" pitchFamily="2" charset="2"/>
              <a:buChar char="v"/>
            </a:pPr>
            <a:r>
              <a:rPr lang="en-US" sz="1600" dirty="0"/>
              <a:t>	</a:t>
            </a:r>
            <a:r>
              <a:rPr lang="en-US" sz="1600" dirty="0" smtClean="0"/>
              <a:t>Do you want to improve your data skills in your current position?</a:t>
            </a:r>
          </a:p>
          <a:p>
            <a:pPr lvl="1">
              <a:buFont typeface="Wingdings" panose="05000000000000000000" pitchFamily="2" charset="2"/>
              <a:buChar char="v"/>
            </a:pPr>
            <a:r>
              <a:rPr lang="en-US" sz="1600" dirty="0"/>
              <a:t>	</a:t>
            </a:r>
            <a:r>
              <a:rPr lang="en-US" sz="1600" dirty="0" smtClean="0"/>
              <a:t>If you aren’t already, do you see yourself becoming a data-focused librarian some day? (or, even, leaving librarianship</a:t>
            </a:r>
            <a:r>
              <a:rPr lang="en-US" sz="1600" dirty="0"/>
              <a:t> </a:t>
            </a:r>
            <a:r>
              <a:rPr lang="en-US" sz="1600" dirty="0" smtClean="0"/>
              <a:t>for data) </a:t>
            </a:r>
          </a:p>
          <a:p>
            <a:pPr lvl="1">
              <a:buFont typeface="Wingdings" panose="05000000000000000000" pitchFamily="2" charset="2"/>
              <a:buChar char="v"/>
            </a:pPr>
            <a:r>
              <a:rPr lang="en-US" sz="1600" dirty="0"/>
              <a:t>	</a:t>
            </a:r>
            <a:r>
              <a:rPr lang="en-US" sz="1600" dirty="0" smtClean="0"/>
              <a:t>Do you feel ready/motivated to stay abreast of changing trends which are increasingly data-driven?</a:t>
            </a:r>
          </a:p>
          <a:p>
            <a:pPr lvl="1">
              <a:buFont typeface="Wingdings" panose="05000000000000000000" pitchFamily="2" charset="2"/>
              <a:buChar char="v"/>
            </a:pPr>
            <a:r>
              <a:rPr lang="en-US" sz="1600" dirty="0" smtClean="0"/>
              <a:t>	Depending on the answers to these questions, what professional development opportunities, mentors, continuing education, etc. 	might you want to commit to?</a:t>
            </a:r>
            <a:endParaRPr lang="en-US" sz="1600" dirty="0"/>
          </a:p>
        </p:txBody>
      </p:sp>
      <p:sp>
        <p:nvSpPr>
          <p:cNvPr id="4" name="Footer Placeholder 3"/>
          <p:cNvSpPr>
            <a:spLocks noGrp="1"/>
          </p:cNvSpPr>
          <p:nvPr>
            <p:ph type="ftr" sz="quarter" idx="11"/>
          </p:nvPr>
        </p:nvSpPr>
        <p:spPr/>
        <p:txBody>
          <a:bodyPr/>
          <a:lstStyle/>
          <a:p>
            <a:r>
              <a:rPr lang="en-US" dirty="0"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14</a:t>
            </a:fld>
            <a:endParaRPr lang="en-US" dirty="0"/>
          </a:p>
        </p:txBody>
      </p:sp>
      <p:sp>
        <p:nvSpPr>
          <p:cNvPr id="7" name="TextBox 6"/>
          <p:cNvSpPr txBox="1"/>
          <p:nvPr/>
        </p:nvSpPr>
        <p:spPr>
          <a:xfrm>
            <a:off x="8953150" y="301725"/>
            <a:ext cx="1655005" cy="584775"/>
          </a:xfrm>
          <a:prstGeom prst="rect">
            <a:avLst/>
          </a:prstGeom>
          <a:noFill/>
        </p:spPr>
        <p:txBody>
          <a:bodyPr wrap="none" rtlCol="0">
            <a:spAutoFit/>
          </a:bodyPr>
          <a:lstStyle/>
          <a:p>
            <a:r>
              <a:rPr lang="en-US" sz="1400" dirty="0" smtClean="0"/>
              <a:t>Credit: </a:t>
            </a:r>
            <a:r>
              <a:rPr lang="en-US" sz="1400" dirty="0" smtClean="0">
                <a:hlinkClick r:id="rId2"/>
              </a:rPr>
              <a:t>Marc </a:t>
            </a:r>
            <a:r>
              <a:rPr lang="en-US" sz="1400" dirty="0" err="1">
                <a:hlinkClick r:id="rId2"/>
              </a:rPr>
              <a:t>Biarnès</a:t>
            </a:r>
            <a:endParaRPr lang="en-US" sz="1400" dirty="0"/>
          </a:p>
          <a:p>
            <a:r>
              <a:rPr lang="en-US" dirty="0" smtClean="0"/>
              <a:t> </a:t>
            </a:r>
            <a:endParaRPr lang="en-US" dirty="0"/>
          </a:p>
        </p:txBody>
      </p:sp>
      <p:pic>
        <p:nvPicPr>
          <p:cNvPr id="8" name="Picture 7"/>
          <p:cNvPicPr/>
          <p:nvPr/>
        </p:nvPicPr>
        <p:blipFill>
          <a:blip r:embed="rId3"/>
          <a:stretch>
            <a:fillRect/>
          </a:stretch>
        </p:blipFill>
        <p:spPr>
          <a:xfrm>
            <a:off x="7424432" y="594113"/>
            <a:ext cx="4386568" cy="1362800"/>
          </a:xfrm>
          <a:prstGeom prst="rect">
            <a:avLst/>
          </a:prstGeom>
        </p:spPr>
      </p:pic>
    </p:spTree>
    <p:extLst>
      <p:ext uri="{BB962C8B-B14F-4D97-AF65-F5344CB8AC3E}">
        <p14:creationId xmlns:p14="http://schemas.microsoft.com/office/powerpoint/2010/main" val="35375021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997" y="419156"/>
            <a:ext cx="9720072" cy="1499616"/>
          </a:xfrm>
        </p:spPr>
        <p:txBody>
          <a:bodyPr/>
          <a:lstStyle/>
          <a:p>
            <a:r>
              <a:rPr lang="en-US" dirty="0" smtClean="0"/>
              <a:t>EMPOWERMENT:</a:t>
            </a:r>
            <a:br>
              <a:rPr lang="en-US" dirty="0" smtClean="0"/>
            </a:br>
            <a:r>
              <a:rPr lang="en-US" dirty="0" smtClean="0"/>
              <a:t>NO REINVENTING NEEDED</a:t>
            </a:r>
            <a:endParaRPr lang="en-US" dirty="0"/>
          </a:p>
        </p:txBody>
      </p:sp>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15</a:t>
            </a:fld>
            <a:endParaRPr lang="en-US" dirty="0"/>
          </a:p>
        </p:txBody>
      </p:sp>
      <p:pic>
        <p:nvPicPr>
          <p:cNvPr id="8" name="Content Placeholder 7">
            <a:hlinkClick r:id="rId2"/>
          </p:cNvPr>
          <p:cNvPicPr>
            <a:picLocks noGrp="1" noChangeAspect="1"/>
          </p:cNvPicPr>
          <p:nvPr>
            <p:ph idx="1"/>
          </p:nvPr>
        </p:nvPicPr>
        <p:blipFill>
          <a:blip r:embed="rId3"/>
          <a:stretch>
            <a:fillRect/>
          </a:stretch>
        </p:blipFill>
        <p:spPr>
          <a:xfrm>
            <a:off x="120408" y="1890382"/>
            <a:ext cx="4848861" cy="1488685"/>
          </a:xfrm>
          <a:prstGeom prst="rect">
            <a:avLst/>
          </a:prstGeom>
          <a:ln w="34925">
            <a:solidFill>
              <a:srgbClr val="FF0000"/>
            </a:solidFill>
          </a:ln>
        </p:spPr>
      </p:pic>
      <p:pic>
        <p:nvPicPr>
          <p:cNvPr id="9" name="Picture 8">
            <a:hlinkClick r:id="rId4"/>
          </p:cNvPr>
          <p:cNvPicPr>
            <a:picLocks noChangeAspect="1"/>
          </p:cNvPicPr>
          <p:nvPr/>
        </p:nvPicPr>
        <p:blipFill>
          <a:blip r:embed="rId5"/>
          <a:stretch>
            <a:fillRect/>
          </a:stretch>
        </p:blipFill>
        <p:spPr>
          <a:xfrm>
            <a:off x="6288497" y="110226"/>
            <a:ext cx="4455893" cy="2662024"/>
          </a:xfrm>
          <a:prstGeom prst="rect">
            <a:avLst/>
          </a:prstGeom>
          <a:ln w="38100">
            <a:solidFill>
              <a:srgbClr val="FF0000"/>
            </a:solidFill>
          </a:ln>
        </p:spPr>
      </p:pic>
      <p:pic>
        <p:nvPicPr>
          <p:cNvPr id="11" name="Picture 10">
            <a:hlinkClick r:id="rId6"/>
          </p:cNvPr>
          <p:cNvPicPr>
            <a:picLocks noChangeAspect="1"/>
          </p:cNvPicPr>
          <p:nvPr/>
        </p:nvPicPr>
        <p:blipFill>
          <a:blip r:embed="rId7"/>
          <a:stretch>
            <a:fillRect/>
          </a:stretch>
        </p:blipFill>
        <p:spPr>
          <a:xfrm>
            <a:off x="3409443" y="3379067"/>
            <a:ext cx="3458831" cy="3129016"/>
          </a:xfrm>
          <a:prstGeom prst="rect">
            <a:avLst/>
          </a:prstGeom>
          <a:ln w="38100">
            <a:solidFill>
              <a:srgbClr val="FF0000"/>
            </a:solidFill>
          </a:ln>
        </p:spPr>
      </p:pic>
      <p:pic>
        <p:nvPicPr>
          <p:cNvPr id="12" name="Picture 11">
            <a:hlinkClick r:id="rId8"/>
          </p:cNvPr>
          <p:cNvPicPr>
            <a:picLocks noChangeAspect="1"/>
          </p:cNvPicPr>
          <p:nvPr/>
        </p:nvPicPr>
        <p:blipFill>
          <a:blip r:embed="rId9"/>
          <a:stretch>
            <a:fillRect/>
          </a:stretch>
        </p:blipFill>
        <p:spPr>
          <a:xfrm>
            <a:off x="5260298" y="2496645"/>
            <a:ext cx="4108843" cy="1986290"/>
          </a:xfrm>
          <a:prstGeom prst="rect">
            <a:avLst/>
          </a:prstGeom>
          <a:ln w="38100">
            <a:solidFill>
              <a:srgbClr val="FF0000"/>
            </a:solidFill>
          </a:ln>
        </p:spPr>
      </p:pic>
      <p:pic>
        <p:nvPicPr>
          <p:cNvPr id="13" name="Picture 12">
            <a:hlinkClick r:id="rId10"/>
          </p:cNvPr>
          <p:cNvPicPr>
            <a:picLocks noChangeAspect="1"/>
          </p:cNvPicPr>
          <p:nvPr/>
        </p:nvPicPr>
        <p:blipFill>
          <a:blip r:embed="rId11"/>
          <a:stretch>
            <a:fillRect/>
          </a:stretch>
        </p:blipFill>
        <p:spPr>
          <a:xfrm>
            <a:off x="252248" y="4482935"/>
            <a:ext cx="4262051" cy="2243544"/>
          </a:xfrm>
          <a:prstGeom prst="rect">
            <a:avLst/>
          </a:prstGeom>
          <a:ln w="38100">
            <a:solidFill>
              <a:srgbClr val="FF0000"/>
            </a:solidFill>
          </a:ln>
        </p:spPr>
      </p:pic>
      <p:pic>
        <p:nvPicPr>
          <p:cNvPr id="14" name="Picture 13">
            <a:hlinkClick r:id="rId12"/>
          </p:cNvPr>
          <p:cNvPicPr>
            <a:picLocks noChangeAspect="1"/>
          </p:cNvPicPr>
          <p:nvPr/>
        </p:nvPicPr>
        <p:blipFill>
          <a:blip r:embed="rId13"/>
          <a:stretch>
            <a:fillRect/>
          </a:stretch>
        </p:blipFill>
        <p:spPr>
          <a:xfrm>
            <a:off x="8597483" y="2772250"/>
            <a:ext cx="2990408" cy="3652362"/>
          </a:xfrm>
          <a:prstGeom prst="rect">
            <a:avLst/>
          </a:prstGeom>
          <a:ln w="38100">
            <a:solidFill>
              <a:srgbClr val="FF0000"/>
            </a:solidFill>
          </a:ln>
        </p:spPr>
      </p:pic>
      <p:sp>
        <p:nvSpPr>
          <p:cNvPr id="15" name="TextBox 14"/>
          <p:cNvSpPr txBox="1"/>
          <p:nvPr/>
        </p:nvSpPr>
        <p:spPr>
          <a:xfrm>
            <a:off x="112922" y="3352188"/>
            <a:ext cx="1521570" cy="369332"/>
          </a:xfrm>
          <a:prstGeom prst="rect">
            <a:avLst/>
          </a:prstGeom>
          <a:noFill/>
        </p:spPr>
        <p:txBody>
          <a:bodyPr wrap="none" rtlCol="0">
            <a:spAutoFit/>
          </a:bodyPr>
          <a:lstStyle/>
          <a:p>
            <a:r>
              <a:rPr lang="en-US" smtClean="0"/>
              <a:t>CallingBull.org</a:t>
            </a:r>
            <a:endParaRPr lang="en-US"/>
          </a:p>
        </p:txBody>
      </p:sp>
      <p:sp>
        <p:nvSpPr>
          <p:cNvPr id="16" name="TextBox 15"/>
          <p:cNvSpPr txBox="1"/>
          <p:nvPr/>
        </p:nvSpPr>
        <p:spPr>
          <a:xfrm>
            <a:off x="7139044" y="4992108"/>
            <a:ext cx="1187669" cy="923330"/>
          </a:xfrm>
          <a:prstGeom prst="rect">
            <a:avLst/>
          </a:prstGeom>
          <a:noFill/>
          <a:ln w="38100">
            <a:solidFill>
              <a:srgbClr val="FF0000"/>
            </a:solidFill>
          </a:ln>
        </p:spPr>
        <p:txBody>
          <a:bodyPr wrap="square" rtlCol="0">
            <a:spAutoFit/>
          </a:bodyPr>
          <a:lstStyle/>
          <a:p>
            <a:r>
              <a:rPr lang="en-US" dirty="0" smtClean="0"/>
              <a:t>AND OF COURSE, </a:t>
            </a:r>
            <a:br>
              <a:rPr lang="en-US" dirty="0" smtClean="0"/>
            </a:br>
            <a:r>
              <a:rPr lang="en-US" dirty="0" smtClean="0"/>
              <a:t>ICPSR!!! </a:t>
            </a:r>
            <a:endParaRPr lang="en-US" dirty="0"/>
          </a:p>
        </p:txBody>
      </p:sp>
    </p:spTree>
    <p:extLst>
      <p:ext uri="{BB962C8B-B14F-4D97-AF65-F5344CB8AC3E}">
        <p14:creationId xmlns:p14="http://schemas.microsoft.com/office/powerpoint/2010/main" val="32654785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514" y="380218"/>
            <a:ext cx="9720072" cy="1499616"/>
          </a:xfrm>
        </p:spPr>
        <p:txBody>
          <a:bodyPr/>
          <a:lstStyle/>
          <a:p>
            <a:r>
              <a:rPr lang="en-US" dirty="0" smtClean="0"/>
              <a:t>EMPOWERMENT:</a:t>
            </a:r>
            <a:br>
              <a:rPr lang="en-US" dirty="0" smtClean="0"/>
            </a:br>
            <a:r>
              <a:rPr lang="en-US" dirty="0" smtClean="0"/>
              <a:t>CONNECTIONS TO EXPLORE (PROGRAM IDEAS?)</a:t>
            </a:r>
            <a:endParaRPr lang="en-US" dirty="0"/>
          </a:p>
        </p:txBody>
      </p:sp>
      <p:sp>
        <p:nvSpPr>
          <p:cNvPr id="3" name="Content Placeholder 2"/>
          <p:cNvSpPr>
            <a:spLocks noGrp="1"/>
          </p:cNvSpPr>
          <p:nvPr>
            <p:ph idx="1"/>
          </p:nvPr>
        </p:nvSpPr>
        <p:spPr>
          <a:xfrm>
            <a:off x="277893" y="2420017"/>
            <a:ext cx="7980724" cy="4325007"/>
          </a:xfrm>
        </p:spPr>
        <p:txBody>
          <a:bodyPr>
            <a:normAutofit/>
          </a:bodyPr>
          <a:lstStyle/>
          <a:p>
            <a:pPr>
              <a:buFont typeface="Wingdings" panose="05000000000000000000" pitchFamily="2" charset="2"/>
              <a:buChar char="v"/>
            </a:pPr>
            <a:r>
              <a:rPr lang="en-US" dirty="0"/>
              <a:t>Between data and numeracy</a:t>
            </a:r>
          </a:p>
          <a:p>
            <a:pPr>
              <a:buFont typeface="Wingdings" panose="05000000000000000000" pitchFamily="2" charset="2"/>
              <a:buChar char="v"/>
            </a:pPr>
            <a:r>
              <a:rPr lang="en-US" dirty="0"/>
              <a:t>Between data and fake news</a:t>
            </a:r>
          </a:p>
          <a:p>
            <a:pPr>
              <a:buFont typeface="Wingdings" panose="05000000000000000000" pitchFamily="2" charset="2"/>
              <a:buChar char="v"/>
            </a:pPr>
            <a:r>
              <a:rPr lang="en-US" dirty="0"/>
              <a:t>Between data and advocacy</a:t>
            </a:r>
          </a:p>
          <a:p>
            <a:pPr>
              <a:buFont typeface="Wingdings" panose="05000000000000000000" pitchFamily="2" charset="2"/>
              <a:buChar char="v"/>
            </a:pPr>
            <a:r>
              <a:rPr lang="en-US" dirty="0"/>
              <a:t>Between data and </a:t>
            </a:r>
            <a:r>
              <a:rPr lang="en-US" dirty="0" smtClean="0"/>
              <a:t>coding</a:t>
            </a:r>
            <a:endParaRPr lang="en-US" dirty="0"/>
          </a:p>
          <a:p>
            <a:pPr>
              <a:buFont typeface="Wingdings" panose="05000000000000000000" pitchFamily="2" charset="2"/>
              <a:buChar char="v"/>
            </a:pPr>
            <a:r>
              <a:rPr lang="en-US" dirty="0"/>
              <a:t>Between data and business reference</a:t>
            </a:r>
          </a:p>
          <a:p>
            <a:pPr>
              <a:buFont typeface="Wingdings" panose="05000000000000000000" pitchFamily="2" charset="2"/>
              <a:buChar char="v"/>
            </a:pPr>
            <a:r>
              <a:rPr lang="en-US" dirty="0"/>
              <a:t>Between data and intellectual </a:t>
            </a:r>
            <a:r>
              <a:rPr lang="en-US" dirty="0" smtClean="0"/>
              <a:t>freedom/privacy</a:t>
            </a:r>
          </a:p>
          <a:p>
            <a:pPr>
              <a:buFont typeface="Wingdings" panose="05000000000000000000" pitchFamily="2" charset="2"/>
              <a:buChar char="v"/>
            </a:pPr>
            <a:r>
              <a:rPr lang="en-US" dirty="0"/>
              <a:t>Between your library assessment data and available open </a:t>
            </a:r>
            <a:r>
              <a:rPr lang="en-US" dirty="0" smtClean="0"/>
              <a:t>data</a:t>
            </a:r>
            <a:endParaRPr lang="en-US" dirty="0"/>
          </a:p>
          <a:p>
            <a:pPr>
              <a:buFont typeface="Wingdings" panose="05000000000000000000" pitchFamily="2" charset="2"/>
              <a:buChar char="v"/>
            </a:pPr>
            <a:r>
              <a:rPr lang="en-US" dirty="0"/>
              <a:t>Between the data you wanted (but isn’t available) and other data sources you can use (finding data is easier for large areas</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16</a:t>
            </a:fld>
            <a:endParaRPr lang="en-US" dirty="0"/>
          </a:p>
        </p:txBody>
      </p:sp>
      <p:sp>
        <p:nvSpPr>
          <p:cNvPr id="7" name="TextBox 6"/>
          <p:cNvSpPr txBox="1"/>
          <p:nvPr/>
        </p:nvSpPr>
        <p:spPr>
          <a:xfrm>
            <a:off x="9088877" y="5191983"/>
            <a:ext cx="2638097" cy="369332"/>
          </a:xfrm>
          <a:prstGeom prst="rect">
            <a:avLst/>
          </a:prstGeom>
          <a:noFill/>
        </p:spPr>
        <p:txBody>
          <a:bodyPr wrap="square" rtlCol="0">
            <a:spAutoFit/>
          </a:bodyPr>
          <a:lstStyle/>
          <a:p>
            <a:r>
              <a:rPr lang="en-US" dirty="0" smtClean="0"/>
              <a:t>Credit: </a:t>
            </a:r>
            <a:r>
              <a:rPr lang="en-US" dirty="0" smtClean="0">
                <a:hlinkClick r:id="rId2"/>
              </a:rPr>
              <a:t>Neal Patel</a:t>
            </a:r>
            <a:endParaRPr lang="en-US" dirty="0"/>
          </a:p>
        </p:txBody>
      </p:sp>
      <p:pic>
        <p:nvPicPr>
          <p:cNvPr id="8" name="Picture 7"/>
          <p:cNvPicPr/>
          <p:nvPr/>
        </p:nvPicPr>
        <p:blipFill>
          <a:blip r:embed="rId3"/>
          <a:stretch>
            <a:fillRect/>
          </a:stretch>
        </p:blipFill>
        <p:spPr>
          <a:xfrm>
            <a:off x="6771503" y="1965996"/>
            <a:ext cx="5325762" cy="3141346"/>
          </a:xfrm>
          <a:prstGeom prst="rect">
            <a:avLst/>
          </a:prstGeom>
        </p:spPr>
      </p:pic>
    </p:spTree>
    <p:extLst>
      <p:ext uri="{BB962C8B-B14F-4D97-AF65-F5344CB8AC3E}">
        <p14:creationId xmlns:p14="http://schemas.microsoft.com/office/powerpoint/2010/main" val="22625233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493" y="585216"/>
            <a:ext cx="4136452" cy="1499616"/>
          </a:xfrm>
        </p:spPr>
        <p:txBody>
          <a:bodyPr>
            <a:normAutofit fontScale="90000"/>
          </a:bodyPr>
          <a:lstStyle/>
          <a:p>
            <a:r>
              <a:rPr lang="en-US" sz="4400" dirty="0" smtClean="0"/>
              <a:t>EMPOWERMENT: </a:t>
            </a:r>
            <a:br>
              <a:rPr lang="en-US" sz="4400" dirty="0" smtClean="0"/>
            </a:br>
            <a:r>
              <a:rPr lang="en-US" sz="4400" dirty="0" smtClean="0"/>
              <a:t>ON MY MUST READ LIST</a:t>
            </a:r>
            <a:br>
              <a:rPr lang="en-US" sz="4400" dirty="0" smtClean="0"/>
            </a:br>
            <a:r>
              <a:rPr lang="en-US" sz="4400" dirty="0" smtClean="0"/>
              <a:t>(WHAT’s ON YOURS?)</a:t>
            </a:r>
            <a:endParaRPr lang="en-US" sz="4400" dirty="0"/>
          </a:p>
        </p:txBody>
      </p:sp>
      <p:pic>
        <p:nvPicPr>
          <p:cNvPr id="6" name="Content Placeholder 5"/>
          <p:cNvPicPr>
            <a:picLocks noGrp="1" noChangeAspect="1"/>
          </p:cNvPicPr>
          <p:nvPr>
            <p:ph idx="1"/>
          </p:nvPr>
        </p:nvPicPr>
        <p:blipFill>
          <a:blip r:embed="rId2"/>
          <a:stretch>
            <a:fillRect/>
          </a:stretch>
        </p:blipFill>
        <p:spPr>
          <a:xfrm>
            <a:off x="5118539" y="272045"/>
            <a:ext cx="6818994" cy="6127881"/>
          </a:xfrm>
          <a:prstGeom prst="rect">
            <a:avLst/>
          </a:prstGeom>
        </p:spPr>
      </p:pic>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17</a:t>
            </a:fld>
            <a:endParaRPr lang="en-US" dirty="0"/>
          </a:p>
        </p:txBody>
      </p:sp>
      <p:sp>
        <p:nvSpPr>
          <p:cNvPr id="9" name="TextBox 8"/>
          <p:cNvSpPr txBox="1"/>
          <p:nvPr/>
        </p:nvSpPr>
        <p:spPr>
          <a:xfrm>
            <a:off x="391314" y="2376819"/>
            <a:ext cx="4451617" cy="3785652"/>
          </a:xfrm>
          <a:prstGeom prst="rect">
            <a:avLst/>
          </a:prstGeom>
          <a:noFill/>
        </p:spPr>
        <p:txBody>
          <a:bodyPr wrap="square" rtlCol="0">
            <a:spAutoFit/>
          </a:bodyPr>
          <a:lstStyle/>
          <a:p>
            <a:r>
              <a:rPr lang="en-US" sz="2000" i="1" dirty="0" smtClean="0"/>
              <a:t>“</a:t>
            </a:r>
            <a:r>
              <a:rPr lang="en-US" sz="2000" b="1" i="1" dirty="0" smtClean="0"/>
              <a:t>Data </a:t>
            </a:r>
            <a:r>
              <a:rPr lang="en-US" sz="2000" b="1" i="1" dirty="0"/>
              <a:t>Feminism</a:t>
            </a:r>
            <a:r>
              <a:rPr lang="en-US" sz="2000" b="1" dirty="0"/>
              <a:t> </a:t>
            </a:r>
            <a:r>
              <a:rPr lang="en-US" sz="2000" dirty="0"/>
              <a:t>the book comes from a simple motivation. In the popular press and TED talks, data has been heralded as “new oil,” but there’s been </a:t>
            </a:r>
            <a:r>
              <a:rPr lang="en-US" sz="2000" b="1" dirty="0"/>
              <a:t>pushback on the idea that data and tech are all for the good</a:t>
            </a:r>
            <a:r>
              <a:rPr lang="en-US" sz="2000" dirty="0"/>
              <a:t>. Some of the most significant pushback led by women, POC, </a:t>
            </a:r>
            <a:r>
              <a:rPr lang="en-US" sz="2000" dirty="0" smtClean="0"/>
              <a:t>indigenous </a:t>
            </a:r>
            <a:r>
              <a:rPr lang="en-US" sz="2000" dirty="0"/>
              <a:t>people, LGBTQ people in academic papers, journalism, etc.: nothing new about impacts of this, it’s the same old oppression and social stratification</a:t>
            </a:r>
            <a:r>
              <a:rPr lang="en-US" sz="2000" dirty="0" smtClean="0"/>
              <a:t>.” </a:t>
            </a:r>
          </a:p>
          <a:p>
            <a:r>
              <a:rPr lang="en-US" sz="2000" dirty="0" smtClean="0"/>
              <a:t>From: </a:t>
            </a:r>
            <a:r>
              <a:rPr lang="en-US" sz="2000" dirty="0" smtClean="0">
                <a:hlinkClick r:id="rId3"/>
              </a:rPr>
              <a:t>MIT Civic Media Center</a:t>
            </a:r>
            <a:endParaRPr lang="en-US" sz="2000" dirty="0"/>
          </a:p>
        </p:txBody>
      </p:sp>
      <p:sp>
        <p:nvSpPr>
          <p:cNvPr id="10" name="Oval 9"/>
          <p:cNvSpPr/>
          <p:nvPr/>
        </p:nvSpPr>
        <p:spPr>
          <a:xfrm>
            <a:off x="4939862" y="5349766"/>
            <a:ext cx="2280745" cy="5465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817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ENGAGING: </a:t>
            </a:r>
            <a:br>
              <a:rPr lang="en-US" dirty="0" smtClean="0"/>
            </a:br>
            <a:r>
              <a:rPr lang="en-US" dirty="0" smtClean="0"/>
              <a:t>”It don’t mean a thing..”</a:t>
            </a:r>
            <a:endParaRPr lang="en-US" dirty="0"/>
          </a:p>
        </p:txBody>
      </p:sp>
      <p:pic>
        <p:nvPicPr>
          <p:cNvPr id="8" name="Content Placeholder 7"/>
          <p:cNvPicPr>
            <a:picLocks noGrp="1" noChangeAspect="1"/>
          </p:cNvPicPr>
          <p:nvPr>
            <p:ph idx="1"/>
          </p:nvPr>
        </p:nvPicPr>
        <p:blipFill>
          <a:blip r:embed="rId2"/>
          <a:stretch>
            <a:fillRect/>
          </a:stretch>
        </p:blipFill>
        <p:spPr>
          <a:xfrm>
            <a:off x="113389" y="3458995"/>
            <a:ext cx="4889416" cy="3286029"/>
          </a:xfrm>
          <a:prstGeom prst="rect">
            <a:avLst/>
          </a:prstGeom>
          <a:ln w="38100">
            <a:solidFill>
              <a:srgbClr val="FF0000"/>
            </a:solidFill>
          </a:ln>
        </p:spPr>
      </p:pic>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18</a:t>
            </a:fld>
            <a:endParaRPr lang="en-US" dirty="0"/>
          </a:p>
        </p:txBody>
      </p:sp>
      <p:pic>
        <p:nvPicPr>
          <p:cNvPr id="6" name="Picture 5">
            <a:hlinkClick r:id="rId3"/>
          </p:cNvPr>
          <p:cNvPicPr/>
          <p:nvPr/>
        </p:nvPicPr>
        <p:blipFill>
          <a:blip r:embed="rId4"/>
          <a:stretch>
            <a:fillRect/>
          </a:stretch>
        </p:blipFill>
        <p:spPr>
          <a:xfrm>
            <a:off x="7630509" y="4025462"/>
            <a:ext cx="4197253" cy="2364570"/>
          </a:xfrm>
          <a:prstGeom prst="rect">
            <a:avLst/>
          </a:prstGeom>
        </p:spPr>
      </p:pic>
      <p:sp>
        <p:nvSpPr>
          <p:cNvPr id="7" name="TextBox 6"/>
          <p:cNvSpPr txBox="1"/>
          <p:nvPr/>
        </p:nvSpPr>
        <p:spPr>
          <a:xfrm>
            <a:off x="7561463" y="3715297"/>
            <a:ext cx="3762704" cy="276999"/>
          </a:xfrm>
          <a:prstGeom prst="rect">
            <a:avLst/>
          </a:prstGeom>
          <a:noFill/>
        </p:spPr>
        <p:txBody>
          <a:bodyPr wrap="square" rtlCol="0">
            <a:spAutoFit/>
          </a:bodyPr>
          <a:lstStyle/>
          <a:p>
            <a:r>
              <a:rPr lang="en-US" sz="1200" dirty="0" smtClean="0"/>
              <a:t>Credit: </a:t>
            </a:r>
            <a:r>
              <a:rPr lang="en-US" sz="1200" dirty="0" smtClean="0">
                <a:hlinkClick r:id="rId5"/>
              </a:rPr>
              <a:t>Wsquared Photography</a:t>
            </a:r>
            <a:endParaRPr lang="en-US" sz="1200" dirty="0"/>
          </a:p>
        </p:txBody>
      </p:sp>
      <p:sp>
        <p:nvSpPr>
          <p:cNvPr id="9" name="TextBox 8"/>
          <p:cNvSpPr txBox="1"/>
          <p:nvPr/>
        </p:nvSpPr>
        <p:spPr>
          <a:xfrm>
            <a:off x="170417" y="2538609"/>
            <a:ext cx="5026276" cy="369332"/>
          </a:xfrm>
          <a:prstGeom prst="rect">
            <a:avLst/>
          </a:prstGeom>
          <a:noFill/>
        </p:spPr>
        <p:txBody>
          <a:bodyPr wrap="square" rtlCol="0">
            <a:spAutoFit/>
          </a:bodyPr>
          <a:lstStyle/>
          <a:p>
            <a:r>
              <a:rPr lang="en-US" dirty="0" smtClean="0"/>
              <a:t>Maybe the most fun data thing I have ever done:</a:t>
            </a:r>
            <a:endParaRPr lang="en-US" dirty="0"/>
          </a:p>
        </p:txBody>
      </p:sp>
      <p:cxnSp>
        <p:nvCxnSpPr>
          <p:cNvPr id="13" name="Straight Arrow Connector 12"/>
          <p:cNvCxnSpPr/>
          <p:nvPr/>
        </p:nvCxnSpPr>
        <p:spPr>
          <a:xfrm>
            <a:off x="2445217" y="2959219"/>
            <a:ext cx="0" cy="4997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523277" y="407773"/>
            <a:ext cx="3610161" cy="369332"/>
          </a:xfrm>
          <a:prstGeom prst="rect">
            <a:avLst/>
          </a:prstGeom>
          <a:noFill/>
        </p:spPr>
        <p:txBody>
          <a:bodyPr wrap="square" rtlCol="0">
            <a:spAutoFit/>
          </a:bodyPr>
          <a:lstStyle/>
          <a:p>
            <a:endParaRPr lang="en-US" dirty="0"/>
          </a:p>
        </p:txBody>
      </p:sp>
      <p:sp>
        <p:nvSpPr>
          <p:cNvPr id="3" name="TextBox 2"/>
          <p:cNvSpPr txBox="1"/>
          <p:nvPr/>
        </p:nvSpPr>
        <p:spPr>
          <a:xfrm>
            <a:off x="113389" y="3044968"/>
            <a:ext cx="3510455" cy="276999"/>
          </a:xfrm>
          <a:prstGeom prst="rect">
            <a:avLst/>
          </a:prstGeom>
          <a:noFill/>
        </p:spPr>
        <p:txBody>
          <a:bodyPr wrap="square" rtlCol="0">
            <a:spAutoFit/>
          </a:bodyPr>
          <a:lstStyle/>
          <a:p>
            <a:r>
              <a:rPr lang="en-US" sz="1200" dirty="0"/>
              <a:t>https://is.gd/CloughHouseData</a:t>
            </a:r>
          </a:p>
        </p:txBody>
      </p:sp>
      <p:pic>
        <p:nvPicPr>
          <p:cNvPr id="10" name="Picture 9">
            <a:hlinkClick r:id="rId6"/>
          </p:cNvPr>
          <p:cNvPicPr>
            <a:picLocks noChangeAspect="1"/>
          </p:cNvPicPr>
          <p:nvPr/>
        </p:nvPicPr>
        <p:blipFill>
          <a:blip r:embed="rId7"/>
          <a:stretch>
            <a:fillRect/>
          </a:stretch>
        </p:blipFill>
        <p:spPr>
          <a:xfrm>
            <a:off x="6542268" y="104990"/>
            <a:ext cx="5649732" cy="2799740"/>
          </a:xfrm>
          <a:prstGeom prst="rect">
            <a:avLst/>
          </a:prstGeom>
        </p:spPr>
      </p:pic>
      <p:pic>
        <p:nvPicPr>
          <p:cNvPr id="11" name="Picture 10">
            <a:hlinkClick r:id="rId8"/>
          </p:cNvPr>
          <p:cNvPicPr>
            <a:picLocks noChangeAspect="1"/>
          </p:cNvPicPr>
          <p:nvPr/>
        </p:nvPicPr>
        <p:blipFill>
          <a:blip r:embed="rId9"/>
          <a:stretch>
            <a:fillRect/>
          </a:stretch>
        </p:blipFill>
        <p:spPr>
          <a:xfrm>
            <a:off x="5196693" y="2834307"/>
            <a:ext cx="1718002" cy="3555725"/>
          </a:xfrm>
          <a:prstGeom prst="rect">
            <a:avLst/>
          </a:prstGeom>
          <a:ln w="38100">
            <a:solidFill>
              <a:srgbClr val="FF0000"/>
            </a:solidFill>
          </a:ln>
        </p:spPr>
      </p:pic>
      <p:sp>
        <p:nvSpPr>
          <p:cNvPr id="12" name="Oval 11"/>
          <p:cNvSpPr/>
          <p:nvPr/>
        </p:nvSpPr>
        <p:spPr>
          <a:xfrm>
            <a:off x="8810368" y="2384854"/>
            <a:ext cx="3381632" cy="7986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095749" y="6423198"/>
            <a:ext cx="2594919" cy="369332"/>
          </a:xfrm>
          <a:prstGeom prst="rect">
            <a:avLst/>
          </a:prstGeom>
          <a:noFill/>
        </p:spPr>
        <p:txBody>
          <a:bodyPr wrap="square" rtlCol="0">
            <a:spAutoFit/>
          </a:bodyPr>
          <a:lstStyle/>
          <a:p>
            <a:r>
              <a:rPr lang="en-US" dirty="0" smtClean="0"/>
              <a:t>Burning Man Census</a:t>
            </a:r>
            <a:endParaRPr lang="en-US" dirty="0"/>
          </a:p>
        </p:txBody>
      </p:sp>
      <p:sp>
        <p:nvSpPr>
          <p:cNvPr id="16" name="TextBox 15"/>
          <p:cNvSpPr txBox="1"/>
          <p:nvPr/>
        </p:nvSpPr>
        <p:spPr>
          <a:xfrm>
            <a:off x="9835978" y="3670130"/>
            <a:ext cx="1816443" cy="369332"/>
          </a:xfrm>
          <a:prstGeom prst="rect">
            <a:avLst/>
          </a:prstGeom>
          <a:noFill/>
        </p:spPr>
        <p:txBody>
          <a:bodyPr wrap="square" rtlCol="0">
            <a:spAutoFit/>
          </a:bodyPr>
          <a:lstStyle/>
          <a:p>
            <a:r>
              <a:rPr lang="en-US" dirty="0" smtClean="0"/>
              <a:t>MLB Stats</a:t>
            </a:r>
            <a:endParaRPr lang="en-US" dirty="0"/>
          </a:p>
        </p:txBody>
      </p:sp>
    </p:spTree>
    <p:extLst>
      <p:ext uri="{BB962C8B-B14F-4D97-AF65-F5344CB8AC3E}">
        <p14:creationId xmlns:p14="http://schemas.microsoft.com/office/powerpoint/2010/main" val="34520855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521" y="539400"/>
            <a:ext cx="8360690" cy="1051162"/>
          </a:xfrm>
        </p:spPr>
        <p:txBody>
          <a:bodyPr>
            <a:normAutofit fontScale="90000"/>
          </a:bodyPr>
          <a:lstStyle/>
          <a:p>
            <a:r>
              <a:rPr lang="en-US" dirty="0" smtClean="0"/>
              <a:t> ENGAGING: </a:t>
            </a:r>
            <a:br>
              <a:rPr lang="en-US" dirty="0" smtClean="0"/>
            </a:br>
            <a:r>
              <a:rPr lang="en-US" dirty="0" smtClean="0"/>
              <a:t>CIVIC DATA IS A GREAT PLACE TO START</a:t>
            </a:r>
            <a:endParaRPr lang="en-US" dirty="0"/>
          </a:p>
        </p:txBody>
      </p:sp>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19</a:t>
            </a:fld>
            <a:endParaRPr lang="en-US" dirty="0"/>
          </a:p>
        </p:txBody>
      </p:sp>
      <p:pic>
        <p:nvPicPr>
          <p:cNvPr id="12" name="Picture 11">
            <a:hlinkClick r:id="rId2"/>
          </p:cNvPr>
          <p:cNvPicPr>
            <a:picLocks noChangeAspect="1"/>
          </p:cNvPicPr>
          <p:nvPr/>
        </p:nvPicPr>
        <p:blipFill>
          <a:blip r:embed="rId3"/>
          <a:stretch>
            <a:fillRect/>
          </a:stretch>
        </p:blipFill>
        <p:spPr>
          <a:xfrm>
            <a:off x="785768" y="1811238"/>
            <a:ext cx="9958622" cy="5046762"/>
          </a:xfrm>
          <a:prstGeom prst="rect">
            <a:avLst/>
          </a:prstGeom>
        </p:spPr>
      </p:pic>
      <p:pic>
        <p:nvPicPr>
          <p:cNvPr id="11" name="Content Placeholder 10">
            <a:hlinkClick r:id="rId2"/>
          </p:cNvPr>
          <p:cNvPicPr>
            <a:picLocks noGrp="1" noChangeAspect="1"/>
          </p:cNvPicPr>
          <p:nvPr>
            <p:ph idx="1"/>
          </p:nvPr>
        </p:nvPicPr>
        <p:blipFill>
          <a:blip r:embed="rId4"/>
          <a:stretch>
            <a:fillRect/>
          </a:stretch>
        </p:blipFill>
        <p:spPr>
          <a:xfrm>
            <a:off x="4670839" y="3028627"/>
            <a:ext cx="6245643" cy="3344029"/>
          </a:xfrm>
          <a:prstGeom prst="rect">
            <a:avLst/>
          </a:prstGeom>
          <a:ln w="38100">
            <a:solidFill>
              <a:srgbClr val="FF0000"/>
            </a:solidFill>
          </a:ln>
        </p:spPr>
      </p:pic>
    </p:spTree>
    <p:extLst>
      <p:ext uri="{BB962C8B-B14F-4D97-AF65-F5344CB8AC3E}">
        <p14:creationId xmlns:p14="http://schemas.microsoft.com/office/powerpoint/2010/main" val="13148635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356" y="459092"/>
            <a:ext cx="9720072" cy="1499616"/>
          </a:xfrm>
        </p:spPr>
        <p:txBody>
          <a:bodyPr/>
          <a:lstStyle/>
          <a:p>
            <a:r>
              <a:rPr lang="en-US" dirty="0" smtClean="0"/>
              <a:t>Today’s Session</a:t>
            </a:r>
            <a:endParaRPr lang="en-US" dirty="0"/>
          </a:p>
        </p:txBody>
      </p:sp>
      <p:sp>
        <p:nvSpPr>
          <p:cNvPr id="3" name="Content Placeholder 2"/>
          <p:cNvSpPr>
            <a:spLocks noGrp="1"/>
          </p:cNvSpPr>
          <p:nvPr>
            <p:ph idx="1"/>
          </p:nvPr>
        </p:nvSpPr>
        <p:spPr>
          <a:xfrm>
            <a:off x="454315" y="2277427"/>
            <a:ext cx="10166130" cy="4322905"/>
          </a:xfrm>
        </p:spPr>
        <p:txBody>
          <a:bodyPr>
            <a:normAutofit/>
          </a:bodyPr>
          <a:lstStyle/>
          <a:p>
            <a:pPr>
              <a:buFont typeface="Wingdings" panose="05000000000000000000" pitchFamily="2" charset="2"/>
              <a:buChar char="v"/>
            </a:pPr>
            <a:r>
              <a:rPr lang="en-US" dirty="0" smtClean="0"/>
              <a:t>Why data, why now?</a:t>
            </a:r>
          </a:p>
          <a:p>
            <a:pPr>
              <a:buFont typeface="Wingdings" panose="05000000000000000000" pitchFamily="2" charset="2"/>
              <a:buChar char="v"/>
            </a:pPr>
            <a:r>
              <a:rPr lang="en-US" dirty="0" smtClean="0"/>
              <a:t>Critical </a:t>
            </a:r>
            <a:r>
              <a:rPr lang="en-US" dirty="0"/>
              <a:t>data </a:t>
            </a:r>
            <a:r>
              <a:rPr lang="en-US" dirty="0" smtClean="0"/>
              <a:t>literacy</a:t>
            </a:r>
          </a:p>
          <a:p>
            <a:pPr>
              <a:buFont typeface="Wingdings" panose="05000000000000000000" pitchFamily="2" charset="2"/>
              <a:buChar char="v"/>
            </a:pPr>
            <a:r>
              <a:rPr lang="en-US" dirty="0" smtClean="0"/>
              <a:t>Expecting universal </a:t>
            </a:r>
            <a:r>
              <a:rPr lang="en-US" dirty="0"/>
              <a:t>data </a:t>
            </a:r>
            <a:r>
              <a:rPr lang="en-US" dirty="0" smtClean="0"/>
              <a:t>savvy: Can </a:t>
            </a:r>
            <a:r>
              <a:rPr lang="en-US" dirty="0"/>
              <a:t>we? Must we? Should we? </a:t>
            </a:r>
            <a:endParaRPr lang="en-US" dirty="0" smtClean="0"/>
          </a:p>
          <a:p>
            <a:pPr>
              <a:buFont typeface="Wingdings" panose="05000000000000000000" pitchFamily="2" charset="2"/>
              <a:buChar char="v"/>
            </a:pPr>
            <a:r>
              <a:rPr lang="en-US" dirty="0"/>
              <a:t>Who and what is a data </a:t>
            </a:r>
            <a:r>
              <a:rPr lang="en-US" dirty="0" smtClean="0"/>
              <a:t>librarian anyway?</a:t>
            </a:r>
          </a:p>
          <a:p>
            <a:pPr>
              <a:buFont typeface="Wingdings" panose="05000000000000000000" pitchFamily="2" charset="2"/>
              <a:buChar char="v"/>
            </a:pPr>
            <a:r>
              <a:rPr lang="en-US" dirty="0"/>
              <a:t>Empowering librarians to choose their own approaches </a:t>
            </a:r>
          </a:p>
          <a:p>
            <a:pPr>
              <a:buFont typeface="Wingdings" panose="05000000000000000000" pitchFamily="2" charset="2"/>
              <a:buChar char="v"/>
            </a:pPr>
            <a:r>
              <a:rPr lang="en-US" dirty="0" smtClean="0"/>
              <a:t>Engaging data-hesitant librarians in training and other activities</a:t>
            </a:r>
          </a:p>
          <a:p>
            <a:pPr>
              <a:buFont typeface="Wingdings" panose="05000000000000000000" pitchFamily="2" charset="2"/>
              <a:buChar char="v"/>
            </a:pPr>
            <a:r>
              <a:rPr lang="en-US" dirty="0" smtClean="0"/>
              <a:t>Training </a:t>
            </a:r>
            <a:r>
              <a:rPr lang="en-US" dirty="0"/>
              <a:t>approaches and availability </a:t>
            </a:r>
            <a:r>
              <a:rPr lang="en-US" dirty="0" smtClean="0"/>
              <a:t>(including training within a training!)</a:t>
            </a:r>
          </a:p>
          <a:p>
            <a:pPr>
              <a:buFont typeface="Wingdings" panose="05000000000000000000" pitchFamily="2" charset="2"/>
              <a:buChar char="v"/>
            </a:pPr>
            <a:r>
              <a:rPr lang="en-US" dirty="0" smtClean="0"/>
              <a:t>Creating your plan </a:t>
            </a:r>
            <a:r>
              <a:rPr lang="en-US" dirty="0"/>
              <a:t>of action for future data </a:t>
            </a:r>
            <a:r>
              <a:rPr lang="en-US" dirty="0" smtClean="0"/>
              <a:t>activities</a:t>
            </a:r>
            <a:endParaRPr lang="en-US" dirty="0"/>
          </a:p>
        </p:txBody>
      </p:sp>
      <p:pic>
        <p:nvPicPr>
          <p:cNvPr id="4" name="Picture 3"/>
          <p:cNvPicPr>
            <a:picLocks noChangeAspect="1"/>
          </p:cNvPicPr>
          <p:nvPr/>
        </p:nvPicPr>
        <p:blipFill>
          <a:blip r:embed="rId2"/>
          <a:stretch>
            <a:fillRect/>
          </a:stretch>
        </p:blipFill>
        <p:spPr>
          <a:xfrm>
            <a:off x="6760887" y="140373"/>
            <a:ext cx="4849339" cy="2833148"/>
          </a:xfrm>
          <a:prstGeom prst="rect">
            <a:avLst/>
          </a:prstGeom>
        </p:spPr>
      </p:pic>
      <p:sp>
        <p:nvSpPr>
          <p:cNvPr id="5" name="TextBox 4"/>
          <p:cNvSpPr txBox="1"/>
          <p:nvPr/>
        </p:nvSpPr>
        <p:spPr>
          <a:xfrm>
            <a:off x="8372645" y="5904879"/>
            <a:ext cx="3016469" cy="369332"/>
          </a:xfrm>
          <a:prstGeom prst="rect">
            <a:avLst/>
          </a:prstGeom>
          <a:noFill/>
        </p:spPr>
        <p:txBody>
          <a:bodyPr wrap="square" rtlCol="0">
            <a:spAutoFit/>
          </a:bodyPr>
          <a:lstStyle/>
          <a:p>
            <a:r>
              <a:rPr lang="en-US" dirty="0" smtClean="0"/>
              <a:t>Credit: </a:t>
            </a:r>
            <a:r>
              <a:rPr lang="en-US" dirty="0" smtClean="0">
                <a:hlinkClick r:id="rId3"/>
              </a:rPr>
              <a:t>_</a:t>
            </a:r>
            <a:r>
              <a:rPr lang="en-US" dirty="0" err="1" smtClean="0">
                <a:hlinkClick r:id="rId3"/>
              </a:rPr>
              <a:t>namtaf</a:t>
            </a:r>
            <a:r>
              <a:rPr lang="en-US" dirty="0" smtClean="0">
                <a:hlinkClick r:id="rId3"/>
              </a:rPr>
              <a:t>_</a:t>
            </a:r>
            <a:endParaRPr lang="en-US" dirty="0"/>
          </a:p>
        </p:txBody>
      </p:sp>
      <p:sp>
        <p:nvSpPr>
          <p:cNvPr id="6" name="Footer Placeholder 5"/>
          <p:cNvSpPr>
            <a:spLocks noGrp="1"/>
          </p:cNvSpPr>
          <p:nvPr>
            <p:ph type="ftr" sz="quarter" idx="11"/>
          </p:nvPr>
        </p:nvSpPr>
        <p:spPr>
          <a:xfrm>
            <a:off x="4935876" y="6470704"/>
            <a:ext cx="5901458" cy="274320"/>
          </a:xfrm>
        </p:spPr>
        <p:txBody>
          <a:bodyPr/>
          <a:lstStyle/>
          <a:p>
            <a:r>
              <a:rPr lang="en-US" dirty="0" smtClean="0"/>
              <a:t>Ann Glusker, UC Berkeley Library, glusker@berkeley.edu</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2</a:t>
            </a:fld>
            <a:endParaRPr lang="en-US" dirty="0"/>
          </a:p>
        </p:txBody>
      </p:sp>
    </p:spTree>
    <p:extLst>
      <p:ext uri="{BB962C8B-B14F-4D97-AF65-F5344CB8AC3E}">
        <p14:creationId xmlns:p14="http://schemas.microsoft.com/office/powerpoint/2010/main" val="145783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ENGAGING:  </a:t>
            </a:r>
            <a:br>
              <a:rPr lang="en-US" dirty="0" smtClean="0"/>
            </a:br>
            <a:r>
              <a:rPr lang="en-US" dirty="0" smtClean="0"/>
              <a:t>THERE’S NO PLACE </a:t>
            </a:r>
            <a:br>
              <a:rPr lang="en-US" dirty="0" smtClean="0"/>
            </a:br>
            <a:r>
              <a:rPr lang="en-US" dirty="0" smtClean="0"/>
              <a:t>LIKE HOME</a:t>
            </a:r>
            <a:endParaRPr lang="en-US" dirty="0"/>
          </a:p>
        </p:txBody>
      </p:sp>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20</a:t>
            </a:fld>
            <a:endParaRPr lang="en-US" dirty="0"/>
          </a:p>
        </p:txBody>
      </p:sp>
      <p:pic>
        <p:nvPicPr>
          <p:cNvPr id="8" name="Picture 7">
            <a:hlinkClick r:id="rId2"/>
          </p:cNvPr>
          <p:cNvPicPr>
            <a:picLocks noChangeAspect="1"/>
          </p:cNvPicPr>
          <p:nvPr/>
        </p:nvPicPr>
        <p:blipFill>
          <a:blip r:embed="rId3"/>
          <a:stretch>
            <a:fillRect/>
          </a:stretch>
        </p:blipFill>
        <p:spPr>
          <a:xfrm>
            <a:off x="47367" y="2719444"/>
            <a:ext cx="6265519" cy="4025580"/>
          </a:xfrm>
          <a:prstGeom prst="rect">
            <a:avLst/>
          </a:prstGeom>
        </p:spPr>
      </p:pic>
      <p:pic>
        <p:nvPicPr>
          <p:cNvPr id="7" name="Picture 6">
            <a:hlinkClick r:id="rId4"/>
          </p:cNvPr>
          <p:cNvPicPr>
            <a:picLocks noChangeAspect="1"/>
          </p:cNvPicPr>
          <p:nvPr/>
        </p:nvPicPr>
        <p:blipFill>
          <a:blip r:embed="rId5"/>
          <a:stretch>
            <a:fillRect/>
          </a:stretch>
        </p:blipFill>
        <p:spPr>
          <a:xfrm>
            <a:off x="6711036" y="3109548"/>
            <a:ext cx="4613131" cy="3245372"/>
          </a:xfrm>
          <a:prstGeom prst="rect">
            <a:avLst/>
          </a:prstGeom>
        </p:spPr>
      </p:pic>
      <p:pic>
        <p:nvPicPr>
          <p:cNvPr id="6" name="Content Placeholder 5">
            <a:hlinkClick r:id="rId6"/>
          </p:cNvPr>
          <p:cNvPicPr>
            <a:picLocks noGrp="1" noChangeAspect="1"/>
          </p:cNvPicPr>
          <p:nvPr>
            <p:ph idx="1"/>
          </p:nvPr>
        </p:nvPicPr>
        <p:blipFill>
          <a:blip r:embed="rId7"/>
          <a:stretch>
            <a:fillRect/>
          </a:stretch>
        </p:blipFill>
        <p:spPr>
          <a:xfrm>
            <a:off x="5741832" y="140883"/>
            <a:ext cx="5989556" cy="2813990"/>
          </a:xfrm>
          <a:prstGeom prst="rect">
            <a:avLst/>
          </a:prstGeom>
          <a:ln w="38100">
            <a:solidFill>
              <a:srgbClr val="FF0000"/>
            </a:solidFill>
          </a:ln>
        </p:spPr>
      </p:pic>
    </p:spTree>
    <p:extLst>
      <p:ext uri="{BB962C8B-B14F-4D97-AF65-F5344CB8AC3E}">
        <p14:creationId xmlns:p14="http://schemas.microsoft.com/office/powerpoint/2010/main" val="2637989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ENGAGING: </a:t>
            </a:r>
            <a:r>
              <a:rPr lang="en-US" dirty="0"/>
              <a:t/>
            </a:r>
            <a:br>
              <a:rPr lang="en-US" dirty="0"/>
            </a:br>
            <a:r>
              <a:rPr lang="en-US" dirty="0"/>
              <a:t>PICK AND CHOOSE</a:t>
            </a:r>
          </a:p>
        </p:txBody>
      </p:sp>
      <p:sp>
        <p:nvSpPr>
          <p:cNvPr id="3" name="Content Placeholder 2"/>
          <p:cNvSpPr>
            <a:spLocks noGrp="1"/>
          </p:cNvSpPr>
          <p:nvPr>
            <p:ph idx="1"/>
          </p:nvPr>
        </p:nvSpPr>
        <p:spPr>
          <a:xfrm>
            <a:off x="603998" y="2295495"/>
            <a:ext cx="5055397" cy="3733117"/>
          </a:xfrm>
        </p:spPr>
        <p:txBody>
          <a:bodyPr>
            <a:normAutofit lnSpcReduction="10000"/>
          </a:bodyPr>
          <a:lstStyle/>
          <a:p>
            <a:pPr>
              <a:buFont typeface="Wingdings" panose="05000000000000000000" pitchFamily="2" charset="2"/>
              <a:buChar char="v"/>
            </a:pPr>
            <a:r>
              <a:rPr lang="en-US" dirty="0"/>
              <a:t>Online learning</a:t>
            </a:r>
          </a:p>
          <a:p>
            <a:pPr>
              <a:buFont typeface="Wingdings" panose="05000000000000000000" pitchFamily="2" charset="2"/>
              <a:buChar char="v"/>
            </a:pPr>
            <a:r>
              <a:rPr lang="en-US" dirty="0"/>
              <a:t>F</a:t>
            </a:r>
            <a:r>
              <a:rPr lang="en-US" dirty="0" smtClean="0"/>
              <a:t>orums (fora?) and listservs</a:t>
            </a:r>
          </a:p>
          <a:p>
            <a:pPr>
              <a:buFont typeface="Wingdings" panose="05000000000000000000" pitchFamily="2" charset="2"/>
              <a:buChar char="v"/>
            </a:pPr>
            <a:r>
              <a:rPr lang="en-US" dirty="0" smtClean="0"/>
              <a:t>Collaboration/</a:t>
            </a:r>
            <a:r>
              <a:rPr lang="en-US" dirty="0" smtClean="0">
                <a:hlinkClick r:id="rId2"/>
              </a:rPr>
              <a:t>networks</a:t>
            </a:r>
            <a:endParaRPr lang="en-US" dirty="0"/>
          </a:p>
          <a:p>
            <a:pPr>
              <a:buFont typeface="Wingdings" panose="05000000000000000000" pitchFamily="2" charset="2"/>
              <a:buChar char="v"/>
            </a:pPr>
            <a:r>
              <a:rPr lang="en-US" dirty="0">
                <a:hlinkClick r:id="rId3"/>
              </a:rPr>
              <a:t>Mentors</a:t>
            </a:r>
            <a:endParaRPr lang="en-US" dirty="0"/>
          </a:p>
          <a:p>
            <a:pPr>
              <a:buFont typeface="Wingdings" panose="05000000000000000000" pitchFamily="2" charset="2"/>
              <a:buChar char="v"/>
            </a:pPr>
            <a:r>
              <a:rPr lang="en-US" dirty="0"/>
              <a:t>Events</a:t>
            </a:r>
          </a:p>
          <a:p>
            <a:pPr lvl="2">
              <a:buFont typeface="Wingdings" panose="05000000000000000000" pitchFamily="2" charset="2"/>
              <a:buChar char="v"/>
            </a:pPr>
            <a:r>
              <a:rPr lang="en-US" sz="2000" dirty="0">
                <a:hlinkClick r:id="rId4"/>
              </a:rPr>
              <a:t>Data Day</a:t>
            </a:r>
            <a:endParaRPr lang="en-US" sz="2000" dirty="0"/>
          </a:p>
          <a:p>
            <a:pPr lvl="2">
              <a:buFont typeface="Wingdings" panose="05000000000000000000" pitchFamily="2" charset="2"/>
              <a:buChar char="v"/>
            </a:pPr>
            <a:r>
              <a:rPr lang="en-US" sz="2000" dirty="0">
                <a:hlinkClick r:id="rId5"/>
              </a:rPr>
              <a:t>Love Data Week</a:t>
            </a:r>
            <a:endParaRPr lang="en-US" sz="2000" dirty="0"/>
          </a:p>
          <a:p>
            <a:pPr lvl="2">
              <a:buFont typeface="Wingdings" panose="05000000000000000000" pitchFamily="2" charset="2"/>
              <a:buChar char="v"/>
            </a:pPr>
            <a:r>
              <a:rPr lang="en-US" sz="2000" dirty="0"/>
              <a:t>Reading </a:t>
            </a:r>
            <a:r>
              <a:rPr lang="en-US" sz="2000" dirty="0" smtClean="0"/>
              <a:t>Groups</a:t>
            </a:r>
          </a:p>
          <a:p>
            <a:pPr lvl="2">
              <a:buFont typeface="Wingdings" panose="05000000000000000000" pitchFamily="2" charset="2"/>
              <a:buChar char="v"/>
            </a:pPr>
            <a:r>
              <a:rPr lang="en-US" sz="2000" dirty="0" smtClean="0"/>
              <a:t>Live </a:t>
            </a:r>
            <a:r>
              <a:rPr lang="en-US" sz="2000" dirty="0"/>
              <a:t>Watch Sessions</a:t>
            </a:r>
          </a:p>
          <a:p>
            <a:endParaRPr lang="en-US" dirty="0"/>
          </a:p>
        </p:txBody>
      </p:sp>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21</a:t>
            </a:fld>
            <a:endParaRPr lang="en-US" dirty="0"/>
          </a:p>
        </p:txBody>
      </p:sp>
      <p:pic>
        <p:nvPicPr>
          <p:cNvPr id="6" name="Picture 5"/>
          <p:cNvPicPr/>
          <p:nvPr/>
        </p:nvPicPr>
        <p:blipFill>
          <a:blip r:embed="rId6"/>
          <a:stretch>
            <a:fillRect/>
          </a:stretch>
        </p:blipFill>
        <p:spPr>
          <a:xfrm>
            <a:off x="5751268" y="107666"/>
            <a:ext cx="6308925" cy="4791215"/>
          </a:xfrm>
          <a:prstGeom prst="rect">
            <a:avLst/>
          </a:prstGeom>
        </p:spPr>
      </p:pic>
      <p:sp>
        <p:nvSpPr>
          <p:cNvPr id="7" name="TextBox 6"/>
          <p:cNvSpPr txBox="1"/>
          <p:nvPr/>
        </p:nvSpPr>
        <p:spPr>
          <a:xfrm>
            <a:off x="4130167" y="10899"/>
            <a:ext cx="3242201" cy="369332"/>
          </a:xfrm>
          <a:prstGeom prst="rect">
            <a:avLst/>
          </a:prstGeom>
          <a:noFill/>
        </p:spPr>
        <p:txBody>
          <a:bodyPr wrap="square" rtlCol="0">
            <a:spAutoFit/>
          </a:bodyPr>
          <a:lstStyle/>
          <a:p>
            <a:r>
              <a:rPr lang="en-US" dirty="0" smtClean="0"/>
              <a:t>Credit: </a:t>
            </a:r>
            <a:r>
              <a:rPr lang="en-US" dirty="0" smtClean="0">
                <a:hlinkClick r:id="rId7"/>
              </a:rPr>
              <a:t>Willard</a:t>
            </a:r>
            <a:endParaRPr lang="en-US" dirty="0"/>
          </a:p>
        </p:txBody>
      </p:sp>
      <p:pic>
        <p:nvPicPr>
          <p:cNvPr id="8" name="Picture 7"/>
          <p:cNvPicPr>
            <a:picLocks noChangeAspect="1"/>
          </p:cNvPicPr>
          <p:nvPr/>
        </p:nvPicPr>
        <p:blipFill>
          <a:blip r:embed="rId8"/>
          <a:stretch>
            <a:fillRect/>
          </a:stretch>
        </p:blipFill>
        <p:spPr>
          <a:xfrm>
            <a:off x="3677938" y="3470703"/>
            <a:ext cx="5429250" cy="2590800"/>
          </a:xfrm>
          <a:prstGeom prst="rect">
            <a:avLst/>
          </a:prstGeom>
        </p:spPr>
      </p:pic>
    </p:spTree>
    <p:extLst>
      <p:ext uri="{BB962C8B-B14F-4D97-AF65-F5344CB8AC3E}">
        <p14:creationId xmlns:p14="http://schemas.microsoft.com/office/powerpoint/2010/main" val="32253804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337790"/>
            <a:ext cx="9720072" cy="1499616"/>
          </a:xfrm>
        </p:spPr>
        <p:txBody>
          <a:bodyPr/>
          <a:lstStyle/>
          <a:p>
            <a:r>
              <a:rPr lang="en-US" dirty="0" smtClean="0"/>
              <a:t>ENGAGING: A THING OF BEAUTY (in 26 ROWS)</a:t>
            </a:r>
            <a:endParaRPr lang="en-US" dirty="0"/>
          </a:p>
        </p:txBody>
      </p:sp>
      <p:pic>
        <p:nvPicPr>
          <p:cNvPr id="6" name="Content Placeholder 5"/>
          <p:cNvPicPr>
            <a:picLocks noGrp="1" noChangeAspect="1"/>
          </p:cNvPicPr>
          <p:nvPr>
            <p:ph idx="1"/>
          </p:nvPr>
        </p:nvPicPr>
        <p:blipFill>
          <a:blip r:embed="rId2"/>
          <a:stretch>
            <a:fillRect/>
          </a:stretch>
        </p:blipFill>
        <p:spPr>
          <a:xfrm>
            <a:off x="295275" y="1434838"/>
            <a:ext cx="10073787" cy="4578311"/>
          </a:xfrm>
          <a:prstGeom prst="rect">
            <a:avLst/>
          </a:prstGeom>
        </p:spPr>
      </p:pic>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22</a:t>
            </a:fld>
            <a:endParaRPr lang="en-US" dirty="0"/>
          </a:p>
        </p:txBody>
      </p:sp>
      <p:pic>
        <p:nvPicPr>
          <p:cNvPr id="7" name="Picture 6"/>
          <p:cNvPicPr>
            <a:picLocks noChangeAspect="1"/>
          </p:cNvPicPr>
          <p:nvPr/>
        </p:nvPicPr>
        <p:blipFill>
          <a:blip r:embed="rId3"/>
          <a:stretch>
            <a:fillRect/>
          </a:stretch>
        </p:blipFill>
        <p:spPr>
          <a:xfrm>
            <a:off x="3245896" y="3752641"/>
            <a:ext cx="8565104" cy="2885781"/>
          </a:xfrm>
          <a:prstGeom prst="rect">
            <a:avLst/>
          </a:prstGeom>
          <a:ln w="38100">
            <a:solidFill>
              <a:srgbClr val="FF0000"/>
            </a:solidFill>
          </a:ln>
        </p:spPr>
      </p:pic>
      <p:sp>
        <p:nvSpPr>
          <p:cNvPr id="8" name="TextBox 7"/>
          <p:cNvSpPr txBox="1"/>
          <p:nvPr/>
        </p:nvSpPr>
        <p:spPr>
          <a:xfrm>
            <a:off x="86497" y="6038257"/>
            <a:ext cx="3066455" cy="830997"/>
          </a:xfrm>
          <a:prstGeom prst="rect">
            <a:avLst/>
          </a:prstGeom>
          <a:noFill/>
        </p:spPr>
        <p:txBody>
          <a:bodyPr wrap="square" rtlCol="0">
            <a:spAutoFit/>
          </a:bodyPr>
          <a:lstStyle/>
          <a:p>
            <a:r>
              <a:rPr lang="en-US" sz="1600" dirty="0" smtClean="0"/>
              <a:t>Credit: Megan Sapp Nelson and Abigail Goben,</a:t>
            </a:r>
          </a:p>
          <a:p>
            <a:r>
              <a:rPr lang="en-US" sz="1600" dirty="0" smtClean="0">
                <a:hlinkClick r:id="rId4"/>
              </a:rPr>
              <a:t>ACRL RDM Road Show</a:t>
            </a:r>
            <a:endParaRPr lang="en-US" sz="1600" dirty="0"/>
          </a:p>
        </p:txBody>
      </p:sp>
    </p:spTree>
    <p:extLst>
      <p:ext uri="{BB962C8B-B14F-4D97-AF65-F5344CB8AC3E}">
        <p14:creationId xmlns:p14="http://schemas.microsoft.com/office/powerpoint/2010/main" val="596742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a:t>
            </a:r>
            <a:br>
              <a:rPr lang="en-US" dirty="0" smtClean="0"/>
            </a:br>
            <a:r>
              <a:rPr lang="en-US" dirty="0" smtClean="0"/>
              <a:t>FOR THE DATA BEGINNER</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v"/>
            </a:pPr>
            <a:r>
              <a:rPr lang="en-US" dirty="0" smtClean="0"/>
              <a:t>Data Equity for Main Street </a:t>
            </a:r>
            <a:r>
              <a:rPr lang="en-US" u="sng" dirty="0">
                <a:hlinkClick r:id="rId2"/>
              </a:rPr>
              <a:t>https://data-equity.org</a:t>
            </a:r>
            <a:r>
              <a:rPr lang="en-US" u="sng" dirty="0" smtClean="0">
                <a:hlinkClick r:id="rId2"/>
              </a:rPr>
              <a:t>/</a:t>
            </a:r>
            <a:endParaRPr lang="en-US" dirty="0" smtClean="0"/>
          </a:p>
          <a:p>
            <a:pPr>
              <a:buFont typeface="Wingdings" panose="05000000000000000000" pitchFamily="2" charset="2"/>
              <a:buChar char="v"/>
            </a:pPr>
            <a:r>
              <a:rPr lang="en-US" dirty="0" smtClean="0"/>
              <a:t>Coursera, </a:t>
            </a:r>
            <a:r>
              <a:rPr lang="en-US" dirty="0" err="1" smtClean="0"/>
              <a:t>edX</a:t>
            </a:r>
            <a:r>
              <a:rPr lang="en-US" dirty="0" smtClean="0"/>
              <a:t> and other MOOCs (the levels may vary!)</a:t>
            </a:r>
          </a:p>
          <a:p>
            <a:pPr>
              <a:buFont typeface="Wingdings" panose="05000000000000000000" pitchFamily="2" charset="2"/>
              <a:buChar char="v"/>
            </a:pPr>
            <a:r>
              <a:rPr lang="en-US" dirty="0" smtClean="0"/>
              <a:t>Lynda.com if available through your library (or local public library)</a:t>
            </a:r>
          </a:p>
          <a:p>
            <a:pPr>
              <a:buFont typeface="Wingdings" panose="05000000000000000000" pitchFamily="2" charset="2"/>
              <a:buChar char="v"/>
            </a:pPr>
            <a:r>
              <a:rPr lang="en-US" dirty="0" smtClean="0"/>
              <a:t>May work best to find basic statistics or even numeracy/math courses rather than starting with data</a:t>
            </a:r>
            <a:r>
              <a:rPr lang="en-US" dirty="0"/>
              <a:t>, such as </a:t>
            </a:r>
            <a:r>
              <a:rPr lang="en-US" i="1" dirty="0">
                <a:hlinkClick r:id="rId3"/>
              </a:rPr>
              <a:t>https://</a:t>
            </a:r>
            <a:r>
              <a:rPr lang="en-US" i="1" dirty="0" smtClean="0">
                <a:hlinkClick r:id="rId3"/>
              </a:rPr>
              <a:t>onlinecourses.science.psu.edu/statprogram/review_of_basic_statistics</a:t>
            </a:r>
            <a:r>
              <a:rPr lang="en-US" i="1" dirty="0" smtClean="0"/>
              <a:t> </a:t>
            </a:r>
            <a:r>
              <a:rPr lang="en-US" i="1" dirty="0"/>
              <a:t>or </a:t>
            </a:r>
            <a:r>
              <a:rPr lang="en-US" i="1" dirty="0">
                <a:hlinkClick r:id="rId4"/>
              </a:rPr>
              <a:t>https://</a:t>
            </a:r>
            <a:r>
              <a:rPr lang="en-US" i="1" dirty="0" smtClean="0">
                <a:hlinkClick r:id="rId4"/>
              </a:rPr>
              <a:t>www.ipracticemath.com/learn/basicmath</a:t>
            </a:r>
            <a:endParaRPr lang="en-US" i="1" dirty="0" smtClean="0"/>
          </a:p>
          <a:p>
            <a:pPr>
              <a:buFont typeface="Wingdings" panose="05000000000000000000" pitchFamily="2" charset="2"/>
              <a:buChar char="v"/>
            </a:pPr>
            <a:r>
              <a:rPr lang="en-US" dirty="0" smtClean="0"/>
              <a:t>Or look for resources for specific topic areas, such as Basic Data Analysis for </a:t>
            </a:r>
            <a:r>
              <a:rPr lang="en-US" dirty="0"/>
              <a:t>Health Programs </a:t>
            </a:r>
            <a:r>
              <a:rPr lang="en-US" i="1" dirty="0">
                <a:hlinkClick r:id="rId5"/>
              </a:rPr>
              <a:t>https://</a:t>
            </a:r>
            <a:r>
              <a:rPr lang="en-US" i="1" dirty="0" smtClean="0">
                <a:hlinkClick r:id="rId5"/>
              </a:rPr>
              <a:t>www.measureevaluation.org/resources/training/capacity-building-resources/basic-data-analysis-for-health-programs</a:t>
            </a:r>
            <a:endParaRPr lang="en-US" i="1" dirty="0" smtClean="0"/>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23</a:t>
            </a:fld>
            <a:endParaRPr lang="en-US" dirty="0"/>
          </a:p>
        </p:txBody>
      </p:sp>
      <p:pic>
        <p:nvPicPr>
          <p:cNvPr id="6" name="Picture 5"/>
          <p:cNvPicPr/>
          <p:nvPr/>
        </p:nvPicPr>
        <p:blipFill>
          <a:blip r:embed="rId6"/>
          <a:stretch>
            <a:fillRect/>
          </a:stretch>
        </p:blipFill>
        <p:spPr>
          <a:xfrm>
            <a:off x="9112469" y="1004723"/>
            <a:ext cx="2120297" cy="1717456"/>
          </a:xfrm>
          <a:prstGeom prst="rect">
            <a:avLst/>
          </a:prstGeom>
        </p:spPr>
      </p:pic>
      <p:sp>
        <p:nvSpPr>
          <p:cNvPr id="7" name="TextBox 6"/>
          <p:cNvSpPr txBox="1"/>
          <p:nvPr/>
        </p:nvSpPr>
        <p:spPr>
          <a:xfrm>
            <a:off x="9585433" y="2772354"/>
            <a:ext cx="2102069" cy="369332"/>
          </a:xfrm>
          <a:prstGeom prst="rect">
            <a:avLst/>
          </a:prstGeom>
          <a:noFill/>
        </p:spPr>
        <p:txBody>
          <a:bodyPr wrap="square" rtlCol="0">
            <a:spAutoFit/>
          </a:bodyPr>
          <a:lstStyle/>
          <a:p>
            <a:r>
              <a:rPr lang="en-US" dirty="0" smtClean="0"/>
              <a:t>Credit: </a:t>
            </a:r>
            <a:r>
              <a:rPr lang="en-US" dirty="0" smtClean="0">
                <a:hlinkClick r:id="rId7"/>
              </a:rPr>
              <a:t>Andy Roberts</a:t>
            </a:r>
            <a:endParaRPr lang="en-US" dirty="0"/>
          </a:p>
        </p:txBody>
      </p:sp>
    </p:spTree>
    <p:extLst>
      <p:ext uri="{BB962C8B-B14F-4D97-AF65-F5344CB8AC3E}">
        <p14:creationId xmlns:p14="http://schemas.microsoft.com/office/powerpoint/2010/main" val="12996248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760" y="465051"/>
            <a:ext cx="9503761" cy="1499616"/>
          </a:xfrm>
        </p:spPr>
        <p:txBody>
          <a:bodyPr>
            <a:normAutofit/>
          </a:bodyPr>
          <a:lstStyle/>
          <a:p>
            <a:r>
              <a:rPr lang="en-US" dirty="0" smtClean="0"/>
              <a:t>TRAINING: </a:t>
            </a:r>
            <a:br>
              <a:rPr lang="en-US" dirty="0" smtClean="0"/>
            </a:br>
            <a:r>
              <a:rPr lang="en-US" dirty="0" smtClean="0"/>
              <a:t>AN EXCITING EXAMPLE:</a:t>
            </a:r>
            <a:endParaRPr lang="en-US" dirty="0"/>
          </a:p>
        </p:txBody>
      </p:sp>
      <p:sp>
        <p:nvSpPr>
          <p:cNvPr id="3" name="Rectangle 1"/>
          <p:cNvSpPr>
            <a:spLocks noChangeArrowheads="1"/>
          </p:cNvSpPr>
          <p:nvPr/>
        </p:nvSpPr>
        <p:spPr bwMode="auto">
          <a:xfrm>
            <a:off x="752760" y="1978711"/>
            <a:ext cx="6530909"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How the NYT did </a:t>
            </a:r>
            <a:r>
              <a:rPr lang="en-US" altLang="en-US" sz="2400" dirty="0" smtClean="0">
                <a:ea typeface="Calibri" panose="020F0502020204030204" pitchFamily="34" charset="0"/>
                <a:cs typeface="Times New Roman" panose="02020603050405020304" pitchFamily="18" charset="0"/>
              </a:rPr>
              <a:t>data training </a:t>
            </a:r>
            <a:r>
              <a:rPr kumimoji="0" lang="en-US" altLang="en-US" sz="24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with journalists:</a:t>
            </a:r>
            <a:endParaRPr kumimoji="0" lang="en-US" altLang="en-US" sz="2400" b="0" i="0" u="none" strike="noStrike" cap="none" normalizeH="0" baseline="0" dirty="0" smtClean="0">
              <a:ln>
                <a:noFill/>
              </a:ln>
              <a:solidFill>
                <a:schemeClr val="tx1"/>
              </a:solidFill>
              <a:effectLst/>
            </a:endParaRPr>
          </a:p>
          <a:p>
            <a:pPr lvl="1" defTabSz="914400" eaLnBrk="0" fontAlgn="base" hangingPunct="0">
              <a:spcBef>
                <a:spcPct val="0"/>
              </a:spcBef>
              <a:spcAft>
                <a:spcPct val="0"/>
              </a:spcAft>
            </a:pPr>
            <a:r>
              <a:rPr kumimoji="0" lang="en-US" altLang="en-US" sz="24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hlinkClick r:id="rId2"/>
              </a:rPr>
              <a:t>https://open.nytimes.com/how-we-helped-our-reporters-learn-to-love-spreadsheets-adc43a93b919</a:t>
            </a:r>
            <a:endParaRPr kumimoji="0" lang="en-US" altLang="en-US" sz="2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A drive with all their files! (link from article)</a:t>
            </a:r>
            <a:endParaRPr kumimoji="0" lang="en-US" altLang="en-US" sz="2400" b="0" i="0" u="none" strike="noStrike" cap="none" normalizeH="0" baseline="0" dirty="0" smtClean="0">
              <a:ln>
                <a:noFill/>
              </a:ln>
              <a:solidFill>
                <a:schemeClr val="tx1"/>
              </a:solidFill>
              <a:effectLst/>
            </a:endParaRPr>
          </a:p>
          <a:p>
            <a:pPr lvl="1" defTabSz="914400" eaLnBrk="0" fontAlgn="base" hangingPunct="0">
              <a:spcBef>
                <a:spcPct val="0"/>
              </a:spcBef>
              <a:spcAft>
                <a:spcPct val="0"/>
              </a:spcAft>
            </a:pPr>
            <a:r>
              <a:rPr kumimoji="0" lang="en-US" altLang="en-US" sz="24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hlinkClick r:id="rId3"/>
              </a:rPr>
              <a:t>https://drive.google.com/drive/u/0/folders/1ZS57_40tWuIB7tV4APVMmTZ-5PXDwX9w</a:t>
            </a:r>
            <a:endParaRPr kumimoji="0" lang="en-US" altLang="en-US" sz="2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“The training is rigorous. Based in Google Sheets, it starts with beginner skills like sorting, searching and filtering; progresses to pivot tables; and ends with advanced data cleaning skills such as </a:t>
            </a:r>
            <a:r>
              <a:rPr kumimoji="0" lang="en-US" altLang="en-US" sz="1600" b="0" i="1" u="none" strike="noStrike" cap="none" normalizeH="0" baseline="0" dirty="0" smtClean="0">
                <a:ln>
                  <a:noFill/>
                </a:ln>
                <a:solidFill>
                  <a:schemeClr val="tx1"/>
                </a:solidFill>
                <a:effectLst/>
                <a:ea typeface="Calibri" panose="020F0502020204030204" pitchFamily="34" charset="0"/>
                <a:cs typeface="Courier New" panose="02070309020205020404" pitchFamily="49" charset="0"/>
              </a:rPr>
              <a:t>if</a:t>
            </a:r>
            <a:r>
              <a:rPr kumimoji="0" lang="en-US" altLang="en-US" sz="1600" b="0" i="1"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 and </a:t>
            </a:r>
            <a:r>
              <a:rPr kumimoji="0" lang="en-US" altLang="en-US" sz="1600" b="0" i="1" u="none" strike="noStrike" cap="none" normalizeH="0" baseline="0" dirty="0" smtClean="0">
                <a:ln>
                  <a:noFill/>
                </a:ln>
                <a:solidFill>
                  <a:schemeClr val="tx1"/>
                </a:solidFill>
                <a:effectLst/>
                <a:ea typeface="Calibri" panose="020F0502020204030204" pitchFamily="34" charset="0"/>
                <a:cs typeface="Courier New" panose="02070309020205020404" pitchFamily="49" charset="0"/>
              </a:rPr>
              <a:t>then</a:t>
            </a:r>
            <a:r>
              <a:rPr kumimoji="0" lang="en-US" altLang="en-US" sz="1600" b="0" i="1"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 statements and </a:t>
            </a:r>
            <a:r>
              <a:rPr kumimoji="0" lang="en-US" altLang="en-US" sz="1600" b="0" i="1" u="none" strike="noStrike" cap="none" normalizeH="0" baseline="0" dirty="0" err="1" smtClean="0">
                <a:ln>
                  <a:noFill/>
                </a:ln>
                <a:solidFill>
                  <a:schemeClr val="tx1"/>
                </a:solidFill>
                <a:effectLst/>
                <a:ea typeface="Calibri" panose="020F0502020204030204" pitchFamily="34" charset="0"/>
                <a:cs typeface="Courier New" panose="02070309020205020404" pitchFamily="49" charset="0"/>
              </a:rPr>
              <a:t>vlookup</a:t>
            </a:r>
            <a:r>
              <a:rPr kumimoji="0" lang="en-US" altLang="en-US" sz="1600" b="0" i="1"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 Along the way, we discuss data-friendly story structures, data ethics and how to bulletproof data stories. We also invite speakers from around The Times, including the CAR team, Graphics and the Interactive News team, to talk about how they report with data.”</a:t>
            </a:r>
            <a:endParaRPr kumimoji="0" lang="en-US" altLang="en-US" sz="1600" b="0" i="1" u="none" strike="noStrike" cap="none" normalizeH="0" baseline="0" dirty="0" smtClean="0">
              <a:ln>
                <a:noFill/>
              </a:ln>
              <a:solidFill>
                <a:schemeClr val="tx1"/>
              </a:solidFill>
              <a:effectLst/>
            </a:endParaRPr>
          </a:p>
        </p:txBody>
      </p:sp>
      <p:sp>
        <p:nvSpPr>
          <p:cNvPr id="4" name="Footer Placeholder 3"/>
          <p:cNvSpPr>
            <a:spLocks noGrp="1"/>
          </p:cNvSpPr>
          <p:nvPr>
            <p:ph type="ftr" sz="quarter" idx="11"/>
          </p:nvPr>
        </p:nvSpPr>
        <p:spPr/>
        <p:txBody>
          <a:bodyPr/>
          <a:lstStyle/>
          <a:p>
            <a:r>
              <a:rPr lang="en-US" dirty="0"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24</a:t>
            </a:fld>
            <a:endParaRPr lang="en-US" dirty="0"/>
          </a:p>
        </p:txBody>
      </p:sp>
      <p:pic>
        <p:nvPicPr>
          <p:cNvPr id="6" name="Picture 5"/>
          <p:cNvPicPr/>
          <p:nvPr/>
        </p:nvPicPr>
        <p:blipFill>
          <a:blip r:embed="rId4"/>
          <a:stretch>
            <a:fillRect/>
          </a:stretch>
        </p:blipFill>
        <p:spPr>
          <a:xfrm>
            <a:off x="8163232" y="1138669"/>
            <a:ext cx="3381375" cy="5133975"/>
          </a:xfrm>
          <a:prstGeom prst="rect">
            <a:avLst/>
          </a:prstGeom>
        </p:spPr>
      </p:pic>
      <p:sp>
        <p:nvSpPr>
          <p:cNvPr id="7" name="TextBox 6"/>
          <p:cNvSpPr txBox="1"/>
          <p:nvPr/>
        </p:nvSpPr>
        <p:spPr>
          <a:xfrm>
            <a:off x="8618483" y="735724"/>
            <a:ext cx="2114874" cy="369332"/>
          </a:xfrm>
          <a:prstGeom prst="rect">
            <a:avLst/>
          </a:prstGeom>
          <a:noFill/>
        </p:spPr>
        <p:txBody>
          <a:bodyPr wrap="none" rtlCol="0">
            <a:spAutoFit/>
          </a:bodyPr>
          <a:lstStyle/>
          <a:p>
            <a:r>
              <a:rPr lang="en-US" dirty="0" smtClean="0"/>
              <a:t>Credit: </a:t>
            </a:r>
            <a:r>
              <a:rPr lang="en-US" dirty="0" smtClean="0">
                <a:hlinkClick r:id="rId5"/>
              </a:rPr>
              <a:t>Dave </a:t>
            </a:r>
            <a:r>
              <a:rPr lang="en-US" dirty="0" err="1" smtClean="0">
                <a:hlinkClick r:id="rId5"/>
              </a:rPr>
              <a:t>Herholz</a:t>
            </a:r>
            <a:endParaRPr lang="en-US" dirty="0"/>
          </a:p>
        </p:txBody>
      </p:sp>
    </p:spTree>
    <p:extLst>
      <p:ext uri="{BB962C8B-B14F-4D97-AF65-F5344CB8AC3E}">
        <p14:creationId xmlns:p14="http://schemas.microsoft.com/office/powerpoint/2010/main" val="30943140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FOR THE DATA-SAVVIER</a:t>
            </a:r>
            <a:endParaRPr lang="en-US" dirty="0"/>
          </a:p>
        </p:txBody>
      </p:sp>
      <p:sp>
        <p:nvSpPr>
          <p:cNvPr id="3" name="Content Placeholder 2"/>
          <p:cNvSpPr>
            <a:spLocks noGrp="1"/>
          </p:cNvSpPr>
          <p:nvPr>
            <p:ph idx="1"/>
          </p:nvPr>
        </p:nvSpPr>
        <p:spPr>
          <a:xfrm>
            <a:off x="367862" y="2084832"/>
            <a:ext cx="7966842" cy="4385872"/>
          </a:xfrm>
        </p:spPr>
        <p:txBody>
          <a:bodyPr>
            <a:normAutofit lnSpcReduction="10000"/>
          </a:bodyPr>
          <a:lstStyle/>
          <a:p>
            <a:pPr>
              <a:buFont typeface="Wingdings" panose="05000000000000000000" pitchFamily="2" charset="2"/>
              <a:buChar char="v"/>
            </a:pPr>
            <a:r>
              <a:rPr lang="en-US" dirty="0"/>
              <a:t>School of Data </a:t>
            </a:r>
            <a:r>
              <a:rPr lang="en-US" i="1" dirty="0">
                <a:hlinkClick r:id="rId2"/>
              </a:rPr>
              <a:t>https://schoolofdata.org</a:t>
            </a:r>
            <a:r>
              <a:rPr lang="en-US" i="1" dirty="0" smtClean="0">
                <a:hlinkClick r:id="rId2"/>
              </a:rPr>
              <a:t>/</a:t>
            </a:r>
            <a:endParaRPr lang="en-US" i="1" dirty="0" smtClean="0"/>
          </a:p>
          <a:p>
            <a:pPr>
              <a:buFont typeface="Wingdings" panose="05000000000000000000" pitchFamily="2" charset="2"/>
              <a:buChar char="v"/>
            </a:pPr>
            <a:r>
              <a:rPr lang="en-US" dirty="0" smtClean="0"/>
              <a:t>Data </a:t>
            </a:r>
            <a:r>
              <a:rPr lang="en-US" dirty="0"/>
              <a:t>Journalism Handbook </a:t>
            </a:r>
            <a:r>
              <a:rPr lang="en-US" i="1" dirty="0">
                <a:hlinkClick r:id="rId3"/>
              </a:rPr>
              <a:t>http://</a:t>
            </a:r>
            <a:r>
              <a:rPr lang="en-US" i="1" dirty="0" smtClean="0">
                <a:hlinkClick r:id="rId3"/>
              </a:rPr>
              <a:t>datajournalismhandbook.org/1.0/en/index.html</a:t>
            </a:r>
            <a:endParaRPr lang="en-US" i="1" dirty="0" smtClean="0"/>
          </a:p>
          <a:p>
            <a:pPr>
              <a:buFont typeface="Wingdings" panose="05000000000000000000" pitchFamily="2" charset="2"/>
              <a:buChar char="v"/>
            </a:pPr>
            <a:r>
              <a:rPr lang="en-US" dirty="0" smtClean="0"/>
              <a:t>Open Data Institute </a:t>
            </a:r>
            <a:r>
              <a:rPr lang="en-US" i="1" dirty="0" smtClean="0">
                <a:hlinkClick r:id="rId4"/>
              </a:rPr>
              <a:t>https</a:t>
            </a:r>
            <a:r>
              <a:rPr lang="en-US" i="1" dirty="0">
                <a:hlinkClick r:id="rId4"/>
              </a:rPr>
              <a:t>://</a:t>
            </a:r>
            <a:r>
              <a:rPr lang="en-US" i="1" dirty="0" smtClean="0">
                <a:hlinkClick r:id="rId4"/>
              </a:rPr>
              <a:t>theodi.org/courses</a:t>
            </a:r>
            <a:endParaRPr lang="en-US" i="1" dirty="0" smtClean="0"/>
          </a:p>
          <a:p>
            <a:pPr>
              <a:buFont typeface="Wingdings" panose="05000000000000000000" pitchFamily="2" charset="2"/>
              <a:buChar char="v"/>
            </a:pPr>
            <a:r>
              <a:rPr lang="en-US" dirty="0" smtClean="0"/>
              <a:t>Open </a:t>
            </a:r>
            <a:r>
              <a:rPr lang="en-US" dirty="0"/>
              <a:t>Data Handbook </a:t>
            </a:r>
            <a:r>
              <a:rPr lang="en-US" i="1" dirty="0">
                <a:hlinkClick r:id="rId5"/>
              </a:rPr>
              <a:t>http://opendatahandbook.org/resources</a:t>
            </a:r>
            <a:r>
              <a:rPr lang="en-US" i="1" dirty="0" smtClean="0">
                <a:hlinkClick r:id="rId5"/>
              </a:rPr>
              <a:t>/</a:t>
            </a:r>
            <a:endParaRPr lang="en-US" i="1" dirty="0" smtClean="0"/>
          </a:p>
          <a:p>
            <a:pPr>
              <a:buFont typeface="Wingdings" panose="05000000000000000000" pitchFamily="2" charset="2"/>
              <a:buChar char="v"/>
            </a:pPr>
            <a:r>
              <a:rPr lang="en-US" dirty="0"/>
              <a:t>Data 101 </a:t>
            </a:r>
            <a:r>
              <a:rPr lang="en-US" i="1" dirty="0">
                <a:hlinkClick r:id="rId6"/>
              </a:rPr>
              <a:t>https://</a:t>
            </a:r>
            <a:r>
              <a:rPr lang="en-US" i="1" dirty="0" smtClean="0">
                <a:hlinkClick r:id="rId6"/>
              </a:rPr>
              <a:t>www.neighborhoodindicators.org/data-tech/course-catalog/data-101-data-visualization-data-literacy-and-storytelling</a:t>
            </a:r>
            <a:endParaRPr lang="en-US" i="1" dirty="0"/>
          </a:p>
          <a:p>
            <a:pPr>
              <a:buFont typeface="Wingdings" panose="05000000000000000000" pitchFamily="2" charset="2"/>
              <a:buChar char="v"/>
            </a:pPr>
            <a:r>
              <a:rPr lang="en-US" dirty="0" smtClean="0"/>
              <a:t>Also, check out offerings on your own campus! </a:t>
            </a:r>
            <a:r>
              <a:rPr lang="en-US" b="1" i="1" dirty="0" smtClean="0"/>
              <a:t>AND ICPSR!!</a:t>
            </a:r>
          </a:p>
          <a:p>
            <a:pPr>
              <a:buFont typeface="Wingdings" panose="05000000000000000000" pitchFamily="2" charset="2"/>
              <a:buChar char="v"/>
            </a:pPr>
            <a:r>
              <a:rPr lang="en-US" dirty="0" smtClean="0"/>
              <a:t>And, there are many online courses related to research data management—contact me if you want to know more</a:t>
            </a:r>
            <a:endParaRPr lang="en-US" dirty="0"/>
          </a:p>
        </p:txBody>
      </p:sp>
      <p:sp>
        <p:nvSpPr>
          <p:cNvPr id="4" name="Footer Placeholder 3"/>
          <p:cNvSpPr>
            <a:spLocks noGrp="1"/>
          </p:cNvSpPr>
          <p:nvPr>
            <p:ph type="ftr" sz="quarter" idx="11"/>
          </p:nvPr>
        </p:nvSpPr>
        <p:spPr/>
        <p:txBody>
          <a:bodyPr/>
          <a:lstStyle/>
          <a:p>
            <a:r>
              <a:rPr lang="en-US" dirty="0"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25</a:t>
            </a:fld>
            <a:endParaRPr lang="en-US" dirty="0"/>
          </a:p>
        </p:txBody>
      </p:sp>
      <p:pic>
        <p:nvPicPr>
          <p:cNvPr id="6" name="Picture 5"/>
          <p:cNvPicPr>
            <a:picLocks noChangeAspect="1"/>
          </p:cNvPicPr>
          <p:nvPr/>
        </p:nvPicPr>
        <p:blipFill>
          <a:blip r:embed="rId7"/>
          <a:stretch>
            <a:fillRect/>
          </a:stretch>
        </p:blipFill>
        <p:spPr>
          <a:xfrm>
            <a:off x="8555418" y="721850"/>
            <a:ext cx="3840813" cy="5108891"/>
          </a:xfrm>
          <a:prstGeom prst="rect">
            <a:avLst/>
          </a:prstGeom>
        </p:spPr>
      </p:pic>
      <p:sp>
        <p:nvSpPr>
          <p:cNvPr id="7" name="TextBox 6"/>
          <p:cNvSpPr txBox="1"/>
          <p:nvPr/>
        </p:nvSpPr>
        <p:spPr>
          <a:xfrm>
            <a:off x="8660524" y="6108192"/>
            <a:ext cx="2663643" cy="369332"/>
          </a:xfrm>
          <a:prstGeom prst="rect">
            <a:avLst/>
          </a:prstGeom>
          <a:noFill/>
        </p:spPr>
        <p:txBody>
          <a:bodyPr wrap="square" rtlCol="0">
            <a:spAutoFit/>
          </a:bodyPr>
          <a:lstStyle/>
          <a:p>
            <a:r>
              <a:rPr lang="en-US" dirty="0" smtClean="0"/>
              <a:t>Credit: </a:t>
            </a:r>
            <a:r>
              <a:rPr lang="en-US" dirty="0" smtClean="0">
                <a:hlinkClick r:id="rId8"/>
              </a:rPr>
              <a:t>Damian </a:t>
            </a:r>
            <a:r>
              <a:rPr lang="en-US" dirty="0" err="1" smtClean="0">
                <a:hlinkClick r:id="rId8"/>
              </a:rPr>
              <a:t>Gadal</a:t>
            </a:r>
            <a:endParaRPr lang="en-US" dirty="0"/>
          </a:p>
        </p:txBody>
      </p:sp>
    </p:spTree>
    <p:extLst>
      <p:ext uri="{BB962C8B-B14F-4D97-AF65-F5344CB8AC3E}">
        <p14:creationId xmlns:p14="http://schemas.microsoft.com/office/powerpoint/2010/main" val="678658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LIBRARY CARPENTRY</a:t>
            </a:r>
            <a:endParaRPr lang="en-US" dirty="0"/>
          </a:p>
        </p:txBody>
      </p:sp>
      <p:sp>
        <p:nvSpPr>
          <p:cNvPr id="3" name="Content Placeholder 2"/>
          <p:cNvSpPr>
            <a:spLocks noGrp="1"/>
          </p:cNvSpPr>
          <p:nvPr>
            <p:ph idx="1"/>
          </p:nvPr>
        </p:nvSpPr>
        <p:spPr>
          <a:xfrm>
            <a:off x="91214" y="2291255"/>
            <a:ext cx="3487715" cy="4453769"/>
          </a:xfrm>
        </p:spPr>
        <p:txBody>
          <a:bodyPr>
            <a:normAutofit fontScale="70000" lnSpcReduction="20000"/>
          </a:bodyPr>
          <a:lstStyle/>
          <a:p>
            <a:r>
              <a:rPr lang="en-US" b="1" i="1" dirty="0"/>
              <a:t>Library Carpentry speaks to those working with information and data:</a:t>
            </a:r>
          </a:p>
          <a:p>
            <a:pPr>
              <a:buFont typeface="Wingdings" panose="05000000000000000000" pitchFamily="2" charset="2"/>
              <a:buChar char="v"/>
            </a:pPr>
            <a:r>
              <a:rPr lang="en-US" dirty="0"/>
              <a:t>Who want to explore this material to determine if it is helpful or relevant to their work</a:t>
            </a:r>
          </a:p>
          <a:p>
            <a:pPr>
              <a:buFont typeface="Wingdings" panose="05000000000000000000" pitchFamily="2" charset="2"/>
              <a:buChar char="v"/>
            </a:pPr>
            <a:r>
              <a:rPr lang="en-US" dirty="0"/>
              <a:t>Who face new challenges surrounding data such as learning new tools and practices</a:t>
            </a:r>
          </a:p>
          <a:p>
            <a:pPr>
              <a:buFont typeface="Wingdings" panose="05000000000000000000" pitchFamily="2" charset="2"/>
              <a:buChar char="v"/>
            </a:pPr>
            <a:r>
              <a:rPr lang="en-US" dirty="0"/>
              <a:t>Who want to improve their workflows and reduce time consuming tasks</a:t>
            </a:r>
          </a:p>
          <a:p>
            <a:pPr>
              <a:buFont typeface="Wingdings" panose="05000000000000000000" pitchFamily="2" charset="2"/>
              <a:buChar char="v"/>
            </a:pPr>
            <a:r>
              <a:rPr lang="en-US" b="1" i="1" dirty="0"/>
              <a:t>Who need to gain familiarity and comfort with language surrounding data</a:t>
            </a:r>
          </a:p>
          <a:p>
            <a:pPr>
              <a:buFont typeface="Wingdings" panose="05000000000000000000" pitchFamily="2" charset="2"/>
              <a:buChar char="v"/>
            </a:pPr>
            <a:r>
              <a:rPr lang="en-US" dirty="0"/>
              <a:t>Who would like to collaboratively develop lesson material around information and data</a:t>
            </a:r>
          </a:p>
          <a:p>
            <a:pPr>
              <a:buFont typeface="Wingdings" panose="05000000000000000000" pitchFamily="2" charset="2"/>
              <a:buChar char="v"/>
            </a:pPr>
            <a:r>
              <a:rPr lang="en-US" dirty="0"/>
              <a:t>Who are generally interested in data scholarship</a:t>
            </a:r>
          </a:p>
          <a:p>
            <a:pPr>
              <a:buFont typeface="Wingdings" panose="05000000000000000000" pitchFamily="2" charset="2"/>
              <a:buChar char="v"/>
            </a:pPr>
            <a:r>
              <a:rPr lang="en-US" dirty="0"/>
              <a:t>Who are looking for a community where they can discuss data related challenges</a:t>
            </a:r>
          </a:p>
          <a:p>
            <a:endParaRPr lang="en-US" dirty="0"/>
          </a:p>
        </p:txBody>
      </p:sp>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26</a:t>
            </a:fld>
            <a:endParaRPr lang="en-US" dirty="0"/>
          </a:p>
        </p:txBody>
      </p:sp>
      <p:pic>
        <p:nvPicPr>
          <p:cNvPr id="6" name="Picture 5"/>
          <p:cNvPicPr/>
          <p:nvPr/>
        </p:nvPicPr>
        <p:blipFill>
          <a:blip r:embed="rId2"/>
          <a:stretch>
            <a:fillRect/>
          </a:stretch>
        </p:blipFill>
        <p:spPr>
          <a:xfrm>
            <a:off x="7793661" y="895044"/>
            <a:ext cx="4199211" cy="4693690"/>
          </a:xfrm>
          <a:prstGeom prst="rect">
            <a:avLst/>
          </a:prstGeom>
        </p:spPr>
      </p:pic>
      <p:sp>
        <p:nvSpPr>
          <p:cNvPr id="7" name="TextBox 6"/>
          <p:cNvSpPr txBox="1"/>
          <p:nvPr/>
        </p:nvSpPr>
        <p:spPr>
          <a:xfrm>
            <a:off x="8406053" y="5806728"/>
            <a:ext cx="3310758" cy="369332"/>
          </a:xfrm>
          <a:prstGeom prst="rect">
            <a:avLst/>
          </a:prstGeom>
          <a:noFill/>
        </p:spPr>
        <p:txBody>
          <a:bodyPr wrap="square" rtlCol="0">
            <a:spAutoFit/>
          </a:bodyPr>
          <a:lstStyle/>
          <a:p>
            <a:r>
              <a:rPr lang="en-US" dirty="0" smtClean="0"/>
              <a:t>Credit: </a:t>
            </a:r>
            <a:r>
              <a:rPr lang="en-US" dirty="0" smtClean="0">
                <a:hlinkClick r:id="rId3"/>
              </a:rPr>
              <a:t>Bill Smith</a:t>
            </a:r>
            <a:endParaRPr lang="en-US" dirty="0"/>
          </a:p>
        </p:txBody>
      </p:sp>
      <p:sp>
        <p:nvSpPr>
          <p:cNvPr id="8" name="TextBox 7"/>
          <p:cNvSpPr txBox="1"/>
          <p:nvPr/>
        </p:nvSpPr>
        <p:spPr>
          <a:xfrm>
            <a:off x="3671873" y="2211155"/>
            <a:ext cx="3131885" cy="4524315"/>
          </a:xfrm>
          <a:prstGeom prst="rect">
            <a:avLst/>
          </a:prstGeom>
          <a:noFill/>
        </p:spPr>
        <p:txBody>
          <a:bodyPr wrap="square" rtlCol="0">
            <a:spAutoFit/>
          </a:bodyPr>
          <a:lstStyle/>
          <a:p>
            <a:r>
              <a:rPr lang="en-US" sz="1500" b="1" i="1" dirty="0"/>
              <a:t>Library Carpentry can help you to</a:t>
            </a:r>
            <a:r>
              <a:rPr lang="en-US" sz="1500" b="1" i="1" dirty="0" smtClean="0"/>
              <a:t>…</a:t>
            </a:r>
          </a:p>
          <a:p>
            <a:endParaRPr lang="en-US" sz="1500" b="1" i="1" dirty="0"/>
          </a:p>
          <a:p>
            <a:pPr marL="285750" indent="-285750">
              <a:buClr>
                <a:schemeClr val="accent2"/>
              </a:buClr>
              <a:buFont typeface="Wingdings" panose="05000000000000000000" pitchFamily="2" charset="2"/>
              <a:buChar char="v"/>
            </a:pPr>
            <a:r>
              <a:rPr lang="en-US" sz="1500" dirty="0"/>
              <a:t>Manipulate, transform, and </a:t>
            </a:r>
            <a:r>
              <a:rPr lang="en-US" sz="1500" dirty="0" smtClean="0"/>
              <a:t>analyze </a:t>
            </a:r>
            <a:r>
              <a:rPr lang="en-US" sz="1500" dirty="0"/>
              <a:t>data</a:t>
            </a:r>
          </a:p>
          <a:p>
            <a:pPr marL="285750" indent="-285750">
              <a:buClr>
                <a:schemeClr val="accent2"/>
              </a:buClr>
              <a:buFont typeface="Wingdings" panose="05000000000000000000" pitchFamily="2" charset="2"/>
              <a:buChar char="v"/>
            </a:pPr>
            <a:r>
              <a:rPr lang="en-US" sz="1500" dirty="0"/>
              <a:t>Make data-driven decisions</a:t>
            </a:r>
          </a:p>
          <a:p>
            <a:pPr marL="285750" indent="-285750">
              <a:buClr>
                <a:schemeClr val="accent2"/>
              </a:buClr>
              <a:buFont typeface="Wingdings" panose="05000000000000000000" pitchFamily="2" charset="2"/>
              <a:buChar char="v"/>
            </a:pPr>
            <a:r>
              <a:rPr lang="en-US" sz="1500" dirty="0"/>
              <a:t>Have better conversations about research data</a:t>
            </a:r>
          </a:p>
          <a:p>
            <a:pPr marL="285750" indent="-285750">
              <a:buClr>
                <a:schemeClr val="accent2"/>
              </a:buClr>
              <a:buFont typeface="Wingdings" panose="05000000000000000000" pitchFamily="2" charset="2"/>
              <a:buChar char="v"/>
            </a:pPr>
            <a:r>
              <a:rPr lang="en-US" sz="1500" dirty="0"/>
              <a:t>Automate repetitive tasks</a:t>
            </a:r>
          </a:p>
          <a:p>
            <a:pPr marL="285750" indent="-285750">
              <a:buClr>
                <a:schemeClr val="accent2"/>
              </a:buClr>
              <a:buFont typeface="Wingdings" panose="05000000000000000000" pitchFamily="2" charset="2"/>
              <a:buChar char="v"/>
            </a:pPr>
            <a:r>
              <a:rPr lang="en-US" sz="1500" dirty="0"/>
              <a:t>Promote use of data and services</a:t>
            </a:r>
          </a:p>
          <a:p>
            <a:pPr marL="285750" indent="-285750">
              <a:buClr>
                <a:schemeClr val="accent2"/>
              </a:buClr>
              <a:buFont typeface="Wingdings" panose="05000000000000000000" pitchFamily="2" charset="2"/>
              <a:buChar char="v"/>
            </a:pPr>
            <a:r>
              <a:rPr lang="en-US" sz="1500" dirty="0"/>
              <a:t>Learn computational approaches</a:t>
            </a:r>
          </a:p>
          <a:p>
            <a:pPr marL="285750" indent="-285750">
              <a:buClr>
                <a:schemeClr val="accent2"/>
              </a:buClr>
              <a:buFont typeface="Wingdings" panose="05000000000000000000" pitchFamily="2" charset="2"/>
              <a:buChar char="v"/>
            </a:pPr>
            <a:r>
              <a:rPr lang="en-US" sz="1500" dirty="0"/>
              <a:t>Support open research and data scholarship</a:t>
            </a:r>
          </a:p>
          <a:p>
            <a:pPr marL="285750" indent="-285750">
              <a:buClr>
                <a:schemeClr val="accent2"/>
              </a:buClr>
              <a:buFont typeface="Wingdings" panose="05000000000000000000" pitchFamily="2" charset="2"/>
              <a:buChar char="v"/>
            </a:pPr>
            <a:r>
              <a:rPr lang="en-US" sz="1500" dirty="0"/>
              <a:t>Foster cultural change within organizations</a:t>
            </a:r>
          </a:p>
          <a:p>
            <a:pPr marL="285750" indent="-285750">
              <a:buClr>
                <a:schemeClr val="accent2"/>
              </a:buClr>
              <a:buFont typeface="Wingdings" panose="05000000000000000000" pitchFamily="2" charset="2"/>
              <a:buChar char="v"/>
            </a:pPr>
            <a:r>
              <a:rPr lang="en-US" sz="1500" dirty="0"/>
              <a:t>Comply with new strategic plans and mission statements</a:t>
            </a:r>
          </a:p>
          <a:p>
            <a:pPr marL="285750" indent="-285750">
              <a:buClr>
                <a:schemeClr val="accent2"/>
              </a:buClr>
              <a:buFont typeface="Wingdings" panose="05000000000000000000" pitchFamily="2" charset="2"/>
              <a:buChar char="v"/>
            </a:pPr>
            <a:r>
              <a:rPr lang="en-US" sz="1500" dirty="0"/>
              <a:t>Create new opportunities and to reach out to new communities</a:t>
            </a:r>
          </a:p>
          <a:p>
            <a:endParaRPr lang="en-US" dirty="0"/>
          </a:p>
        </p:txBody>
      </p:sp>
      <p:sp>
        <p:nvSpPr>
          <p:cNvPr id="9" name="TextBox 8"/>
          <p:cNvSpPr txBox="1"/>
          <p:nvPr/>
        </p:nvSpPr>
        <p:spPr>
          <a:xfrm>
            <a:off x="1024128" y="1480938"/>
            <a:ext cx="6406686" cy="369332"/>
          </a:xfrm>
          <a:prstGeom prst="rect">
            <a:avLst/>
          </a:prstGeom>
          <a:noFill/>
        </p:spPr>
        <p:txBody>
          <a:bodyPr wrap="square" rtlCol="0">
            <a:spAutoFit/>
          </a:bodyPr>
          <a:lstStyle/>
          <a:p>
            <a:r>
              <a:rPr lang="en-US" dirty="0" smtClean="0"/>
              <a:t> </a:t>
            </a:r>
            <a:r>
              <a:rPr lang="en-US" dirty="0" smtClean="0">
                <a:hlinkClick r:id="rId4"/>
              </a:rPr>
              <a:t>https</a:t>
            </a:r>
            <a:r>
              <a:rPr lang="en-US" dirty="0">
                <a:hlinkClick r:id="rId4"/>
              </a:rPr>
              <a:t>://librarycarpentry.org</a:t>
            </a:r>
            <a:r>
              <a:rPr lang="en-US" dirty="0" smtClean="0">
                <a:hlinkClick r:id="rId4"/>
              </a:rPr>
              <a:t>/</a:t>
            </a:r>
            <a:r>
              <a:rPr lang="en-US" dirty="0" smtClean="0"/>
              <a:t> and </a:t>
            </a:r>
            <a:r>
              <a:rPr lang="en-US" dirty="0" smtClean="0">
                <a:hlinkClick r:id="rId5"/>
              </a:rPr>
              <a:t>coming soon </a:t>
            </a:r>
            <a:r>
              <a:rPr lang="en-US" dirty="0" smtClean="0"/>
              <a:t>to the </a:t>
            </a:r>
            <a:r>
              <a:rPr lang="en-US" dirty="0" smtClean="0">
                <a:hlinkClick r:id="rId6"/>
              </a:rPr>
              <a:t>NNLM</a:t>
            </a:r>
            <a:r>
              <a:rPr lang="en-US" dirty="0" smtClean="0"/>
              <a:t>! </a:t>
            </a:r>
            <a:endParaRPr lang="en-US" dirty="0"/>
          </a:p>
        </p:txBody>
      </p:sp>
    </p:spTree>
    <p:extLst>
      <p:ext uri="{BB962C8B-B14F-4D97-AF65-F5344CB8AC3E}">
        <p14:creationId xmlns:p14="http://schemas.microsoft.com/office/powerpoint/2010/main" val="12202663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WITHIN A TRAINING!</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v"/>
            </a:pPr>
            <a:r>
              <a:rPr lang="en-US" dirty="0" smtClean="0"/>
              <a:t>The next 14 slides comprise the structure and much of the content of a proposed data training session for librarians</a:t>
            </a:r>
          </a:p>
          <a:p>
            <a:pPr>
              <a:buFont typeface="Wingdings" panose="05000000000000000000" pitchFamily="2" charset="2"/>
              <a:buChar char="v"/>
            </a:pPr>
            <a:r>
              <a:rPr lang="en-US" dirty="0" smtClean="0"/>
              <a:t>This was </a:t>
            </a:r>
            <a:r>
              <a:rPr lang="en-US" dirty="0" smtClean="0">
                <a:hlinkClick r:id="rId2"/>
              </a:rPr>
              <a:t>first presented (in somewhat different form) </a:t>
            </a:r>
            <a:r>
              <a:rPr lang="en-US" dirty="0" smtClean="0"/>
              <a:t>to mostly public librarians at a Washington Library Association conference; attendees said, “I didn’t know I already knew so much” (music to my ears!)</a:t>
            </a:r>
          </a:p>
          <a:p>
            <a:pPr>
              <a:buFont typeface="Wingdings" panose="05000000000000000000" pitchFamily="2" charset="2"/>
              <a:buChar char="v"/>
            </a:pPr>
            <a:r>
              <a:rPr lang="en-US" dirty="0" smtClean="0"/>
              <a:t>With some interactivity, it can be a one-hour session, or modified to be discipline-specific, or… let your imagination go wild!</a:t>
            </a:r>
          </a:p>
          <a:p>
            <a:pPr>
              <a:buFont typeface="Wingdings" panose="05000000000000000000" pitchFamily="2" charset="2"/>
              <a:buChar char="v"/>
            </a:pPr>
            <a:r>
              <a:rPr lang="en-US" dirty="0" smtClean="0"/>
              <a:t>THE BASICS DON’T HAVE TO BE BORING.</a:t>
            </a:r>
            <a:endParaRPr lang="en-US" dirty="0"/>
          </a:p>
        </p:txBody>
      </p:sp>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27</a:t>
            </a:fld>
            <a:endParaRPr lang="en-US" dirty="0"/>
          </a:p>
        </p:txBody>
      </p:sp>
    </p:spTree>
    <p:extLst>
      <p:ext uri="{BB962C8B-B14F-4D97-AF65-F5344CB8AC3E}">
        <p14:creationId xmlns:p14="http://schemas.microsoft.com/office/powerpoint/2010/main" val="1573353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TRAINING CONTENT:</a:t>
            </a:r>
            <a:r>
              <a:rPr lang="en-US" dirty="0" smtClean="0"/>
              <a:t/>
            </a:r>
            <a:br>
              <a:rPr lang="en-US" dirty="0" smtClean="0"/>
            </a:br>
            <a:r>
              <a:rPr lang="en-US" dirty="0" smtClean="0"/>
              <a:t>DATA VS. STATISTICS</a:t>
            </a:r>
            <a:endParaRPr lang="en-US" dirty="0"/>
          </a:p>
        </p:txBody>
      </p:sp>
      <p:sp>
        <p:nvSpPr>
          <p:cNvPr id="4" name="TextBox 3"/>
          <p:cNvSpPr txBox="1"/>
          <p:nvPr/>
        </p:nvSpPr>
        <p:spPr>
          <a:xfrm>
            <a:off x="778476" y="2582562"/>
            <a:ext cx="10812162" cy="2862322"/>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dirty="0" smtClean="0"/>
              <a:t>Data is the raw information (such as, an Excel file with the information from all the birth certificates).  </a:t>
            </a:r>
          </a:p>
          <a:p>
            <a:pPr marL="285750" indent="-285750">
              <a:buClr>
                <a:schemeClr val="tx1"/>
              </a:buClr>
              <a:buFont typeface="Arial" panose="020B0604020202020204" pitchFamily="34" charset="0"/>
              <a:buChar char="•"/>
            </a:pPr>
            <a:endParaRPr lang="en-US" dirty="0"/>
          </a:p>
          <a:p>
            <a:pPr marL="285750" indent="-285750">
              <a:buClr>
                <a:schemeClr val="tx1"/>
              </a:buClr>
              <a:buFont typeface="Arial" panose="020B0604020202020204" pitchFamily="34" charset="0"/>
              <a:buChar char="•"/>
            </a:pPr>
            <a:r>
              <a:rPr lang="en-US" dirty="0" smtClean="0"/>
              <a:t>Statistics are what comes out when an analysis/data interpretation has been done (such as, a report on birth weights by county, perhaps in a visualization such as a bar chart)</a:t>
            </a:r>
          </a:p>
          <a:p>
            <a:pPr marL="285750" indent="-285750">
              <a:buClr>
                <a:schemeClr val="tx1"/>
              </a:buClr>
              <a:buFont typeface="Arial" panose="020B0604020202020204" pitchFamily="34" charset="0"/>
              <a:buChar char="•"/>
            </a:pPr>
            <a:endParaRPr lang="en-US" dirty="0"/>
          </a:p>
          <a:p>
            <a:pPr marL="285750" indent="-285750">
              <a:buClr>
                <a:schemeClr val="tx1"/>
              </a:buClr>
              <a:buFont typeface="Arial" panose="020B0604020202020204" pitchFamily="34" charset="0"/>
              <a:buChar char="•"/>
            </a:pPr>
            <a:r>
              <a:rPr lang="en-US" dirty="0" smtClean="0"/>
              <a:t>Consider whether you and/or your user really need to mess around with the data, or, can you find reports or tables online that are ready-made?</a:t>
            </a:r>
          </a:p>
          <a:p>
            <a:pPr marL="285750" indent="-285750">
              <a:buClr>
                <a:schemeClr val="tx1"/>
              </a:buClr>
              <a:buFont typeface="Arial" panose="020B0604020202020204" pitchFamily="34" charset="0"/>
              <a:buChar char="•"/>
            </a:pPr>
            <a:endParaRPr lang="en-US" dirty="0"/>
          </a:p>
          <a:p>
            <a:pPr marL="285750" indent="-285750">
              <a:buClr>
                <a:schemeClr val="tx1"/>
              </a:buClr>
              <a:buFont typeface="Arial" panose="020B0604020202020204" pitchFamily="34" charset="0"/>
              <a:buChar char="•"/>
            </a:pPr>
            <a:r>
              <a:rPr lang="en-US" dirty="0" smtClean="0"/>
              <a:t>This relates to the question of primary and secondary data—it’s just like primary and secondary sources!  Do you really have to collect data yourself, or has someone done it already?</a:t>
            </a:r>
            <a:endParaRPr lang="en-US" dirty="0"/>
          </a:p>
        </p:txBody>
      </p:sp>
      <p:sp>
        <p:nvSpPr>
          <p:cNvPr id="5" name="Footer Placeholder 4"/>
          <p:cNvSpPr>
            <a:spLocks noGrp="1"/>
          </p:cNvSpPr>
          <p:nvPr>
            <p:ph type="ftr" sz="quarter" idx="11"/>
          </p:nvPr>
        </p:nvSpPr>
        <p:spPr/>
        <p:txBody>
          <a:bodyPr/>
          <a:lstStyle/>
          <a:p>
            <a:r>
              <a:rPr lang="en-US" smtClean="0"/>
              <a:t>Ann Glusker, UC Berkeley Library, glusker@berkeley.edu</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28</a:t>
            </a:fld>
            <a:endParaRPr lang="en-US" dirty="0"/>
          </a:p>
        </p:txBody>
      </p:sp>
    </p:spTree>
    <p:extLst>
      <p:ext uri="{BB962C8B-B14F-4D97-AF65-F5344CB8AC3E}">
        <p14:creationId xmlns:p14="http://schemas.microsoft.com/office/powerpoint/2010/main" val="1614729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420130"/>
            <a:ext cx="11167872" cy="1136821"/>
          </a:xfrm>
        </p:spPr>
        <p:txBody>
          <a:bodyPr>
            <a:normAutofit fontScale="90000"/>
          </a:bodyPr>
          <a:lstStyle/>
          <a:p>
            <a:r>
              <a:rPr lang="en-US" i="1" dirty="0" smtClean="0"/>
              <a:t>TRAINING CONTENT:</a:t>
            </a:r>
            <a:r>
              <a:rPr lang="en-US" dirty="0" smtClean="0"/>
              <a:t/>
            </a:r>
            <a:br>
              <a:rPr lang="en-US" dirty="0" smtClean="0"/>
            </a:br>
            <a:r>
              <a:rPr lang="en-US" dirty="0" smtClean="0"/>
              <a:t>How are data cREATED? Case STUDY:</a:t>
            </a:r>
            <a:r>
              <a:rPr lang="en-US" dirty="0"/>
              <a:t> </a:t>
            </a:r>
            <a:r>
              <a:rPr lang="en-US" dirty="0" smtClean="0"/>
              <a:t>Birth Certificate</a:t>
            </a:r>
            <a:r>
              <a:rPr lang="en-US" dirty="0"/>
              <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109639" y="1242009"/>
            <a:ext cx="6921355" cy="5325454"/>
          </a:xfrm>
          <a:prstGeom prst="rect">
            <a:avLst/>
          </a:prstGeom>
        </p:spPr>
      </p:pic>
      <p:sp>
        <p:nvSpPr>
          <p:cNvPr id="5" name="TextBox 4"/>
          <p:cNvSpPr txBox="1"/>
          <p:nvPr/>
        </p:nvSpPr>
        <p:spPr>
          <a:xfrm>
            <a:off x="9131643" y="5348424"/>
            <a:ext cx="1791730" cy="954107"/>
          </a:xfrm>
          <a:prstGeom prst="rect">
            <a:avLst/>
          </a:prstGeom>
          <a:noFill/>
        </p:spPr>
        <p:txBody>
          <a:bodyPr wrap="square" rtlCol="0">
            <a:spAutoFit/>
          </a:bodyPr>
          <a:lstStyle/>
          <a:p>
            <a:r>
              <a:rPr lang="en-US" sz="1400" dirty="0" smtClean="0"/>
              <a:t>http</a:t>
            </a:r>
            <a:r>
              <a:rPr lang="en-US" sz="1400" dirty="0"/>
              <a:t>://www.doh.wa.gov/Portals/1/Documents/Pubs/422-078-AnnSum2006.pdf</a:t>
            </a:r>
          </a:p>
        </p:txBody>
      </p:sp>
      <p:sp>
        <p:nvSpPr>
          <p:cNvPr id="7" name="TextBox 6"/>
          <p:cNvSpPr txBox="1"/>
          <p:nvPr/>
        </p:nvSpPr>
        <p:spPr>
          <a:xfrm>
            <a:off x="8709454" y="1725123"/>
            <a:ext cx="3101546" cy="2862322"/>
          </a:xfrm>
          <a:prstGeom prst="rect">
            <a:avLst/>
          </a:prstGeom>
          <a:noFill/>
        </p:spPr>
        <p:txBody>
          <a:bodyPr wrap="square" rtlCol="0">
            <a:spAutoFit/>
          </a:bodyPr>
          <a:lstStyle/>
          <a:p>
            <a:r>
              <a:rPr lang="en-US" sz="2000" dirty="0" smtClean="0"/>
              <a:t>In Washington State, almost every birth has a certificate filled out.  So, this can be considered a data source that covers an entire population (newborns).  However, the data aren’t always the best quality… what can go wrong?</a:t>
            </a:r>
            <a:endParaRPr lang="en-US" sz="2000" dirty="0"/>
          </a:p>
        </p:txBody>
      </p:sp>
      <p:pic>
        <p:nvPicPr>
          <p:cNvPr id="8" name="Picture 7"/>
          <p:cNvPicPr>
            <a:picLocks noChangeAspect="1"/>
          </p:cNvPicPr>
          <p:nvPr/>
        </p:nvPicPr>
        <p:blipFill>
          <a:blip r:embed="rId3"/>
          <a:stretch>
            <a:fillRect/>
          </a:stretch>
        </p:blipFill>
        <p:spPr>
          <a:xfrm>
            <a:off x="1334857" y="2469589"/>
            <a:ext cx="7056943" cy="4280416"/>
          </a:xfrm>
          <a:prstGeom prst="rect">
            <a:avLst/>
          </a:prstGeom>
          <a:ln w="38100">
            <a:solidFill>
              <a:srgbClr val="FF0000"/>
            </a:solidFill>
          </a:ln>
        </p:spPr>
      </p:pic>
      <p:sp>
        <p:nvSpPr>
          <p:cNvPr id="9" name="Oval 8"/>
          <p:cNvSpPr/>
          <p:nvPr/>
        </p:nvSpPr>
        <p:spPr>
          <a:xfrm>
            <a:off x="3225114" y="4015946"/>
            <a:ext cx="3064475" cy="9638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9"/>
          <p:cNvSpPr>
            <a:spLocks noGrp="1"/>
          </p:cNvSpPr>
          <p:nvPr>
            <p:ph type="ftr" sz="quarter" idx="11"/>
          </p:nvPr>
        </p:nvSpPr>
        <p:spPr>
          <a:xfrm>
            <a:off x="5422709" y="6470704"/>
            <a:ext cx="5901458" cy="274320"/>
          </a:xfrm>
        </p:spPr>
        <p:txBody>
          <a:bodyPr/>
          <a:lstStyle/>
          <a:p>
            <a:r>
              <a:rPr lang="en-US" dirty="0" smtClean="0"/>
              <a:t>Ann Glusker, UC Berkeley Library, glusker@berkeley.edu</a:t>
            </a:r>
            <a:endParaRPr lang="en-US" dirty="0"/>
          </a:p>
        </p:txBody>
      </p:sp>
      <p:sp>
        <p:nvSpPr>
          <p:cNvPr id="11" name="Slide Number Placeholder 10"/>
          <p:cNvSpPr>
            <a:spLocks noGrp="1"/>
          </p:cNvSpPr>
          <p:nvPr>
            <p:ph type="sldNum" sz="quarter" idx="12"/>
          </p:nvPr>
        </p:nvSpPr>
        <p:spPr/>
        <p:txBody>
          <a:bodyPr/>
          <a:lstStyle/>
          <a:p>
            <a:fld id="{4FAB73BC-B049-4115-A692-8D63A059BFB8}" type="slidenum">
              <a:rPr lang="en-US" smtClean="0"/>
              <a:t>29</a:t>
            </a:fld>
            <a:endParaRPr lang="en-US" dirty="0"/>
          </a:p>
        </p:txBody>
      </p:sp>
      <p:cxnSp>
        <p:nvCxnSpPr>
          <p:cNvPr id="6" name="Straight Connector 5"/>
          <p:cNvCxnSpPr/>
          <p:nvPr/>
        </p:nvCxnSpPr>
        <p:spPr>
          <a:xfrm flipV="1">
            <a:off x="3867807" y="4414345"/>
            <a:ext cx="1660634" cy="210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63264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LIFE BEING WHAT IT IS:</a:t>
            </a:r>
            <a:endParaRPr lang="en-US" dirty="0"/>
          </a:p>
        </p:txBody>
      </p:sp>
      <p:sp>
        <p:nvSpPr>
          <p:cNvPr id="3" name="Content Placeholder 2"/>
          <p:cNvSpPr>
            <a:spLocks noGrp="1"/>
          </p:cNvSpPr>
          <p:nvPr>
            <p:ph idx="1"/>
          </p:nvPr>
        </p:nvSpPr>
        <p:spPr>
          <a:xfrm>
            <a:off x="826420" y="2584504"/>
            <a:ext cx="9720071" cy="4023360"/>
          </a:xfrm>
        </p:spPr>
        <p:txBody>
          <a:bodyPr/>
          <a:lstStyle/>
          <a:p>
            <a:r>
              <a:rPr lang="en-US" dirty="0" smtClean="0"/>
              <a:t>The slides:</a:t>
            </a:r>
          </a:p>
          <a:p>
            <a:pPr lvl="1"/>
            <a:r>
              <a:rPr lang="en-US" dirty="0" smtClean="0">
                <a:hlinkClick r:id="rId2"/>
              </a:rPr>
              <a:t>https://is.gd/DataEngage_Slides</a:t>
            </a:r>
            <a:r>
              <a:rPr lang="en-US" dirty="0" smtClean="0"/>
              <a:t> </a:t>
            </a:r>
            <a:endParaRPr lang="en-US" dirty="0"/>
          </a:p>
          <a:p>
            <a:r>
              <a:rPr lang="en-US" dirty="0" smtClean="0"/>
              <a:t>My email:</a:t>
            </a:r>
          </a:p>
          <a:p>
            <a:pPr lvl="1"/>
            <a:r>
              <a:rPr lang="en-US" dirty="0" smtClean="0"/>
              <a:t>Glusker@berkeley.edu</a:t>
            </a:r>
          </a:p>
          <a:p>
            <a:r>
              <a:rPr lang="en-US" dirty="0" smtClean="0"/>
              <a:t>Collaborative notes document:</a:t>
            </a:r>
          </a:p>
          <a:p>
            <a:pPr lvl="1"/>
            <a:r>
              <a:rPr lang="en-US" dirty="0">
                <a:hlinkClick r:id="rId3"/>
              </a:rPr>
              <a:t>https://</a:t>
            </a:r>
            <a:r>
              <a:rPr lang="en-US" dirty="0" smtClean="0">
                <a:hlinkClick r:id="rId3"/>
              </a:rPr>
              <a:t>is.gd/DataEngage_CollabNotes</a:t>
            </a:r>
            <a:r>
              <a:rPr lang="en-US" dirty="0" smtClean="0"/>
              <a:t> </a:t>
            </a:r>
            <a:endParaRPr lang="en-US" dirty="0"/>
          </a:p>
          <a:p>
            <a:r>
              <a:rPr lang="en-US" dirty="0" smtClean="0"/>
              <a:t>And, all sessions are being recorded!</a:t>
            </a:r>
            <a:endParaRPr lang="en-US" dirty="0"/>
          </a:p>
        </p:txBody>
      </p:sp>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3</a:t>
            </a:fld>
            <a:endParaRPr lang="en-US" dirty="0"/>
          </a:p>
        </p:txBody>
      </p:sp>
      <p:sp>
        <p:nvSpPr>
          <p:cNvPr id="6" name="TextBox 5"/>
          <p:cNvSpPr txBox="1"/>
          <p:nvPr/>
        </p:nvSpPr>
        <p:spPr>
          <a:xfrm>
            <a:off x="6694279" y="2305422"/>
            <a:ext cx="4566016" cy="369332"/>
          </a:xfrm>
          <a:prstGeom prst="rect">
            <a:avLst/>
          </a:prstGeom>
          <a:noFill/>
        </p:spPr>
        <p:txBody>
          <a:bodyPr wrap="square" rtlCol="0">
            <a:spAutoFit/>
          </a:bodyPr>
          <a:lstStyle/>
          <a:p>
            <a:r>
              <a:rPr lang="en-US" dirty="0"/>
              <a:t>W</a:t>
            </a:r>
            <a:r>
              <a:rPr lang="en-US" dirty="0" smtClean="0"/>
              <a:t>hat’s with the pictures? Data in Real Life! </a:t>
            </a:r>
            <a:r>
              <a:rPr lang="en-US" dirty="0" smtClean="0">
                <a:sym typeface="Wingdings" panose="05000000000000000000" pitchFamily="2" charset="2"/>
              </a:rPr>
              <a:t></a:t>
            </a:r>
            <a:endParaRPr lang="en-US" dirty="0"/>
          </a:p>
        </p:txBody>
      </p:sp>
      <p:pic>
        <p:nvPicPr>
          <p:cNvPr id="7" name="Picture 6"/>
          <p:cNvPicPr>
            <a:picLocks noChangeAspect="1"/>
          </p:cNvPicPr>
          <p:nvPr/>
        </p:nvPicPr>
        <p:blipFill>
          <a:blip r:embed="rId4"/>
          <a:stretch>
            <a:fillRect/>
          </a:stretch>
        </p:blipFill>
        <p:spPr>
          <a:xfrm>
            <a:off x="6663490" y="2734733"/>
            <a:ext cx="4438273" cy="2847079"/>
          </a:xfrm>
          <a:prstGeom prst="rect">
            <a:avLst/>
          </a:prstGeom>
        </p:spPr>
      </p:pic>
      <p:sp>
        <p:nvSpPr>
          <p:cNvPr id="9" name="TextBox 8"/>
          <p:cNvSpPr txBox="1"/>
          <p:nvPr/>
        </p:nvSpPr>
        <p:spPr>
          <a:xfrm>
            <a:off x="6663490" y="5581812"/>
            <a:ext cx="2459421" cy="369332"/>
          </a:xfrm>
          <a:prstGeom prst="rect">
            <a:avLst/>
          </a:prstGeom>
          <a:noFill/>
        </p:spPr>
        <p:txBody>
          <a:bodyPr wrap="square" rtlCol="0">
            <a:spAutoFit/>
          </a:bodyPr>
          <a:lstStyle/>
          <a:p>
            <a:r>
              <a:rPr lang="en-US" dirty="0" smtClean="0"/>
              <a:t>Credit: </a:t>
            </a:r>
            <a:r>
              <a:rPr lang="en-US" dirty="0" smtClean="0">
                <a:hlinkClick r:id="rId5"/>
              </a:rPr>
              <a:t>..Russ..</a:t>
            </a:r>
            <a:endParaRPr lang="en-US" dirty="0"/>
          </a:p>
        </p:txBody>
      </p:sp>
    </p:spTree>
    <p:extLst>
      <p:ext uri="{BB962C8B-B14F-4D97-AF65-F5344CB8AC3E}">
        <p14:creationId xmlns:p14="http://schemas.microsoft.com/office/powerpoint/2010/main" val="243492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4973" y="145628"/>
            <a:ext cx="10676238" cy="1499616"/>
          </a:xfrm>
        </p:spPr>
        <p:txBody>
          <a:bodyPr>
            <a:normAutofit/>
          </a:bodyPr>
          <a:lstStyle/>
          <a:p>
            <a:r>
              <a:rPr lang="en-US" i="1" dirty="0" smtClean="0"/>
              <a:t>TRAINING CONTENT</a:t>
            </a:r>
            <a:r>
              <a:rPr lang="en-US" dirty="0" smtClean="0"/>
              <a:t>:</a:t>
            </a:r>
            <a:br>
              <a:rPr lang="en-US" dirty="0" smtClean="0"/>
            </a:br>
            <a:r>
              <a:rPr lang="en-US" sz="4400" dirty="0" smtClean="0"/>
              <a:t>POTENTIAL DATA ISSUES with DATA ON prenatal care</a:t>
            </a:r>
            <a:endParaRPr lang="en-US" sz="4400" dirty="0"/>
          </a:p>
        </p:txBody>
      </p:sp>
      <p:sp>
        <p:nvSpPr>
          <p:cNvPr id="3" name="Content Placeholder 2"/>
          <p:cNvSpPr>
            <a:spLocks noGrp="1"/>
          </p:cNvSpPr>
          <p:nvPr>
            <p:ph idx="1"/>
          </p:nvPr>
        </p:nvSpPr>
        <p:spPr>
          <a:xfrm>
            <a:off x="974701" y="1532913"/>
            <a:ext cx="5228391" cy="2888474"/>
          </a:xfrm>
          <a:ln w="41275">
            <a:solidFill>
              <a:schemeClr val="accent3">
                <a:lumMod val="75000"/>
              </a:schemeClr>
            </a:solidFill>
          </a:ln>
        </p:spPr>
        <p:txBody>
          <a:bodyPr>
            <a:normAutofit fontScale="62500" lnSpcReduction="20000"/>
          </a:bodyPr>
          <a:lstStyle/>
          <a:p>
            <a:pPr marL="0" indent="0">
              <a:lnSpc>
                <a:spcPct val="120000"/>
              </a:lnSpc>
              <a:spcBef>
                <a:spcPts val="0"/>
              </a:spcBef>
              <a:buClr>
                <a:schemeClr val="tx1"/>
              </a:buClr>
              <a:buNone/>
            </a:pPr>
            <a:r>
              <a:rPr lang="en-US" sz="2900" dirty="0" smtClean="0"/>
              <a:t>NOT SURPRISINGLY PEOPLE ARE…</a:t>
            </a:r>
          </a:p>
          <a:p>
            <a:pPr>
              <a:lnSpc>
                <a:spcPct val="120000"/>
              </a:lnSpc>
              <a:spcBef>
                <a:spcPts val="0"/>
              </a:spcBef>
              <a:buClr>
                <a:schemeClr val="tx1"/>
              </a:buClr>
              <a:buFont typeface="Arial" panose="020B0604020202020204" pitchFamily="34" charset="0"/>
              <a:buChar char="•"/>
            </a:pPr>
            <a:r>
              <a:rPr lang="en-US" sz="2300" dirty="0" smtClean="0"/>
              <a:t>Misremembering dates</a:t>
            </a:r>
          </a:p>
          <a:p>
            <a:pPr>
              <a:lnSpc>
                <a:spcPct val="120000"/>
              </a:lnSpc>
              <a:spcBef>
                <a:spcPts val="0"/>
              </a:spcBef>
              <a:buClr>
                <a:schemeClr val="tx1"/>
              </a:buClr>
              <a:buFont typeface="Arial" panose="020B0604020202020204" pitchFamily="34" charset="0"/>
              <a:buChar char="•"/>
            </a:pPr>
            <a:r>
              <a:rPr lang="en-US" sz="2300" dirty="0" smtClean="0"/>
              <a:t>Not wanting to look like they started too late, so, fudging dates</a:t>
            </a:r>
          </a:p>
          <a:p>
            <a:pPr>
              <a:lnSpc>
                <a:spcPct val="120000"/>
              </a:lnSpc>
              <a:spcBef>
                <a:spcPts val="0"/>
              </a:spcBef>
              <a:buClr>
                <a:schemeClr val="tx1"/>
              </a:buClr>
              <a:buFont typeface="Arial" panose="020B0604020202020204" pitchFamily="34" charset="0"/>
              <a:buChar char="•"/>
            </a:pPr>
            <a:r>
              <a:rPr lang="en-US" sz="2300" dirty="0" smtClean="0"/>
              <a:t>Filling out dates incompletely</a:t>
            </a:r>
          </a:p>
          <a:p>
            <a:pPr>
              <a:lnSpc>
                <a:spcPct val="120000"/>
              </a:lnSpc>
              <a:spcBef>
                <a:spcPts val="0"/>
              </a:spcBef>
              <a:buClr>
                <a:schemeClr val="tx1"/>
              </a:buClr>
              <a:buFont typeface="Arial" panose="020B0604020202020204" pitchFamily="34" charset="0"/>
              <a:buChar char="•"/>
            </a:pPr>
            <a:r>
              <a:rPr lang="en-US" sz="2300" dirty="0" smtClean="0"/>
              <a:t>Skipping the question even if they remember month and year, since they can’t remember the day</a:t>
            </a:r>
          </a:p>
          <a:p>
            <a:pPr>
              <a:lnSpc>
                <a:spcPct val="120000"/>
              </a:lnSpc>
              <a:spcBef>
                <a:spcPts val="0"/>
              </a:spcBef>
              <a:buClr>
                <a:schemeClr val="tx1"/>
              </a:buClr>
              <a:buFont typeface="Arial" panose="020B0604020202020204" pitchFamily="34" charset="0"/>
              <a:buChar char="•"/>
            </a:pPr>
            <a:r>
              <a:rPr lang="en-US" sz="2300" dirty="0" smtClean="0"/>
              <a:t>Prone to human error if using medical record</a:t>
            </a:r>
          </a:p>
          <a:p>
            <a:pPr>
              <a:lnSpc>
                <a:spcPct val="120000"/>
              </a:lnSpc>
              <a:spcBef>
                <a:spcPts val="0"/>
              </a:spcBef>
              <a:buClr>
                <a:schemeClr val="tx1"/>
              </a:buClr>
              <a:buFont typeface="Arial" panose="020B0604020202020204" pitchFamily="34" charset="0"/>
              <a:buChar char="•"/>
            </a:pPr>
            <a:r>
              <a:rPr lang="en-US" sz="2300" dirty="0" smtClean="0"/>
              <a:t>Living within cultural differences (European dates reported differently)</a:t>
            </a:r>
          </a:p>
          <a:p>
            <a:pPr>
              <a:lnSpc>
                <a:spcPct val="120000"/>
              </a:lnSpc>
              <a:spcBef>
                <a:spcPts val="0"/>
              </a:spcBef>
              <a:buClr>
                <a:schemeClr val="tx1"/>
              </a:buClr>
              <a:buFont typeface="Arial" panose="020B0604020202020204" pitchFamily="34" charset="0"/>
              <a:buChar char="•"/>
            </a:pPr>
            <a:r>
              <a:rPr lang="en-US" sz="2300" dirty="0" smtClean="0"/>
              <a:t>Wanting to be positive! No one wants to fill out the “No” box</a:t>
            </a:r>
          </a:p>
          <a:p>
            <a:pPr>
              <a:lnSpc>
                <a:spcPct val="120000"/>
              </a:lnSpc>
              <a:spcBef>
                <a:spcPts val="0"/>
              </a:spcBef>
              <a:buClr>
                <a:schemeClr val="tx1"/>
              </a:buClr>
              <a:buFont typeface="Arial" panose="020B0604020202020204" pitchFamily="34" charset="0"/>
              <a:buChar char="•"/>
            </a:pPr>
            <a:r>
              <a:rPr lang="en-US" sz="2300" dirty="0" smtClean="0"/>
              <a:t>Also, if the hospital doesn’t insist on good quality data for that item, hospital staff may ignore it</a:t>
            </a:r>
          </a:p>
          <a:p>
            <a:endParaRPr lang="en-US" dirty="0"/>
          </a:p>
        </p:txBody>
      </p:sp>
      <p:sp>
        <p:nvSpPr>
          <p:cNvPr id="4" name="TextBox 3"/>
          <p:cNvSpPr txBox="1"/>
          <p:nvPr/>
        </p:nvSpPr>
        <p:spPr>
          <a:xfrm>
            <a:off x="6598507" y="1532912"/>
            <a:ext cx="5362834" cy="2862322"/>
          </a:xfrm>
          <a:prstGeom prst="rect">
            <a:avLst/>
          </a:prstGeom>
          <a:noFill/>
          <a:ln w="38100">
            <a:solidFill>
              <a:schemeClr val="accent3">
                <a:lumMod val="75000"/>
              </a:schemeClr>
            </a:solidFill>
          </a:ln>
        </p:spPr>
        <p:txBody>
          <a:bodyPr wrap="square" rtlCol="0">
            <a:spAutoFit/>
          </a:bodyPr>
          <a:lstStyle/>
          <a:p>
            <a:pPr>
              <a:buClr>
                <a:schemeClr val="tx1"/>
              </a:buClr>
            </a:pPr>
            <a:r>
              <a:rPr lang="en-US" dirty="0" smtClean="0"/>
              <a:t>WHO FILLS OUT THE FORM?</a:t>
            </a:r>
          </a:p>
          <a:p>
            <a:pPr>
              <a:buClr>
                <a:schemeClr val="tx1"/>
              </a:buClr>
              <a:buFont typeface="Arial" panose="020B0604020202020204" pitchFamily="34" charset="0"/>
              <a:buChar char="•"/>
            </a:pPr>
            <a:r>
              <a:rPr lang="en-US" sz="1600" dirty="0" smtClean="0"/>
              <a:t>Nurse </a:t>
            </a:r>
            <a:r>
              <a:rPr lang="en-US" sz="1600" dirty="0"/>
              <a:t>at mom’s bedside?</a:t>
            </a:r>
          </a:p>
          <a:p>
            <a:pPr>
              <a:buClr>
                <a:schemeClr val="tx1"/>
              </a:buClr>
              <a:buFont typeface="Arial" panose="020B0604020202020204" pitchFamily="34" charset="0"/>
              <a:buChar char="•"/>
            </a:pPr>
            <a:r>
              <a:rPr lang="en-US" sz="1600" dirty="0"/>
              <a:t>Hospital registrar using mom’s medical record?</a:t>
            </a:r>
          </a:p>
          <a:p>
            <a:pPr>
              <a:buClr>
                <a:schemeClr val="tx1"/>
              </a:buClr>
              <a:buFont typeface="Arial" panose="020B0604020202020204" pitchFamily="34" charset="0"/>
              <a:buChar char="•"/>
            </a:pPr>
            <a:r>
              <a:rPr lang="en-US" sz="1600" dirty="0"/>
              <a:t>Midwife after home birth?</a:t>
            </a:r>
          </a:p>
          <a:p>
            <a:pPr>
              <a:buClr>
                <a:schemeClr val="tx1"/>
              </a:buClr>
              <a:buFont typeface="Arial" panose="020B0604020202020204" pitchFamily="34" charset="0"/>
              <a:buChar char="•"/>
            </a:pPr>
            <a:r>
              <a:rPr lang="en-US" sz="1600" dirty="0"/>
              <a:t>Mom herself?</a:t>
            </a:r>
          </a:p>
          <a:p>
            <a:pPr>
              <a:buClr>
                <a:schemeClr val="tx1"/>
              </a:buClr>
              <a:buFont typeface="Arial" panose="020B0604020202020204" pitchFamily="34" charset="0"/>
              <a:buChar char="•"/>
            </a:pPr>
            <a:r>
              <a:rPr lang="en-US" sz="1600" dirty="0"/>
              <a:t>Dad or relative?</a:t>
            </a:r>
          </a:p>
          <a:p>
            <a:pPr>
              <a:buClr>
                <a:schemeClr val="tx1"/>
              </a:buClr>
            </a:pPr>
            <a:r>
              <a:rPr lang="en-US" sz="1600" dirty="0"/>
              <a:t>AND…</a:t>
            </a:r>
          </a:p>
          <a:p>
            <a:pPr>
              <a:buClr>
                <a:schemeClr val="tx1"/>
              </a:buClr>
              <a:buFont typeface="Arial" panose="020B0604020202020204" pitchFamily="34" charset="0"/>
              <a:buChar char="•"/>
            </a:pPr>
            <a:r>
              <a:rPr lang="en-US" sz="1600" dirty="0"/>
              <a:t>Can any of them remember the exact dates of things like prenatal visits?</a:t>
            </a:r>
          </a:p>
          <a:p>
            <a:pPr>
              <a:buClr>
                <a:schemeClr val="tx1"/>
              </a:buClr>
              <a:buFont typeface="Arial" panose="020B0604020202020204" pitchFamily="34" charset="0"/>
              <a:buChar char="•"/>
            </a:pPr>
            <a:r>
              <a:rPr lang="en-US" sz="1600" dirty="0"/>
              <a:t>Does the hospital insist on completion of that field/other fields?</a:t>
            </a:r>
          </a:p>
          <a:p>
            <a:endParaRPr lang="en-US" dirty="0"/>
          </a:p>
        </p:txBody>
      </p:sp>
      <p:sp>
        <p:nvSpPr>
          <p:cNvPr id="5" name="TextBox 4"/>
          <p:cNvSpPr txBox="1"/>
          <p:nvPr/>
        </p:nvSpPr>
        <p:spPr>
          <a:xfrm>
            <a:off x="1590930" y="4621366"/>
            <a:ext cx="7590140" cy="2123658"/>
          </a:xfrm>
          <a:prstGeom prst="rect">
            <a:avLst/>
          </a:prstGeom>
          <a:noFill/>
          <a:ln w="38100">
            <a:solidFill>
              <a:schemeClr val="accent3">
                <a:lumMod val="75000"/>
              </a:schemeClr>
            </a:solidFill>
          </a:ln>
        </p:spPr>
        <p:txBody>
          <a:bodyPr wrap="square" rtlCol="0">
            <a:spAutoFit/>
          </a:bodyPr>
          <a:lstStyle/>
          <a:p>
            <a:pPr>
              <a:buClr>
                <a:schemeClr val="tx1"/>
              </a:buClr>
            </a:pPr>
            <a:r>
              <a:rPr lang="en-US" dirty="0" smtClean="0"/>
              <a:t>AND THEN WHAT?</a:t>
            </a:r>
          </a:p>
          <a:p>
            <a:pPr>
              <a:buClr>
                <a:schemeClr val="tx1"/>
              </a:buClr>
              <a:buFont typeface="Arial" panose="020B0604020202020204" pitchFamily="34" charset="0"/>
              <a:buChar char="•"/>
            </a:pPr>
            <a:r>
              <a:rPr lang="en-US" sz="1600" dirty="0" smtClean="0"/>
              <a:t>Data </a:t>
            </a:r>
            <a:r>
              <a:rPr lang="en-US" sz="1600" dirty="0"/>
              <a:t>has to be entered into a machine readable format—data entry errors?</a:t>
            </a:r>
          </a:p>
          <a:p>
            <a:pPr>
              <a:buClr>
                <a:schemeClr val="tx1"/>
              </a:buClr>
              <a:buFont typeface="Arial" panose="020B0604020202020204" pitchFamily="34" charset="0"/>
              <a:buChar char="•"/>
            </a:pPr>
            <a:r>
              <a:rPr lang="en-US" sz="1600" dirty="0"/>
              <a:t>Data are vulnerable to technical glitches and file corruption</a:t>
            </a:r>
          </a:p>
          <a:p>
            <a:pPr>
              <a:buClr>
                <a:schemeClr val="tx1"/>
              </a:buClr>
              <a:buFont typeface="Arial" panose="020B0604020202020204" pitchFamily="34" charset="0"/>
              <a:buChar char="•"/>
            </a:pPr>
            <a:r>
              <a:rPr lang="en-US" sz="1600" dirty="0"/>
              <a:t>Data must be “cleaned”—what to do with a record where mom’s age is 199?</a:t>
            </a:r>
          </a:p>
          <a:p>
            <a:pPr>
              <a:buClr>
                <a:schemeClr val="tx1"/>
              </a:buClr>
              <a:buFont typeface="Arial" panose="020B0604020202020204" pitchFamily="34" charset="0"/>
              <a:buChar char="•"/>
            </a:pPr>
            <a:r>
              <a:rPr lang="en-US" sz="1600" dirty="0"/>
              <a:t>Coding errors must be fixed—human race is not the same as other race</a:t>
            </a:r>
          </a:p>
          <a:p>
            <a:pPr>
              <a:buClr>
                <a:schemeClr val="tx1"/>
              </a:buClr>
              <a:buFont typeface="Arial" panose="020B0604020202020204" pitchFamily="34" charset="0"/>
              <a:buChar char="•"/>
            </a:pPr>
            <a:r>
              <a:rPr lang="en-US" sz="1600" dirty="0"/>
              <a:t>Certificates have to be traded across borders </a:t>
            </a:r>
            <a:endParaRPr lang="en-US" sz="1600" dirty="0" smtClean="0"/>
          </a:p>
          <a:p>
            <a:pPr>
              <a:buClr>
                <a:schemeClr val="tx1"/>
              </a:buClr>
              <a:buFont typeface="Arial" panose="020B0604020202020204" pitchFamily="34" charset="0"/>
              <a:buChar char="•"/>
            </a:pPr>
            <a:r>
              <a:rPr lang="en-US" sz="1600" dirty="0" smtClean="0"/>
              <a:t>ALL </a:t>
            </a:r>
            <a:r>
              <a:rPr lang="en-US" sz="1600" dirty="0"/>
              <a:t>THESE THINGS TAKE TIME</a:t>
            </a:r>
          </a:p>
          <a:p>
            <a:endParaRPr lang="en-US" dirty="0"/>
          </a:p>
        </p:txBody>
      </p:sp>
      <p:sp>
        <p:nvSpPr>
          <p:cNvPr id="6" name="Footer Placeholder 5"/>
          <p:cNvSpPr>
            <a:spLocks noGrp="1"/>
          </p:cNvSpPr>
          <p:nvPr>
            <p:ph type="ftr" sz="quarter" idx="11"/>
          </p:nvPr>
        </p:nvSpPr>
        <p:spPr>
          <a:xfrm>
            <a:off x="6203092" y="6270724"/>
            <a:ext cx="5901458" cy="274320"/>
          </a:xfrm>
        </p:spPr>
        <p:txBody>
          <a:bodyPr/>
          <a:lstStyle/>
          <a:p>
            <a:r>
              <a:rPr lang="en-US" dirty="0" smtClean="0"/>
              <a:t>Ann Glusker, UC Berkeley Library, glusker@berkeley.edu</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30</a:t>
            </a:fld>
            <a:endParaRPr lang="en-US" dirty="0"/>
          </a:p>
        </p:txBody>
      </p:sp>
    </p:spTree>
    <p:extLst>
      <p:ext uri="{BB962C8B-B14F-4D97-AF65-F5344CB8AC3E}">
        <p14:creationId xmlns:p14="http://schemas.microsoft.com/office/powerpoint/2010/main" val="17670688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TRAINING CONTENT:</a:t>
            </a:r>
            <a:r>
              <a:rPr lang="en-US" dirty="0" smtClean="0"/>
              <a:t/>
            </a:r>
            <a:br>
              <a:rPr lang="en-US" dirty="0" smtClean="0"/>
            </a:br>
            <a:r>
              <a:rPr lang="en-US" dirty="0" smtClean="0"/>
              <a:t>DATA CREATION AND MAINTENANCE</a:t>
            </a:r>
            <a:endParaRPr lang="en-US" dirty="0"/>
          </a:p>
        </p:txBody>
      </p:sp>
      <p:sp>
        <p:nvSpPr>
          <p:cNvPr id="3" name="Content Placeholder 2"/>
          <p:cNvSpPr>
            <a:spLocks noGrp="1"/>
          </p:cNvSpPr>
          <p:nvPr>
            <p:ph idx="1"/>
          </p:nvPr>
        </p:nvSpPr>
        <p:spPr>
          <a:xfrm>
            <a:off x="1024128" y="2286000"/>
            <a:ext cx="10010456" cy="4023360"/>
          </a:xfrm>
        </p:spPr>
        <p:txBody>
          <a:bodyPr>
            <a:normAutofit/>
          </a:bodyPr>
          <a:lstStyle/>
          <a:p>
            <a:pPr>
              <a:buClr>
                <a:schemeClr val="tx1"/>
              </a:buClr>
              <a:buFont typeface="Arial" panose="020B0604020202020204" pitchFamily="34" charset="0"/>
              <a:buChar char="•"/>
            </a:pPr>
            <a:r>
              <a:rPr lang="en-US" dirty="0" smtClean="0"/>
              <a:t>Data don’t come out of nowhere—they represent a phenomenon, and have to be collected!  (either by humans or machines, and machines aren’t perfect)</a:t>
            </a:r>
          </a:p>
          <a:p>
            <a:pPr>
              <a:buClr>
                <a:schemeClr val="tx1"/>
              </a:buClr>
              <a:buFont typeface="Arial" panose="020B0604020202020204" pitchFamily="34" charset="0"/>
              <a:buChar char="•"/>
            </a:pPr>
            <a:r>
              <a:rPr lang="en-US" dirty="0" smtClean="0"/>
              <a:t>There are many points at which the data can be “compromised”– there’s no perfect source, you just have to know the caveats!</a:t>
            </a:r>
          </a:p>
          <a:p>
            <a:pPr>
              <a:buClr>
                <a:schemeClr val="tx1"/>
              </a:buClr>
              <a:buFont typeface="Arial" panose="020B0604020202020204" pitchFamily="34" charset="0"/>
              <a:buChar char="•"/>
            </a:pPr>
            <a:r>
              <a:rPr lang="en-US" dirty="0" smtClean="0"/>
              <a:t>This is why documentation is so important! Also, user forums, and hands-on experience</a:t>
            </a:r>
          </a:p>
          <a:p>
            <a:pPr>
              <a:buClr>
                <a:schemeClr val="tx1"/>
              </a:buClr>
              <a:buFont typeface="Arial" panose="020B0604020202020204" pitchFamily="34" charset="0"/>
              <a:buChar char="•"/>
            </a:pPr>
            <a:r>
              <a:rPr lang="en-US" dirty="0" smtClean="0"/>
              <a:t>Maintenance is a big deal too—most users want data at regular intervals, in consistent formats, and with consistent fields (questions). This takes time and money and the will to continue!</a:t>
            </a:r>
          </a:p>
          <a:p>
            <a:pPr>
              <a:buClr>
                <a:schemeClr val="tx1"/>
              </a:buClr>
              <a:buFont typeface="Arial" panose="020B0604020202020204" pitchFamily="34" charset="0"/>
              <a:buChar char="•"/>
            </a:pPr>
            <a:r>
              <a:rPr lang="en-US" dirty="0" smtClean="0"/>
              <a:t>Often older data sets are not offered online, but usually the owner can supply them (at least in government)</a:t>
            </a:r>
          </a:p>
          <a:p>
            <a:endParaRPr lang="en-US" dirty="0"/>
          </a:p>
        </p:txBody>
      </p:sp>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31</a:t>
            </a:fld>
            <a:endParaRPr lang="en-US" dirty="0"/>
          </a:p>
        </p:txBody>
      </p:sp>
    </p:spTree>
    <p:extLst>
      <p:ext uri="{BB962C8B-B14F-4D97-AF65-F5344CB8AC3E}">
        <p14:creationId xmlns:p14="http://schemas.microsoft.com/office/powerpoint/2010/main" val="30954217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TRAINING CONTENT:</a:t>
            </a:r>
            <a:br>
              <a:rPr lang="en-US" i="1" dirty="0" smtClean="0"/>
            </a:br>
            <a:r>
              <a:rPr lang="en-US" dirty="0" smtClean="0"/>
              <a:t>QuANTITATIVE vs QUALITATIVE*</a:t>
            </a:r>
            <a:endParaRPr lang="en-US" dirty="0"/>
          </a:p>
        </p:txBody>
      </p:sp>
      <p:sp>
        <p:nvSpPr>
          <p:cNvPr id="3" name="Content Placeholder 2"/>
          <p:cNvSpPr>
            <a:spLocks noGrp="1"/>
          </p:cNvSpPr>
          <p:nvPr>
            <p:ph idx="1"/>
          </p:nvPr>
        </p:nvSpPr>
        <p:spPr>
          <a:xfrm>
            <a:off x="1024128" y="2084832"/>
            <a:ext cx="6690465" cy="4567057"/>
          </a:xfrm>
        </p:spPr>
        <p:txBody>
          <a:bodyPr>
            <a:normAutofit fontScale="92500" lnSpcReduction="10000"/>
          </a:bodyPr>
          <a:lstStyle/>
          <a:p>
            <a:pPr>
              <a:buClr>
                <a:schemeClr val="tx1"/>
              </a:buClr>
              <a:buFont typeface="Arial" panose="020B0604020202020204" pitchFamily="34" charset="0"/>
              <a:buChar char="•"/>
            </a:pPr>
            <a:r>
              <a:rPr lang="en-US" sz="2400" dirty="0"/>
              <a:t>The two work together- qualitative can inform quantitative</a:t>
            </a:r>
          </a:p>
          <a:p>
            <a:pPr>
              <a:buClr>
                <a:schemeClr val="tx1"/>
              </a:buClr>
              <a:buFont typeface="Arial" panose="020B0604020202020204" pitchFamily="34" charset="0"/>
              <a:buChar char="•"/>
            </a:pPr>
            <a:r>
              <a:rPr lang="en-US" sz="2400" dirty="0"/>
              <a:t>Qualitative data is stronger than anecdote, and can help you persuade someone that an anecdote is true</a:t>
            </a:r>
          </a:p>
          <a:p>
            <a:pPr>
              <a:buClr>
                <a:schemeClr val="tx1"/>
              </a:buClr>
              <a:buFont typeface="Arial" panose="020B0604020202020204" pitchFamily="34" charset="0"/>
              <a:buChar char="•"/>
            </a:pPr>
            <a:r>
              <a:rPr lang="en-US" sz="2400" dirty="0"/>
              <a:t>Can be directed at specific groups and questions</a:t>
            </a:r>
          </a:p>
          <a:p>
            <a:pPr>
              <a:buClr>
                <a:schemeClr val="tx1"/>
              </a:buClr>
              <a:buFont typeface="Arial" panose="020B0604020202020204" pitchFamily="34" charset="0"/>
              <a:buChar char="•"/>
            </a:pPr>
            <a:r>
              <a:rPr lang="en-US" sz="2400" dirty="0"/>
              <a:t>Can get at issues that quantitative data doesn’t</a:t>
            </a:r>
          </a:p>
          <a:p>
            <a:pPr>
              <a:buClr>
                <a:schemeClr val="tx1"/>
              </a:buClr>
              <a:buFont typeface="Arial" panose="020B0604020202020204" pitchFamily="34" charset="0"/>
              <a:buChar char="•"/>
            </a:pPr>
            <a:r>
              <a:rPr lang="en-US" sz="2400" dirty="0"/>
              <a:t>Can incorporate cultural difference</a:t>
            </a:r>
          </a:p>
          <a:p>
            <a:pPr>
              <a:buClr>
                <a:schemeClr val="tx1"/>
              </a:buClr>
              <a:buFont typeface="Arial" panose="020B0604020202020204" pitchFamily="34" charset="0"/>
              <a:buChar char="•"/>
            </a:pPr>
            <a:r>
              <a:rPr lang="en-US" sz="2400" dirty="0"/>
              <a:t>Combining stories with quantitative data gives a human face to the </a:t>
            </a:r>
            <a:r>
              <a:rPr lang="en-US" sz="2400" dirty="0" smtClean="0"/>
              <a:t>issue</a:t>
            </a:r>
          </a:p>
          <a:p>
            <a:pPr>
              <a:buClr>
                <a:schemeClr val="tx1"/>
              </a:buClr>
              <a:buFont typeface="Arial" panose="020B0604020202020204" pitchFamily="34" charset="0"/>
              <a:buChar char="•"/>
            </a:pPr>
            <a:r>
              <a:rPr lang="en-US" sz="2400" dirty="0" smtClean="0"/>
              <a:t>Qualitative data analysis methods are very sophisticated!</a:t>
            </a:r>
          </a:p>
          <a:p>
            <a:pPr marL="0" indent="0">
              <a:buClr>
                <a:schemeClr val="tx1"/>
              </a:buClr>
              <a:buNone/>
            </a:pPr>
            <a:endParaRPr lang="en-US" sz="2400" dirty="0"/>
          </a:p>
          <a:p>
            <a:r>
              <a:rPr lang="en-US" dirty="0" smtClean="0"/>
              <a:t>*Can also talk about primary data collection vs. secondary data</a:t>
            </a:r>
            <a:endParaRPr lang="en-US" dirty="0"/>
          </a:p>
        </p:txBody>
      </p:sp>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32</a:t>
            </a:fld>
            <a:endParaRPr lang="en-US" dirty="0"/>
          </a:p>
        </p:txBody>
      </p:sp>
      <p:pic>
        <p:nvPicPr>
          <p:cNvPr id="6" name="Picture 5">
            <a:hlinkClick r:id="rId2"/>
          </p:cNvPr>
          <p:cNvPicPr>
            <a:picLocks noChangeAspect="1"/>
          </p:cNvPicPr>
          <p:nvPr/>
        </p:nvPicPr>
        <p:blipFill>
          <a:blip r:embed="rId3"/>
          <a:stretch>
            <a:fillRect/>
          </a:stretch>
        </p:blipFill>
        <p:spPr>
          <a:xfrm>
            <a:off x="7873437" y="1755228"/>
            <a:ext cx="3862840" cy="4409253"/>
          </a:xfrm>
          <a:prstGeom prst="rect">
            <a:avLst/>
          </a:prstGeom>
        </p:spPr>
      </p:pic>
      <p:sp>
        <p:nvSpPr>
          <p:cNvPr id="7" name="TextBox 6"/>
          <p:cNvSpPr txBox="1"/>
          <p:nvPr/>
        </p:nvSpPr>
        <p:spPr>
          <a:xfrm>
            <a:off x="8008883" y="987972"/>
            <a:ext cx="3802117" cy="646331"/>
          </a:xfrm>
          <a:prstGeom prst="rect">
            <a:avLst/>
          </a:prstGeom>
          <a:noFill/>
        </p:spPr>
        <p:txBody>
          <a:bodyPr wrap="square" rtlCol="0">
            <a:spAutoFit/>
          </a:bodyPr>
          <a:lstStyle/>
          <a:p>
            <a:r>
              <a:rPr lang="en-US" dirty="0" smtClean="0"/>
              <a:t>Check out </a:t>
            </a:r>
            <a:r>
              <a:rPr lang="en-US" dirty="0" smtClean="0">
                <a:hlinkClick r:id="rId2"/>
              </a:rPr>
              <a:t>this public health </a:t>
            </a:r>
            <a:r>
              <a:rPr lang="en-US" dirty="0" smtClean="0"/>
              <a:t>report that uses quant and qual together!</a:t>
            </a:r>
            <a:endParaRPr lang="en-US" dirty="0"/>
          </a:p>
        </p:txBody>
      </p:sp>
    </p:spTree>
    <p:extLst>
      <p:ext uri="{BB962C8B-B14F-4D97-AF65-F5344CB8AC3E}">
        <p14:creationId xmlns:p14="http://schemas.microsoft.com/office/powerpoint/2010/main" val="42258657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64218" cy="1499616"/>
          </a:xfrm>
        </p:spPr>
        <p:txBody>
          <a:bodyPr>
            <a:normAutofit fontScale="90000"/>
          </a:bodyPr>
          <a:lstStyle/>
          <a:p>
            <a:r>
              <a:rPr lang="en-US" i="1" dirty="0" smtClean="0"/>
              <a:t>TRAINING CONTENT:</a:t>
            </a:r>
            <a:br>
              <a:rPr lang="en-US" i="1" dirty="0" smtClean="0"/>
            </a:br>
            <a:r>
              <a:rPr lang="en-US" dirty="0" smtClean="0"/>
              <a:t>Population Data ARE IDEAL, but What about surveys?</a:t>
            </a:r>
            <a:endParaRPr lang="en-US" dirty="0"/>
          </a:p>
        </p:txBody>
      </p:sp>
      <p:sp>
        <p:nvSpPr>
          <p:cNvPr id="3" name="Content Placeholder 2"/>
          <p:cNvSpPr>
            <a:spLocks noGrp="1"/>
          </p:cNvSpPr>
          <p:nvPr>
            <p:ph idx="1"/>
          </p:nvPr>
        </p:nvSpPr>
        <p:spPr/>
        <p:txBody>
          <a:bodyPr/>
          <a:lstStyle/>
          <a:p>
            <a:pPr>
              <a:buClr>
                <a:schemeClr val="tx1"/>
              </a:buClr>
              <a:buFont typeface="Arial" panose="020B0604020202020204" pitchFamily="34" charset="0"/>
              <a:buChar char="•"/>
            </a:pPr>
            <a:r>
              <a:rPr lang="en-US" dirty="0" smtClean="0"/>
              <a:t>Surveys let us use a sample of the population to represent the whole---</a:t>
            </a:r>
          </a:p>
          <a:p>
            <a:pPr>
              <a:buClr>
                <a:schemeClr val="tx1"/>
              </a:buClr>
              <a:buFont typeface="Arial" panose="020B0604020202020204" pitchFamily="34" charset="0"/>
              <a:buChar char="•"/>
            </a:pPr>
            <a:r>
              <a:rPr lang="en-US" dirty="0" smtClean="0"/>
              <a:t>This saves money!  </a:t>
            </a:r>
          </a:p>
          <a:p>
            <a:pPr>
              <a:buClr>
                <a:schemeClr val="tx1"/>
              </a:buClr>
              <a:buFont typeface="Arial" panose="020B0604020202020204" pitchFamily="34" charset="0"/>
              <a:buChar char="•"/>
            </a:pPr>
            <a:r>
              <a:rPr lang="en-US" dirty="0" smtClean="0"/>
              <a:t>Data can be collected more quickly!</a:t>
            </a:r>
          </a:p>
          <a:p>
            <a:pPr>
              <a:buClr>
                <a:schemeClr val="tx1"/>
              </a:buClr>
              <a:buFont typeface="Arial" panose="020B0604020202020204" pitchFamily="34" charset="0"/>
              <a:buChar char="•"/>
            </a:pPr>
            <a:r>
              <a:rPr lang="en-US" dirty="0" smtClean="0"/>
              <a:t>Since time and money are saved, can ask more detailed questions</a:t>
            </a:r>
          </a:p>
          <a:p>
            <a:pPr>
              <a:buClr>
                <a:schemeClr val="tx1"/>
              </a:buClr>
              <a:buFont typeface="Arial" panose="020B0604020202020204" pitchFamily="34" charset="0"/>
              <a:buChar char="•"/>
            </a:pPr>
            <a:r>
              <a:rPr lang="en-US" dirty="0" smtClean="0"/>
              <a:t>Often can be more customized (languages, geographic areas covered, etc.)</a:t>
            </a:r>
          </a:p>
          <a:p>
            <a:pPr>
              <a:buClr>
                <a:schemeClr val="tx1"/>
              </a:buClr>
              <a:buFont typeface="Arial" panose="020B0604020202020204" pitchFamily="34" charset="0"/>
              <a:buChar char="•"/>
            </a:pPr>
            <a:r>
              <a:rPr lang="en-US" dirty="0" smtClean="0"/>
              <a:t>Data can be collected about questions of immediate interest, trends</a:t>
            </a:r>
          </a:p>
          <a:p>
            <a:pPr>
              <a:buClr>
                <a:schemeClr val="tx1"/>
              </a:buClr>
              <a:buFont typeface="Arial" panose="020B0604020202020204" pitchFamily="34" charset="0"/>
              <a:buChar char="•"/>
            </a:pPr>
            <a:r>
              <a:rPr lang="en-US" dirty="0" smtClean="0"/>
              <a:t>BUT—Survey data analysis is REALLY complex; you can’t just throw it in Excel!  For large data sets, you pretty much need training and data savvy to use it in its raw form</a:t>
            </a: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33</a:t>
            </a:fld>
            <a:endParaRPr lang="en-US" dirty="0"/>
          </a:p>
        </p:txBody>
      </p:sp>
    </p:spTree>
    <p:extLst>
      <p:ext uri="{BB962C8B-B14F-4D97-AF65-F5344CB8AC3E}">
        <p14:creationId xmlns:p14="http://schemas.microsoft.com/office/powerpoint/2010/main" val="34761728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TRAINING CONTENT:</a:t>
            </a:r>
            <a:br>
              <a:rPr lang="en-US" i="1" dirty="0" smtClean="0"/>
            </a:br>
            <a:r>
              <a:rPr lang="en-US" dirty="0" smtClean="0"/>
              <a:t>DATA VISUALIZATION</a:t>
            </a:r>
            <a:endParaRPr lang="en-US" dirty="0"/>
          </a:p>
        </p:txBody>
      </p:sp>
      <p:sp>
        <p:nvSpPr>
          <p:cNvPr id="3" name="Content Placeholder 2"/>
          <p:cNvSpPr>
            <a:spLocks noGrp="1"/>
          </p:cNvSpPr>
          <p:nvPr>
            <p:ph idx="1"/>
          </p:nvPr>
        </p:nvSpPr>
        <p:spPr>
          <a:xfrm>
            <a:off x="263618" y="2266088"/>
            <a:ext cx="7110646" cy="4023360"/>
          </a:xfrm>
        </p:spPr>
        <p:txBody>
          <a:bodyPr>
            <a:normAutofit/>
          </a:bodyPr>
          <a:lstStyle/>
          <a:p>
            <a:pPr>
              <a:buClr>
                <a:schemeClr val="tx1"/>
              </a:buClr>
              <a:buFont typeface="Arial" panose="020B0604020202020204" pitchFamily="34" charset="0"/>
              <a:buChar char="•"/>
            </a:pPr>
            <a:r>
              <a:rPr lang="en-US" dirty="0" smtClean="0"/>
              <a:t>Check out </a:t>
            </a:r>
            <a:r>
              <a:rPr lang="en-US" dirty="0"/>
              <a:t>this site: </a:t>
            </a:r>
            <a:r>
              <a:rPr lang="en-US" i="1" dirty="0">
                <a:hlinkClick r:id="rId2"/>
              </a:rPr>
              <a:t>https://eazybi.com/blog/data_visualization_and_chart_types</a:t>
            </a:r>
            <a:r>
              <a:rPr lang="en-US" i="1" dirty="0" smtClean="0">
                <a:hlinkClick r:id="rId2"/>
              </a:rPr>
              <a:t>/</a:t>
            </a:r>
            <a:endParaRPr lang="en-US" i="1" dirty="0" smtClean="0"/>
          </a:p>
          <a:p>
            <a:pPr>
              <a:buClr>
                <a:schemeClr val="tx1"/>
              </a:buClr>
              <a:buFont typeface="Arial" panose="020B0604020202020204" pitchFamily="34" charset="0"/>
              <a:buChar char="•"/>
            </a:pPr>
            <a:r>
              <a:rPr lang="en-US" dirty="0" smtClean="0"/>
              <a:t>Check out the work of Edward Tufte, if you haven’t already</a:t>
            </a:r>
          </a:p>
          <a:p>
            <a:pPr>
              <a:buClr>
                <a:schemeClr val="tx1"/>
              </a:buClr>
              <a:buFont typeface="Arial" panose="020B0604020202020204" pitchFamily="34" charset="0"/>
              <a:buChar char="•"/>
            </a:pPr>
            <a:r>
              <a:rPr lang="en-US" dirty="0" smtClean="0"/>
              <a:t>Check out some of the sites that let you make infographics, like Piktochart—you can combine different visualizations to make a story</a:t>
            </a:r>
          </a:p>
          <a:p>
            <a:pPr>
              <a:buClr>
                <a:schemeClr val="tx1"/>
              </a:buClr>
              <a:buFont typeface="Arial" panose="020B0604020202020204" pitchFamily="34" charset="0"/>
              <a:buChar char="•"/>
            </a:pPr>
            <a:r>
              <a:rPr lang="en-US" dirty="0" smtClean="0"/>
              <a:t>Pay attention to visualizations in publications that are great at them—the New York Times, the Wall Street Journal, and others</a:t>
            </a:r>
          </a:p>
          <a:p>
            <a:pPr>
              <a:buClr>
                <a:schemeClr val="tx1"/>
              </a:buClr>
              <a:buFont typeface="Arial" panose="020B0604020202020204" pitchFamily="34" charset="0"/>
              <a:buChar char="•"/>
            </a:pPr>
            <a:r>
              <a:rPr lang="en-US" dirty="0" smtClean="0"/>
              <a:t>LISTEN TO SALLY GORE! </a:t>
            </a:r>
            <a:r>
              <a:rPr lang="en-US" b="1" i="1" dirty="0">
                <a:hlinkClick r:id="rId3"/>
              </a:rPr>
              <a:t>http://</a:t>
            </a:r>
            <a:r>
              <a:rPr lang="en-US" b="1" i="1" dirty="0" smtClean="0">
                <a:hlinkClick r:id="rId3"/>
              </a:rPr>
              <a:t>tinyurl.com/sallygoredataviz</a:t>
            </a:r>
            <a:endParaRPr lang="en-US" i="1" dirty="0" smtClean="0"/>
          </a:p>
          <a:p>
            <a:endParaRPr lang="en-US" dirty="0" smtClean="0"/>
          </a:p>
          <a:p>
            <a:endParaRPr lang="en-US" dirty="0"/>
          </a:p>
        </p:txBody>
      </p:sp>
      <p:pic>
        <p:nvPicPr>
          <p:cNvPr id="4" name="Picture 3"/>
          <p:cNvPicPr>
            <a:picLocks noChangeAspect="1"/>
          </p:cNvPicPr>
          <p:nvPr/>
        </p:nvPicPr>
        <p:blipFill>
          <a:blip r:embed="rId4"/>
          <a:stretch>
            <a:fillRect/>
          </a:stretch>
        </p:blipFill>
        <p:spPr>
          <a:xfrm>
            <a:off x="7663069" y="1513928"/>
            <a:ext cx="4336622" cy="4181193"/>
          </a:xfrm>
          <a:prstGeom prst="rect">
            <a:avLst/>
          </a:prstGeom>
        </p:spPr>
      </p:pic>
      <p:sp>
        <p:nvSpPr>
          <p:cNvPr id="6" name="TextBox 5"/>
          <p:cNvSpPr txBox="1"/>
          <p:nvPr/>
        </p:nvSpPr>
        <p:spPr>
          <a:xfrm>
            <a:off x="7961182" y="5833258"/>
            <a:ext cx="4038509" cy="369332"/>
          </a:xfrm>
          <a:prstGeom prst="rect">
            <a:avLst/>
          </a:prstGeom>
          <a:noFill/>
        </p:spPr>
        <p:txBody>
          <a:bodyPr wrap="square" rtlCol="0">
            <a:spAutoFit/>
          </a:bodyPr>
          <a:lstStyle/>
          <a:p>
            <a:r>
              <a:rPr lang="en-US" dirty="0" smtClean="0"/>
              <a:t>Image from: https://librarianhats.net</a:t>
            </a:r>
            <a:endParaRPr lang="en-US" dirty="0"/>
          </a:p>
        </p:txBody>
      </p:sp>
      <p:sp>
        <p:nvSpPr>
          <p:cNvPr id="5" name="Footer Placeholder 4"/>
          <p:cNvSpPr>
            <a:spLocks noGrp="1"/>
          </p:cNvSpPr>
          <p:nvPr>
            <p:ph type="ftr" sz="quarter" idx="11"/>
          </p:nvPr>
        </p:nvSpPr>
        <p:spPr/>
        <p:txBody>
          <a:bodyPr/>
          <a:lstStyle/>
          <a:p>
            <a:r>
              <a:rPr lang="en-US" dirty="0" smtClean="0"/>
              <a:t>Ann Glusker, UC Berkeley Library, glusker@berkeley.edu</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34</a:t>
            </a:fld>
            <a:endParaRPr lang="en-US" dirty="0"/>
          </a:p>
        </p:txBody>
      </p:sp>
    </p:spTree>
    <p:extLst>
      <p:ext uri="{BB962C8B-B14F-4D97-AF65-F5344CB8AC3E}">
        <p14:creationId xmlns:p14="http://schemas.microsoft.com/office/powerpoint/2010/main" val="19694568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1706" y="560503"/>
            <a:ext cx="11270845" cy="1499616"/>
          </a:xfrm>
        </p:spPr>
        <p:txBody>
          <a:bodyPr>
            <a:normAutofit fontScale="90000"/>
          </a:bodyPr>
          <a:lstStyle/>
          <a:p>
            <a:r>
              <a:rPr lang="en-US" i="1" dirty="0" smtClean="0"/>
              <a:t>TRAINING CONTENT:</a:t>
            </a:r>
            <a:br>
              <a:rPr lang="en-US" i="1" dirty="0" smtClean="0"/>
            </a:br>
            <a:r>
              <a:rPr lang="en-US" dirty="0" smtClean="0"/>
              <a:t>DATA PITFALLS, OR, HOW TO BE AN INFORMED DATA CONSUMER</a:t>
            </a:r>
            <a:endParaRPr lang="en-US" dirty="0"/>
          </a:p>
        </p:txBody>
      </p:sp>
      <p:sp>
        <p:nvSpPr>
          <p:cNvPr id="3" name="Content Placeholder 2"/>
          <p:cNvSpPr>
            <a:spLocks noGrp="1"/>
          </p:cNvSpPr>
          <p:nvPr>
            <p:ph idx="1"/>
          </p:nvPr>
        </p:nvSpPr>
        <p:spPr/>
        <p:txBody>
          <a:bodyPr>
            <a:normAutofit fontScale="92500" lnSpcReduction="20000"/>
          </a:bodyPr>
          <a:lstStyle/>
          <a:p>
            <a:pPr>
              <a:buClr>
                <a:schemeClr val="tx1"/>
              </a:buClr>
              <a:buFont typeface="Arial" panose="020B0604020202020204" pitchFamily="34" charset="0"/>
              <a:buChar char="•"/>
            </a:pPr>
            <a:r>
              <a:rPr lang="en-US" sz="2600" dirty="0" smtClean="0"/>
              <a:t>Look for limitations; for example, there may be bias if not everyone is represented and the lack of representation might be systematic:</a:t>
            </a:r>
          </a:p>
          <a:p>
            <a:pPr lvl="1">
              <a:buClr>
                <a:schemeClr val="tx1"/>
              </a:buClr>
              <a:buFont typeface="Arial" panose="020B0604020202020204" pitchFamily="34" charset="0"/>
              <a:buChar char="•"/>
            </a:pPr>
            <a:r>
              <a:rPr lang="en-US" dirty="0" smtClean="0"/>
              <a:t>People of color</a:t>
            </a:r>
          </a:p>
          <a:p>
            <a:pPr lvl="1">
              <a:buClr>
                <a:schemeClr val="tx1"/>
              </a:buClr>
              <a:buFont typeface="Arial" panose="020B0604020202020204" pitchFamily="34" charset="0"/>
              <a:buChar char="•"/>
            </a:pPr>
            <a:r>
              <a:rPr lang="en-US" dirty="0" smtClean="0"/>
              <a:t>People whose first language is not English</a:t>
            </a:r>
          </a:p>
          <a:p>
            <a:pPr lvl="1">
              <a:buClr>
                <a:schemeClr val="tx1"/>
              </a:buClr>
              <a:buFont typeface="Arial" panose="020B0604020202020204" pitchFamily="34" charset="0"/>
              <a:buChar char="•"/>
            </a:pPr>
            <a:r>
              <a:rPr lang="en-US" dirty="0" smtClean="0"/>
              <a:t>Low income people</a:t>
            </a:r>
          </a:p>
          <a:p>
            <a:pPr lvl="1">
              <a:buClr>
                <a:schemeClr val="tx1"/>
              </a:buClr>
              <a:buFont typeface="Arial" panose="020B0604020202020204" pitchFamily="34" charset="0"/>
              <a:buChar char="•"/>
            </a:pPr>
            <a:r>
              <a:rPr lang="en-US" dirty="0" smtClean="0"/>
              <a:t>Homeless people </a:t>
            </a:r>
          </a:p>
          <a:p>
            <a:pPr lvl="1">
              <a:buClr>
                <a:schemeClr val="tx1"/>
              </a:buClr>
              <a:buFont typeface="Arial" panose="020B0604020202020204" pitchFamily="34" charset="0"/>
              <a:buChar char="•"/>
            </a:pPr>
            <a:r>
              <a:rPr lang="en-US" dirty="0" smtClean="0"/>
              <a:t>People without landlines (at least in the olden days)</a:t>
            </a:r>
          </a:p>
          <a:p>
            <a:pPr lvl="1">
              <a:buClr>
                <a:schemeClr val="tx1"/>
              </a:buClr>
              <a:buFont typeface="Arial" panose="020B0604020202020204" pitchFamily="34" charset="0"/>
              <a:buChar char="•"/>
            </a:pPr>
            <a:endParaRPr lang="en-US" dirty="0"/>
          </a:p>
          <a:p>
            <a:pPr>
              <a:buClr>
                <a:schemeClr val="tx1"/>
              </a:buClr>
              <a:buFont typeface="Arial" panose="020B0604020202020204" pitchFamily="34" charset="0"/>
              <a:buChar char="•"/>
            </a:pPr>
            <a:r>
              <a:rPr lang="en-US" sz="2600" dirty="0" smtClean="0"/>
              <a:t>It can be hard to get enough respondents to look at small geographic areas (the “small numbers” issue; some statistical methods can help, but not totally!)</a:t>
            </a:r>
          </a:p>
          <a:p>
            <a:pPr>
              <a:buClr>
                <a:schemeClr val="tx1"/>
              </a:buClr>
              <a:buFont typeface="Arial" panose="020B0604020202020204" pitchFamily="34" charset="0"/>
              <a:buChar char="•"/>
            </a:pPr>
            <a:endParaRPr lang="en-US" sz="2600" dirty="0"/>
          </a:p>
          <a:p>
            <a:pPr>
              <a:buClr>
                <a:schemeClr val="tx1"/>
              </a:buClr>
              <a:buFont typeface="Arial" panose="020B0604020202020204" pitchFamily="34" charset="0"/>
              <a:buChar char="•"/>
            </a:pPr>
            <a:r>
              <a:rPr lang="en-US" sz="2600" dirty="0" smtClean="0"/>
              <a:t>Geographies can be tricky (zip codes don’t match census tracts, and more!)</a:t>
            </a:r>
          </a:p>
          <a:p>
            <a:pPr lvl="1">
              <a:buClr>
                <a:schemeClr val="tx1"/>
              </a:buClr>
              <a:buFont typeface="Arial" panose="020B0604020202020204" pitchFamily="34" charset="0"/>
              <a:buChar char="•"/>
            </a:pPr>
            <a:endParaRPr lang="en-US" sz="2200" dirty="0"/>
          </a:p>
          <a:p>
            <a:pPr lvl="1">
              <a:buClr>
                <a:schemeClr val="tx1"/>
              </a:buClr>
              <a:buFont typeface="Arial" panose="020B0604020202020204" pitchFamily="34" charset="0"/>
              <a:buChar char="•"/>
            </a:pPr>
            <a:endParaRPr lang="en-US" sz="2200" dirty="0" smtClean="0"/>
          </a:p>
          <a:p>
            <a:pPr marL="128016" lvl="1" indent="0">
              <a:buNone/>
            </a:pPr>
            <a:endParaRPr lang="en-US" dirty="0"/>
          </a:p>
          <a:p>
            <a:pPr marL="128016" lvl="1" indent="0">
              <a:buNone/>
            </a:pPr>
            <a:endParaRPr lang="en-US" dirty="0"/>
          </a:p>
        </p:txBody>
      </p:sp>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35</a:t>
            </a:fld>
            <a:endParaRPr lang="en-US" dirty="0"/>
          </a:p>
        </p:txBody>
      </p:sp>
    </p:spTree>
    <p:extLst>
      <p:ext uri="{BB962C8B-B14F-4D97-AF65-F5344CB8AC3E}">
        <p14:creationId xmlns:p14="http://schemas.microsoft.com/office/powerpoint/2010/main" val="39309343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TRAINING CONTENT:</a:t>
            </a:r>
            <a:br>
              <a:rPr lang="en-US" i="1" dirty="0" smtClean="0"/>
            </a:br>
            <a:r>
              <a:rPr lang="en-US" dirty="0" smtClean="0"/>
              <a:t>MORE PITFALLS TO AVOID!</a:t>
            </a:r>
            <a:endParaRPr lang="en-US" dirty="0"/>
          </a:p>
        </p:txBody>
      </p:sp>
      <p:sp>
        <p:nvSpPr>
          <p:cNvPr id="3" name="Content Placeholder 2"/>
          <p:cNvSpPr>
            <a:spLocks noGrp="1"/>
          </p:cNvSpPr>
          <p:nvPr>
            <p:ph idx="1"/>
          </p:nvPr>
        </p:nvSpPr>
        <p:spPr/>
        <p:txBody>
          <a:bodyPr>
            <a:normAutofit fontScale="92500" lnSpcReduction="10000"/>
          </a:bodyPr>
          <a:lstStyle/>
          <a:p>
            <a:pPr>
              <a:buClr>
                <a:schemeClr val="tx1"/>
              </a:buClr>
            </a:pPr>
            <a:r>
              <a:rPr lang="en-US" dirty="0" smtClean="0"/>
              <a:t>(NOTE: THESE ARE FOR SOCIAL SCIENCE DATA, BUT THE SAME CRITICAL EYE IS NEEDED FOR ANY DATA!)</a:t>
            </a:r>
          </a:p>
          <a:p>
            <a:pPr>
              <a:buClr>
                <a:schemeClr val="tx1"/>
              </a:buClr>
            </a:pPr>
            <a:r>
              <a:rPr lang="en-US" dirty="0" smtClean="0"/>
              <a:t>Look at the survey instrument</a:t>
            </a:r>
          </a:p>
          <a:p>
            <a:pPr lvl="1">
              <a:buClr>
                <a:schemeClr val="tx1"/>
              </a:buClr>
            </a:pPr>
            <a:r>
              <a:rPr lang="en-US" dirty="0" smtClean="0"/>
              <a:t>Wording of questions makes a big difference</a:t>
            </a:r>
          </a:p>
          <a:p>
            <a:pPr lvl="1">
              <a:buClr>
                <a:schemeClr val="tx1"/>
              </a:buClr>
            </a:pPr>
            <a:r>
              <a:rPr lang="en-US" dirty="0" smtClean="0"/>
              <a:t>Order of questions makes a big difference</a:t>
            </a:r>
          </a:p>
          <a:p>
            <a:pPr lvl="1">
              <a:buClr>
                <a:schemeClr val="tx1"/>
              </a:buClr>
            </a:pPr>
            <a:r>
              <a:rPr lang="en-US" dirty="0" smtClean="0"/>
              <a:t>Certain types of questions are problematic (example—”recall bias”)</a:t>
            </a:r>
          </a:p>
          <a:p>
            <a:pPr lvl="1">
              <a:buClr>
                <a:schemeClr val="tx1"/>
              </a:buClr>
            </a:pPr>
            <a:r>
              <a:rPr lang="en-US" dirty="0" smtClean="0"/>
              <a:t>Also survey administration—land line calling is a no-go these days!</a:t>
            </a:r>
          </a:p>
          <a:p>
            <a:pPr lvl="1">
              <a:buClr>
                <a:schemeClr val="tx1"/>
              </a:buClr>
            </a:pPr>
            <a:endParaRPr lang="en-US" sz="2200" dirty="0"/>
          </a:p>
          <a:p>
            <a:pPr marL="128016" lvl="1" indent="0">
              <a:buClr>
                <a:schemeClr val="tx1"/>
              </a:buClr>
              <a:buNone/>
            </a:pPr>
            <a:r>
              <a:rPr lang="en-US" sz="2200" dirty="0" smtClean="0"/>
              <a:t>Remember the birth certificate example about how people answer questions</a:t>
            </a:r>
          </a:p>
          <a:p>
            <a:pPr lvl="2">
              <a:buClr>
                <a:schemeClr val="tx1"/>
              </a:buClr>
            </a:pPr>
            <a:r>
              <a:rPr lang="en-US" sz="1800" dirty="0" smtClean="0"/>
              <a:t>They want to please the interviewer</a:t>
            </a:r>
          </a:p>
          <a:p>
            <a:pPr lvl="2">
              <a:buClr>
                <a:schemeClr val="tx1"/>
              </a:buClr>
            </a:pPr>
            <a:r>
              <a:rPr lang="en-US" sz="1800" dirty="0" smtClean="0"/>
              <a:t>They don’t like sharing sensitive information</a:t>
            </a:r>
          </a:p>
          <a:p>
            <a:pPr lvl="2">
              <a:buClr>
                <a:schemeClr val="tx1"/>
              </a:buClr>
            </a:pPr>
            <a:r>
              <a:rPr lang="en-US" sz="1800" dirty="0" smtClean="0"/>
              <a:t>Women and older people are more likely to say yes/be positive even among randomly chosen people</a:t>
            </a:r>
          </a:p>
          <a:p>
            <a:pPr lvl="2">
              <a:buClr>
                <a:schemeClr val="tx1"/>
              </a:buClr>
            </a:pPr>
            <a:r>
              <a:rPr lang="en-US" sz="1800" dirty="0" smtClean="0"/>
              <a:t>Many people are not comfortable answering questions online</a:t>
            </a:r>
            <a:endParaRPr lang="en-US" sz="1800" dirty="0"/>
          </a:p>
        </p:txBody>
      </p:sp>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36</a:t>
            </a:fld>
            <a:endParaRPr lang="en-US" dirty="0"/>
          </a:p>
        </p:txBody>
      </p:sp>
    </p:spTree>
    <p:extLst>
      <p:ext uri="{BB962C8B-B14F-4D97-AF65-F5344CB8AC3E}">
        <p14:creationId xmlns:p14="http://schemas.microsoft.com/office/powerpoint/2010/main" val="5313807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TRAINING CONTENT:</a:t>
            </a:r>
            <a:br>
              <a:rPr lang="en-US" i="1" dirty="0" smtClean="0"/>
            </a:br>
            <a:r>
              <a:rPr lang="en-US" dirty="0" smtClean="0"/>
              <a:t>FINDING THE PERFECT DATA SET (OR NOT?)</a:t>
            </a:r>
            <a:endParaRPr lang="en-US" dirty="0"/>
          </a:p>
        </p:txBody>
      </p:sp>
      <p:sp>
        <p:nvSpPr>
          <p:cNvPr id="3" name="Content Placeholder 2"/>
          <p:cNvSpPr>
            <a:spLocks noGrp="1"/>
          </p:cNvSpPr>
          <p:nvPr>
            <p:ph idx="1"/>
          </p:nvPr>
        </p:nvSpPr>
        <p:spPr/>
        <p:txBody>
          <a:bodyPr/>
          <a:lstStyle/>
          <a:p>
            <a:pPr>
              <a:buClr>
                <a:schemeClr val="tx1"/>
              </a:buClr>
              <a:buFont typeface="Arial" panose="020B0604020202020204" pitchFamily="34" charset="0"/>
              <a:buChar char="•"/>
            </a:pPr>
            <a:r>
              <a:rPr lang="en-US" dirty="0" smtClean="0"/>
              <a:t>Look for published statistics and/or secondary data</a:t>
            </a:r>
          </a:p>
          <a:p>
            <a:pPr>
              <a:buClr>
                <a:schemeClr val="tx1"/>
              </a:buClr>
              <a:buFont typeface="Arial" panose="020B0604020202020204" pitchFamily="34" charset="0"/>
              <a:buChar char="•"/>
            </a:pPr>
            <a:r>
              <a:rPr lang="en-US" dirty="0" smtClean="0"/>
              <a:t>Ask “who cares?” What organization might have already collected data?</a:t>
            </a:r>
          </a:p>
          <a:p>
            <a:pPr>
              <a:buClr>
                <a:schemeClr val="tx1"/>
              </a:buClr>
              <a:buFont typeface="Arial" panose="020B0604020202020204" pitchFamily="34" charset="0"/>
              <a:buChar char="•"/>
            </a:pPr>
            <a:r>
              <a:rPr lang="en-US" dirty="0" smtClean="0"/>
              <a:t>Have a sense of which data are open and which are proprietary</a:t>
            </a:r>
          </a:p>
          <a:p>
            <a:pPr>
              <a:buClr>
                <a:schemeClr val="tx1"/>
              </a:buClr>
              <a:buFont typeface="Arial" panose="020B0604020202020204" pitchFamily="34" charset="0"/>
              <a:buChar char="•"/>
            </a:pPr>
            <a:r>
              <a:rPr lang="en-US" dirty="0" smtClean="0"/>
              <a:t>Look in the literature for similar instances of dealing with the topic; what data sets did they use?</a:t>
            </a:r>
          </a:p>
          <a:p>
            <a:pPr>
              <a:buClr>
                <a:schemeClr val="tx1"/>
              </a:buClr>
              <a:buFont typeface="Arial" panose="020B0604020202020204" pitchFamily="34" charset="0"/>
              <a:buChar char="•"/>
            </a:pPr>
            <a:r>
              <a:rPr lang="en-US" dirty="0" smtClean="0"/>
              <a:t>Check out LibGuides, user forums, listservs, and other places data might be discussed</a:t>
            </a:r>
          </a:p>
          <a:p>
            <a:pPr>
              <a:buClr>
                <a:schemeClr val="tx1"/>
              </a:buClr>
              <a:buFont typeface="Arial" panose="020B0604020202020204" pitchFamily="34" charset="0"/>
              <a:buChar char="•"/>
            </a:pPr>
            <a:r>
              <a:rPr lang="en-US" dirty="0" smtClean="0"/>
              <a:t>Consider data archives and repositories </a:t>
            </a:r>
            <a:r>
              <a:rPr lang="en-US" b="1" i="1" dirty="0" smtClean="0"/>
              <a:t>like ICPSR </a:t>
            </a:r>
            <a:r>
              <a:rPr lang="en-US" dirty="0" smtClean="0"/>
              <a:t>(if you are game to analyze data once you get it)</a:t>
            </a:r>
          </a:p>
          <a:p>
            <a:pPr>
              <a:buClr>
                <a:schemeClr val="tx1"/>
              </a:buClr>
              <a:buFont typeface="Arial" panose="020B0604020202020204" pitchFamily="34" charset="0"/>
              <a:buChar char="•"/>
            </a:pPr>
            <a:r>
              <a:rPr lang="en-US" dirty="0" smtClean="0"/>
              <a:t>Ask another data-engaged librarian! </a:t>
            </a:r>
            <a:r>
              <a:rPr lang="en-US" dirty="0" smtClean="0">
                <a:sym typeface="Wingdings" panose="05000000000000000000" pitchFamily="2" charset="2"/>
              </a:rPr>
              <a:t></a:t>
            </a:r>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37</a:t>
            </a:fld>
            <a:endParaRPr lang="en-US" dirty="0"/>
          </a:p>
        </p:txBody>
      </p:sp>
    </p:spTree>
    <p:extLst>
      <p:ext uri="{BB962C8B-B14F-4D97-AF65-F5344CB8AC3E}">
        <p14:creationId xmlns:p14="http://schemas.microsoft.com/office/powerpoint/2010/main" val="20097465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TRAINING CONTENT</a:t>
            </a:r>
            <a:r>
              <a:rPr lang="en-US" dirty="0" smtClean="0"/>
              <a:t>:</a:t>
            </a:r>
            <a:br>
              <a:rPr lang="en-US" dirty="0" smtClean="0"/>
            </a:br>
            <a:r>
              <a:rPr lang="en-US" dirty="0" smtClean="0"/>
              <a:t>WHAT IF YOU AREN’T FINDING DATA ON THE TOPIC?</a:t>
            </a:r>
            <a:endParaRPr lang="en-US" dirty="0"/>
          </a:p>
        </p:txBody>
      </p:sp>
      <p:sp>
        <p:nvSpPr>
          <p:cNvPr id="3" name="Content Placeholder 2"/>
          <p:cNvSpPr>
            <a:spLocks noGrp="1"/>
          </p:cNvSpPr>
          <p:nvPr>
            <p:ph idx="1"/>
          </p:nvPr>
        </p:nvSpPr>
        <p:spPr>
          <a:xfrm>
            <a:off x="1082504" y="2266088"/>
            <a:ext cx="10728496" cy="4023360"/>
          </a:xfrm>
        </p:spPr>
        <p:txBody>
          <a:bodyPr>
            <a:normAutofit/>
          </a:bodyPr>
          <a:lstStyle/>
          <a:p>
            <a:pPr>
              <a:buClr>
                <a:schemeClr val="tx1"/>
              </a:buClr>
              <a:buFont typeface="Arial" panose="020B0604020202020204" pitchFamily="34" charset="0"/>
              <a:buChar char="•"/>
            </a:pPr>
            <a:r>
              <a:rPr lang="en-US" dirty="0"/>
              <a:t>Give data for the </a:t>
            </a:r>
            <a:r>
              <a:rPr lang="en-US" dirty="0" smtClean="0"/>
              <a:t>larger area, </a:t>
            </a:r>
            <a:r>
              <a:rPr lang="en-US" dirty="0"/>
              <a:t>then show proportions that apply to your </a:t>
            </a:r>
            <a:r>
              <a:rPr lang="en-US" dirty="0" smtClean="0"/>
              <a:t>neighborhood/city/smaller area</a:t>
            </a:r>
            <a:endParaRPr lang="en-US" dirty="0"/>
          </a:p>
          <a:p>
            <a:pPr>
              <a:buClr>
                <a:schemeClr val="tx1"/>
              </a:buClr>
              <a:buFont typeface="Arial" panose="020B0604020202020204" pitchFamily="34" charset="0"/>
              <a:buChar char="•"/>
            </a:pPr>
            <a:r>
              <a:rPr lang="en-US" dirty="0"/>
              <a:t>Use data for a larger group, and then compare your group to the larger group </a:t>
            </a:r>
          </a:p>
          <a:p>
            <a:pPr>
              <a:buClr>
                <a:schemeClr val="tx1"/>
              </a:buClr>
              <a:buFont typeface="Arial" panose="020B0604020202020204" pitchFamily="34" charset="0"/>
              <a:buChar char="•"/>
            </a:pPr>
            <a:r>
              <a:rPr lang="en-US" dirty="0"/>
              <a:t>Use </a:t>
            </a:r>
            <a:r>
              <a:rPr lang="en-US" dirty="0" smtClean="0"/>
              <a:t>substitutions (such as, teen births if teen pregnancies aren’t available</a:t>
            </a:r>
            <a:endParaRPr lang="en-US" dirty="0"/>
          </a:p>
          <a:p>
            <a:pPr>
              <a:buClr>
                <a:schemeClr val="tx1"/>
              </a:buClr>
              <a:buFont typeface="Arial" panose="020B0604020202020204" pitchFamily="34" charset="0"/>
              <a:buChar char="•"/>
            </a:pPr>
            <a:r>
              <a:rPr lang="en-US" dirty="0"/>
              <a:t>Internet (start with Google, but don’t stop there!)</a:t>
            </a:r>
          </a:p>
          <a:p>
            <a:pPr>
              <a:buClr>
                <a:schemeClr val="tx1"/>
              </a:buClr>
              <a:buFont typeface="Arial" panose="020B0604020202020204" pitchFamily="34" charset="0"/>
              <a:buChar char="•"/>
            </a:pPr>
            <a:r>
              <a:rPr lang="en-US" dirty="0"/>
              <a:t>Advocate for better collection of data sources of interest</a:t>
            </a:r>
          </a:p>
          <a:p>
            <a:pPr>
              <a:buClr>
                <a:schemeClr val="tx1"/>
              </a:buClr>
              <a:buFont typeface="Arial" panose="020B0604020202020204" pitchFamily="34" charset="0"/>
              <a:buChar char="•"/>
            </a:pPr>
            <a:r>
              <a:rPr lang="en-US" dirty="0"/>
              <a:t>Consider gathering qualitative </a:t>
            </a:r>
            <a:r>
              <a:rPr lang="en-US" dirty="0" smtClean="0"/>
              <a:t>data (using rigorous methodology)</a:t>
            </a:r>
          </a:p>
          <a:p>
            <a:pPr>
              <a:buClr>
                <a:schemeClr val="tx1"/>
              </a:buClr>
              <a:buFont typeface="Arial" panose="020B0604020202020204" pitchFamily="34" charset="0"/>
              <a:buChar char="•"/>
            </a:pPr>
            <a:r>
              <a:rPr lang="en-US" dirty="0" smtClean="0"/>
              <a:t>Consult experts (in fact, they may do a special data run for you!)</a:t>
            </a:r>
            <a:endParaRPr lang="en-US" dirty="0"/>
          </a:p>
          <a:p>
            <a:endParaRPr lang="en-US" dirty="0"/>
          </a:p>
        </p:txBody>
      </p:sp>
      <p:sp>
        <p:nvSpPr>
          <p:cNvPr id="6" name="Footer Placeholder 5"/>
          <p:cNvSpPr>
            <a:spLocks noGrp="1"/>
          </p:cNvSpPr>
          <p:nvPr>
            <p:ph type="ftr" sz="quarter" idx="11"/>
          </p:nvPr>
        </p:nvSpPr>
        <p:spPr/>
        <p:txBody>
          <a:bodyPr/>
          <a:lstStyle/>
          <a:p>
            <a:r>
              <a:rPr lang="en-US" smtClean="0"/>
              <a:t>Ann Glusker, UC Berkeley Library, glusker@berkeley.edu</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38</a:t>
            </a:fld>
            <a:endParaRPr lang="en-US" dirty="0"/>
          </a:p>
        </p:txBody>
      </p:sp>
    </p:spTree>
    <p:extLst>
      <p:ext uri="{BB962C8B-B14F-4D97-AF65-F5344CB8AC3E}">
        <p14:creationId xmlns:p14="http://schemas.microsoft.com/office/powerpoint/2010/main" val="32387539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430586" cy="1499616"/>
          </a:xfrm>
        </p:spPr>
        <p:txBody>
          <a:bodyPr>
            <a:normAutofit fontScale="90000"/>
          </a:bodyPr>
          <a:lstStyle/>
          <a:p>
            <a:r>
              <a:rPr lang="en-US" dirty="0" smtClean="0"/>
              <a:t/>
            </a:r>
            <a:br>
              <a:rPr lang="en-US" dirty="0" smtClean="0"/>
            </a:br>
            <a:r>
              <a:rPr lang="en-US" i="1" dirty="0" smtClean="0"/>
              <a:t>TRAINING CONTENT:</a:t>
            </a:r>
            <a:br>
              <a:rPr lang="en-US" i="1" dirty="0" smtClean="0"/>
            </a:br>
            <a:r>
              <a:rPr lang="en-US" dirty="0" smtClean="0"/>
              <a:t>BEST PRACTICES AS YOU USE DATA (WITH userS OR NOT!)</a:t>
            </a:r>
            <a:br>
              <a:rPr lang="en-US" dirty="0" smtClean="0"/>
            </a:br>
            <a:endParaRPr lang="en-US" dirty="0"/>
          </a:p>
        </p:txBody>
      </p:sp>
      <p:sp>
        <p:nvSpPr>
          <p:cNvPr id="3" name="Content Placeholder 2"/>
          <p:cNvSpPr>
            <a:spLocks noGrp="1"/>
          </p:cNvSpPr>
          <p:nvPr>
            <p:ph idx="1"/>
          </p:nvPr>
        </p:nvSpPr>
        <p:spPr>
          <a:xfrm>
            <a:off x="1024128" y="2156791"/>
            <a:ext cx="9829402" cy="4023360"/>
          </a:xfrm>
        </p:spPr>
        <p:txBody>
          <a:bodyPr>
            <a:normAutofit lnSpcReduction="10000"/>
          </a:bodyPr>
          <a:lstStyle/>
          <a:p>
            <a:pPr>
              <a:buClr>
                <a:schemeClr val="tx1"/>
              </a:buClr>
              <a:buFont typeface="Arial" panose="020B0604020202020204" pitchFamily="34" charset="0"/>
              <a:buChar char="•"/>
            </a:pPr>
            <a:r>
              <a:rPr lang="en-US" dirty="0" smtClean="0"/>
              <a:t>ALWAYS look at the documentation!</a:t>
            </a:r>
          </a:p>
          <a:p>
            <a:pPr>
              <a:buClr>
                <a:schemeClr val="tx1"/>
              </a:buClr>
              <a:buFont typeface="Arial" panose="020B0604020202020204" pitchFamily="34" charset="0"/>
              <a:buChar char="•"/>
            </a:pPr>
            <a:r>
              <a:rPr lang="en-US" dirty="0" smtClean="0"/>
              <a:t>Compare what you find to published sources where possible</a:t>
            </a:r>
          </a:p>
          <a:p>
            <a:pPr>
              <a:buClr>
                <a:schemeClr val="tx1"/>
              </a:buClr>
              <a:buFont typeface="Arial" panose="020B0604020202020204" pitchFamily="34" charset="0"/>
              <a:buChar char="•"/>
            </a:pPr>
            <a:r>
              <a:rPr lang="en-US" dirty="0" smtClean="0"/>
              <a:t>Consult with others who have used the source, or the software</a:t>
            </a:r>
          </a:p>
          <a:p>
            <a:pPr>
              <a:buClr>
                <a:schemeClr val="tx1"/>
              </a:buClr>
              <a:buFont typeface="Arial" panose="020B0604020202020204" pitchFamily="34" charset="0"/>
              <a:buChar char="•"/>
            </a:pPr>
            <a:r>
              <a:rPr lang="en-US" dirty="0" smtClean="0"/>
              <a:t>Consult an expert (data requests!)</a:t>
            </a:r>
          </a:p>
          <a:p>
            <a:pPr>
              <a:buClr>
                <a:schemeClr val="tx1"/>
              </a:buClr>
              <a:buFont typeface="Arial" panose="020B0604020202020204" pitchFamily="34" charset="0"/>
              <a:buChar char="•"/>
            </a:pPr>
            <a:r>
              <a:rPr lang="en-US" dirty="0" smtClean="0"/>
              <a:t>Prioritizing— try to focus on </a:t>
            </a:r>
            <a:r>
              <a:rPr lang="en-US" dirty="0"/>
              <a:t>2 or 3 crucial </a:t>
            </a:r>
            <a:r>
              <a:rPr lang="en-US" dirty="0" smtClean="0"/>
              <a:t>facts to make an argument</a:t>
            </a:r>
            <a:endParaRPr lang="en-US" dirty="0"/>
          </a:p>
          <a:p>
            <a:pPr>
              <a:buClr>
                <a:schemeClr val="tx1"/>
              </a:buClr>
              <a:buFont typeface="Arial" panose="020B0604020202020204" pitchFamily="34" charset="0"/>
              <a:buChar char="•"/>
            </a:pPr>
            <a:r>
              <a:rPr lang="en-US" dirty="0" smtClean="0"/>
              <a:t>Comparing—consistent units, correct frame of reference, eliminate bias</a:t>
            </a:r>
          </a:p>
          <a:p>
            <a:pPr>
              <a:buClr>
                <a:schemeClr val="tx1"/>
              </a:buClr>
              <a:buFont typeface="Arial" panose="020B0604020202020204" pitchFamily="34" charset="0"/>
              <a:buChar char="•"/>
            </a:pPr>
            <a:r>
              <a:rPr lang="en-US" dirty="0" smtClean="0"/>
              <a:t>Use maps </a:t>
            </a:r>
            <a:r>
              <a:rPr lang="en-US" dirty="0"/>
              <a:t>and </a:t>
            </a:r>
            <a:r>
              <a:rPr lang="en-US" dirty="0" smtClean="0"/>
              <a:t>graphics AS APPROPRIATE (it isn’t always!)</a:t>
            </a:r>
            <a:endParaRPr lang="en-US" dirty="0"/>
          </a:p>
          <a:p>
            <a:pPr>
              <a:buClr>
                <a:schemeClr val="tx1"/>
              </a:buClr>
              <a:buFont typeface="Arial" panose="020B0604020202020204" pitchFamily="34" charset="0"/>
              <a:buChar char="•"/>
            </a:pPr>
            <a:r>
              <a:rPr lang="en-US" dirty="0" smtClean="0"/>
              <a:t>Build a case with several data points—tell a story (infographics can be good here)</a:t>
            </a:r>
            <a:endParaRPr lang="en-US" dirty="0"/>
          </a:p>
          <a:p>
            <a:pPr>
              <a:buClr>
                <a:schemeClr val="tx1"/>
              </a:buClr>
              <a:buFont typeface="Arial" panose="020B0604020202020204" pitchFamily="34" charset="0"/>
              <a:buChar char="•"/>
            </a:pPr>
            <a:r>
              <a:rPr lang="en-US" dirty="0"/>
              <a:t> </a:t>
            </a:r>
            <a:r>
              <a:rPr lang="en-US" dirty="0" smtClean="0"/>
              <a:t>Watch out for technical aspects such as size of files (open data files can get BIG)</a:t>
            </a:r>
            <a:endParaRPr lang="en-US" dirty="0"/>
          </a:p>
        </p:txBody>
      </p:sp>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39</a:t>
            </a:fld>
            <a:endParaRPr lang="en-US" dirty="0"/>
          </a:p>
        </p:txBody>
      </p:sp>
    </p:spTree>
    <p:extLst>
      <p:ext uri="{BB962C8B-B14F-4D97-AF65-F5344CB8AC3E}">
        <p14:creationId xmlns:p14="http://schemas.microsoft.com/office/powerpoint/2010/main" val="22841185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ME</a:t>
            </a:r>
            <a:endParaRPr lang="en-US" dirty="0"/>
          </a:p>
        </p:txBody>
      </p:sp>
      <p:sp>
        <p:nvSpPr>
          <p:cNvPr id="3" name="Content Placeholder 2"/>
          <p:cNvSpPr>
            <a:spLocks noGrp="1"/>
          </p:cNvSpPr>
          <p:nvPr>
            <p:ph idx="1"/>
          </p:nvPr>
        </p:nvSpPr>
        <p:spPr>
          <a:xfrm>
            <a:off x="593204" y="1907628"/>
            <a:ext cx="7331596" cy="4401732"/>
          </a:xfrm>
        </p:spPr>
        <p:txBody>
          <a:bodyPr>
            <a:normAutofit fontScale="92500" lnSpcReduction="10000"/>
          </a:bodyPr>
          <a:lstStyle/>
          <a:p>
            <a:pPr>
              <a:buFont typeface="Wingdings" panose="05000000000000000000" pitchFamily="2" charset="2"/>
              <a:buChar char="v"/>
            </a:pPr>
            <a:r>
              <a:rPr lang="en-US" sz="2800" dirty="0" smtClean="0"/>
              <a:t>I’m the UC Berkeley Library’s liaison to sociology and demography, and also contribute to quantitative research activities on campus</a:t>
            </a:r>
          </a:p>
          <a:p>
            <a:pPr>
              <a:buFont typeface="Wingdings" panose="05000000000000000000" pitchFamily="2" charset="2"/>
              <a:buChar char="v"/>
            </a:pPr>
            <a:r>
              <a:rPr lang="en-US" sz="2800" dirty="0" smtClean="0"/>
              <a:t>I’ve also worked as:</a:t>
            </a:r>
          </a:p>
          <a:p>
            <a:pPr marL="516636" lvl="1" indent="-342900">
              <a:buFont typeface="Wingdings" panose="05000000000000000000" pitchFamily="2" charset="2"/>
              <a:buChar char="v"/>
            </a:pPr>
            <a:r>
              <a:rPr lang="en-US" sz="2400" dirty="0" smtClean="0"/>
              <a:t> a </a:t>
            </a:r>
            <a:r>
              <a:rPr lang="en-US" sz="2400" b="1" dirty="0" smtClean="0"/>
              <a:t>public health epidemiologist </a:t>
            </a:r>
            <a:r>
              <a:rPr lang="en-US" sz="2400" dirty="0" smtClean="0"/>
              <a:t>(for Public Health – Seattle &amp; King County) </a:t>
            </a:r>
            <a:endParaRPr lang="en-US" sz="2400" dirty="0"/>
          </a:p>
          <a:p>
            <a:pPr marL="516636" lvl="1" indent="-342900">
              <a:buFont typeface="Wingdings" panose="05000000000000000000" pitchFamily="2" charset="2"/>
              <a:buChar char="v"/>
            </a:pPr>
            <a:r>
              <a:rPr lang="en-US" sz="2400" dirty="0" smtClean="0"/>
              <a:t>the </a:t>
            </a:r>
            <a:r>
              <a:rPr lang="en-US" sz="2400" b="1" dirty="0" smtClean="0"/>
              <a:t>medical librarian </a:t>
            </a:r>
            <a:r>
              <a:rPr lang="en-US" sz="2400" dirty="0" smtClean="0"/>
              <a:t>for Group Health (now Kaiser Permanente – Washington)</a:t>
            </a:r>
          </a:p>
          <a:p>
            <a:pPr marL="516636" lvl="1" indent="-342900">
              <a:buFont typeface="Wingdings" panose="05000000000000000000" pitchFamily="2" charset="2"/>
              <a:buChar char="v"/>
            </a:pPr>
            <a:r>
              <a:rPr lang="en-US" sz="2400" dirty="0" smtClean="0"/>
              <a:t>a </a:t>
            </a:r>
            <a:r>
              <a:rPr lang="en-US" sz="2400" b="1" dirty="0" smtClean="0"/>
              <a:t>public library consumer health librarian </a:t>
            </a:r>
            <a:r>
              <a:rPr lang="en-US" sz="2400" dirty="0" smtClean="0"/>
              <a:t>(at The Seattle Public Library)</a:t>
            </a:r>
          </a:p>
          <a:p>
            <a:pPr marL="516636" lvl="1" indent="-342900">
              <a:buFont typeface="Wingdings" panose="05000000000000000000" pitchFamily="2" charset="2"/>
              <a:buChar char="v"/>
            </a:pPr>
            <a:r>
              <a:rPr lang="en-US" sz="2400" dirty="0" smtClean="0"/>
              <a:t>a </a:t>
            </a:r>
            <a:r>
              <a:rPr lang="en-US" sz="2400" b="1" dirty="0" smtClean="0"/>
              <a:t>research and data outreach librarian (</a:t>
            </a:r>
            <a:r>
              <a:rPr lang="en-US" sz="2400" dirty="0" smtClean="0"/>
              <a:t>for the National Network of Libraries of Medicine at the University of Washington)</a:t>
            </a:r>
          </a:p>
          <a:p>
            <a:endParaRPr lang="en-US" sz="4000" dirty="0" smtClean="0"/>
          </a:p>
        </p:txBody>
      </p:sp>
      <p:pic>
        <p:nvPicPr>
          <p:cNvPr id="4" name="Picture 3"/>
          <p:cNvPicPr>
            <a:picLocks noChangeAspect="1"/>
          </p:cNvPicPr>
          <p:nvPr/>
        </p:nvPicPr>
        <p:blipFill>
          <a:blip r:embed="rId2"/>
          <a:stretch>
            <a:fillRect/>
          </a:stretch>
        </p:blipFill>
        <p:spPr>
          <a:xfrm>
            <a:off x="8192668" y="687559"/>
            <a:ext cx="3353091" cy="5169856"/>
          </a:xfrm>
          <a:prstGeom prst="rect">
            <a:avLst/>
          </a:prstGeom>
        </p:spPr>
      </p:pic>
      <p:sp>
        <p:nvSpPr>
          <p:cNvPr id="5" name="TextBox 4"/>
          <p:cNvSpPr txBox="1"/>
          <p:nvPr/>
        </p:nvSpPr>
        <p:spPr>
          <a:xfrm>
            <a:off x="8082455" y="6117021"/>
            <a:ext cx="2661745" cy="369332"/>
          </a:xfrm>
          <a:prstGeom prst="rect">
            <a:avLst/>
          </a:prstGeom>
          <a:noFill/>
        </p:spPr>
        <p:txBody>
          <a:bodyPr wrap="square" rtlCol="0">
            <a:spAutoFit/>
          </a:bodyPr>
          <a:lstStyle/>
          <a:p>
            <a:r>
              <a:rPr lang="en-US" dirty="0" smtClean="0"/>
              <a:t>Credit: </a:t>
            </a:r>
            <a:r>
              <a:rPr lang="en-US" dirty="0" smtClean="0">
                <a:hlinkClick r:id="rId3"/>
              </a:rPr>
              <a:t>Susan Smith</a:t>
            </a:r>
            <a:endParaRPr lang="en-US" dirty="0"/>
          </a:p>
        </p:txBody>
      </p:sp>
      <p:cxnSp>
        <p:nvCxnSpPr>
          <p:cNvPr id="7" name="Straight Arrow Connector 6"/>
          <p:cNvCxnSpPr/>
          <p:nvPr/>
        </p:nvCxnSpPr>
        <p:spPr>
          <a:xfrm>
            <a:off x="7756634" y="4803228"/>
            <a:ext cx="578069"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Footer Placeholder 7"/>
          <p:cNvSpPr>
            <a:spLocks noGrp="1"/>
          </p:cNvSpPr>
          <p:nvPr>
            <p:ph type="ftr" sz="quarter" idx="11"/>
          </p:nvPr>
        </p:nvSpPr>
        <p:spPr/>
        <p:txBody>
          <a:bodyPr/>
          <a:lstStyle/>
          <a:p>
            <a:r>
              <a:rPr lang="en-US" smtClean="0"/>
              <a:t>Ann Glusker, UC Berkeley Library, glusker@berkeley.edu</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4</a:t>
            </a:fld>
            <a:endParaRPr lang="en-US" dirty="0"/>
          </a:p>
        </p:txBody>
      </p:sp>
    </p:spTree>
    <p:extLst>
      <p:ext uri="{BB962C8B-B14F-4D97-AF65-F5344CB8AC3E}">
        <p14:creationId xmlns:p14="http://schemas.microsoft.com/office/powerpoint/2010/main" val="29874422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TRAINING CONTENT:</a:t>
            </a:r>
            <a:br>
              <a:rPr lang="en-US" i="1" dirty="0" smtClean="0"/>
            </a:br>
            <a:r>
              <a:rPr lang="en-US" dirty="0" smtClean="0"/>
              <a:t>BEST PRACTICES FOR ENGAGING userS</a:t>
            </a:r>
            <a:endParaRPr lang="en-US" dirty="0"/>
          </a:p>
        </p:txBody>
      </p:sp>
      <p:sp>
        <p:nvSpPr>
          <p:cNvPr id="3" name="Content Placeholder 2"/>
          <p:cNvSpPr>
            <a:spLocks noGrp="1"/>
          </p:cNvSpPr>
          <p:nvPr>
            <p:ph idx="1"/>
          </p:nvPr>
        </p:nvSpPr>
        <p:spPr>
          <a:xfrm>
            <a:off x="884980" y="2338382"/>
            <a:ext cx="9859220" cy="4303644"/>
          </a:xfrm>
        </p:spPr>
        <p:txBody>
          <a:bodyPr>
            <a:normAutofit fontScale="92500" lnSpcReduction="10000"/>
          </a:bodyPr>
          <a:lstStyle/>
          <a:p>
            <a:pPr>
              <a:buClr>
                <a:schemeClr val="tx1"/>
              </a:buClr>
              <a:buFont typeface="Arial" panose="020B0604020202020204" pitchFamily="34" charset="0"/>
              <a:buChar char="•"/>
            </a:pPr>
            <a:r>
              <a:rPr lang="en-US" dirty="0" smtClean="0"/>
              <a:t>Narrate your process as you work</a:t>
            </a:r>
          </a:p>
          <a:p>
            <a:pPr>
              <a:buClr>
                <a:schemeClr val="tx1"/>
              </a:buClr>
              <a:buFont typeface="Arial" panose="020B0604020202020204" pitchFamily="34" charset="0"/>
              <a:buChar char="•"/>
            </a:pPr>
            <a:r>
              <a:rPr lang="en-US" dirty="0" smtClean="0"/>
              <a:t>Explain why you need each piece of information from them</a:t>
            </a:r>
          </a:p>
          <a:p>
            <a:pPr>
              <a:buClr>
                <a:schemeClr val="tx1"/>
              </a:buClr>
              <a:buFont typeface="Arial" panose="020B0604020202020204" pitchFamily="34" charset="0"/>
              <a:buChar char="•"/>
            </a:pPr>
            <a:r>
              <a:rPr lang="en-US" dirty="0" smtClean="0"/>
              <a:t>Emphasize that you are exploring together</a:t>
            </a:r>
          </a:p>
          <a:p>
            <a:pPr>
              <a:buClr>
                <a:schemeClr val="tx1"/>
              </a:buClr>
              <a:buFont typeface="Arial" panose="020B0604020202020204" pitchFamily="34" charset="0"/>
              <a:buChar char="•"/>
            </a:pPr>
            <a:r>
              <a:rPr lang="en-US" dirty="0" smtClean="0"/>
              <a:t>Explain why some data are not available openly</a:t>
            </a:r>
          </a:p>
          <a:p>
            <a:pPr>
              <a:buClr>
                <a:schemeClr val="tx1"/>
              </a:buClr>
              <a:buFont typeface="Arial" panose="020B0604020202020204" pitchFamily="34" charset="0"/>
              <a:buChar char="•"/>
            </a:pPr>
            <a:r>
              <a:rPr lang="en-US" dirty="0" smtClean="0"/>
              <a:t>Suggest adjustments to their question that may make data easier to find (warning—this often does not go over well!)</a:t>
            </a:r>
          </a:p>
          <a:p>
            <a:pPr>
              <a:buClr>
                <a:schemeClr val="tx1"/>
              </a:buClr>
              <a:buFont typeface="Arial" panose="020B0604020202020204" pitchFamily="34" charset="0"/>
              <a:buChar char="•"/>
            </a:pPr>
            <a:r>
              <a:rPr lang="en-US" dirty="0" smtClean="0"/>
              <a:t>See if they can use estimates (may be easier to find in other sources online!)</a:t>
            </a:r>
          </a:p>
          <a:p>
            <a:pPr>
              <a:buClr>
                <a:schemeClr val="tx1"/>
              </a:buClr>
              <a:buFont typeface="Arial" panose="020B0604020202020204" pitchFamily="34" charset="0"/>
              <a:buChar char="•"/>
            </a:pPr>
            <a:r>
              <a:rPr lang="en-US" dirty="0" smtClean="0"/>
              <a:t>Encourage them to follow best practices such as consulting the data dictionary, comparing with published sources</a:t>
            </a:r>
          </a:p>
          <a:p>
            <a:pPr>
              <a:buClr>
                <a:schemeClr val="tx1"/>
              </a:buClr>
              <a:buFont typeface="Arial" panose="020B0604020202020204" pitchFamily="34" charset="0"/>
              <a:buChar char="•"/>
            </a:pPr>
            <a:r>
              <a:rPr lang="en-US" dirty="0" smtClean="0"/>
              <a:t>Suggest tutorials as a refresher if it’s been a while since they’ve done data work</a:t>
            </a:r>
          </a:p>
          <a:p>
            <a:pPr>
              <a:buClr>
                <a:schemeClr val="tx1"/>
              </a:buClr>
              <a:buFont typeface="Arial" panose="020B0604020202020204" pitchFamily="34" charset="0"/>
              <a:buChar char="•"/>
            </a:pPr>
            <a:r>
              <a:rPr lang="en-US" dirty="0" smtClean="0"/>
              <a:t>Know when to refer to an expert </a:t>
            </a:r>
          </a:p>
          <a:p>
            <a:endParaRPr lang="en-US" dirty="0" smtClean="0"/>
          </a:p>
          <a:p>
            <a:endParaRPr lang="en-US" dirty="0" smtClean="0"/>
          </a:p>
        </p:txBody>
      </p:sp>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40</a:t>
            </a:fld>
            <a:endParaRPr lang="en-US" dirty="0"/>
          </a:p>
        </p:txBody>
      </p:sp>
    </p:spTree>
    <p:extLst>
      <p:ext uri="{BB962C8B-B14F-4D97-AF65-F5344CB8AC3E}">
        <p14:creationId xmlns:p14="http://schemas.microsoft.com/office/powerpoint/2010/main" val="635190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TRAINING CONTENT:</a:t>
            </a:r>
            <a:br>
              <a:rPr lang="en-US" i="1" dirty="0" smtClean="0"/>
            </a:br>
            <a:r>
              <a:rPr lang="en-US" dirty="0" smtClean="0"/>
              <a:t>WHAT ABOUT numeracy</a:t>
            </a:r>
            <a:r>
              <a:rPr lang="en-US" dirty="0"/>
              <a:t>, challenges of complex data </a:t>
            </a:r>
            <a:r>
              <a:rPr lang="en-US" dirty="0" smtClean="0"/>
              <a:t>analyses?</a:t>
            </a:r>
            <a:endParaRPr lang="en-US" dirty="0"/>
          </a:p>
        </p:txBody>
      </p:sp>
      <p:sp>
        <p:nvSpPr>
          <p:cNvPr id="5" name="TextBox 4"/>
          <p:cNvSpPr txBox="1"/>
          <p:nvPr/>
        </p:nvSpPr>
        <p:spPr>
          <a:xfrm>
            <a:off x="657057" y="2615581"/>
            <a:ext cx="10935853" cy="4031873"/>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sz="2000" dirty="0" smtClean="0"/>
              <a:t>There’s no way to make this easy.  Data can be tough to work with, no matter what your level.  The main goal is avoiding shaming, and offering support as possible</a:t>
            </a:r>
          </a:p>
          <a:p>
            <a:pPr marL="285750" indent="-285750">
              <a:buClr>
                <a:schemeClr val="tx1"/>
              </a:buClr>
              <a:buFont typeface="Arial" panose="020B0604020202020204" pitchFamily="34" charset="0"/>
              <a:buChar char="•"/>
            </a:pPr>
            <a:r>
              <a:rPr lang="en-US" sz="2000" dirty="0" smtClean="0"/>
              <a:t>You can’t assume the user’s level of competency or understanding– just keep checking in on how they are receiving the information; are they repeating it back to you or sitting silently? Asking for clarification? Etc.</a:t>
            </a:r>
            <a:endParaRPr lang="en-US" sz="2000" dirty="0"/>
          </a:p>
          <a:p>
            <a:pPr marL="285750" indent="-285750">
              <a:buClr>
                <a:schemeClr val="tx1"/>
              </a:buClr>
              <a:buFont typeface="Arial" panose="020B0604020202020204" pitchFamily="34" charset="0"/>
              <a:buChar char="•"/>
            </a:pPr>
            <a:r>
              <a:rPr lang="en-US" sz="2000" dirty="0" smtClean="0"/>
              <a:t>Suggest other library or online classes that may be helpful either before or while they delve into the data; Excel can be an important tool, but many others are easier and freely available</a:t>
            </a:r>
          </a:p>
          <a:p>
            <a:pPr marL="285750" indent="-285750">
              <a:buClr>
                <a:schemeClr val="tx1"/>
              </a:buClr>
              <a:buFont typeface="Arial" panose="020B0604020202020204" pitchFamily="34" charset="0"/>
              <a:buChar char="•"/>
            </a:pPr>
            <a:r>
              <a:rPr lang="en-US" sz="2000" dirty="0" smtClean="0"/>
              <a:t>Offer ongoing assistance, as possible</a:t>
            </a:r>
          </a:p>
          <a:p>
            <a:pPr marL="285750" indent="-285750">
              <a:buClr>
                <a:schemeClr val="tx1"/>
              </a:buClr>
              <a:buFont typeface="Arial" panose="020B0604020202020204" pitchFamily="34" charset="0"/>
              <a:buChar char="•"/>
            </a:pPr>
            <a:r>
              <a:rPr lang="en-US" sz="2000" dirty="0" smtClean="0"/>
              <a:t>Offer options for professional assistance (This also does not go over well!  But if someone wants a complex analysis of raw data for market research, and they can’t perform it, they may have to pay for it!)</a:t>
            </a:r>
          </a:p>
          <a:p>
            <a:endParaRPr lang="en-US" dirty="0" smtClean="0"/>
          </a:p>
          <a:p>
            <a:endParaRPr lang="en-US" dirty="0" smtClean="0"/>
          </a:p>
        </p:txBody>
      </p:sp>
      <p:sp>
        <p:nvSpPr>
          <p:cNvPr id="3" name="Footer Placeholder 2"/>
          <p:cNvSpPr>
            <a:spLocks noGrp="1"/>
          </p:cNvSpPr>
          <p:nvPr>
            <p:ph type="ftr" sz="quarter" idx="11"/>
          </p:nvPr>
        </p:nvSpPr>
        <p:spPr/>
        <p:txBody>
          <a:bodyPr/>
          <a:lstStyle/>
          <a:p>
            <a:r>
              <a:rPr lang="en-US" smtClean="0"/>
              <a:t>Ann Glusker, UC Berkeley Library, glusker@berkeley.edu</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41</a:t>
            </a:fld>
            <a:endParaRPr lang="en-US" dirty="0"/>
          </a:p>
        </p:txBody>
      </p:sp>
    </p:spTree>
    <p:extLst>
      <p:ext uri="{BB962C8B-B14F-4D97-AF65-F5344CB8AC3E}">
        <p14:creationId xmlns:p14="http://schemas.microsoft.com/office/powerpoint/2010/main" val="749767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418229" cy="1499616"/>
          </a:xfrm>
        </p:spPr>
        <p:txBody>
          <a:bodyPr/>
          <a:lstStyle/>
          <a:p>
            <a:r>
              <a:rPr lang="en-US" dirty="0" smtClean="0"/>
              <a:t>CREATING YOUR PLAN OF ACTION: IT’s UP TO YOU!</a:t>
            </a:r>
            <a:endParaRPr lang="en-US" dirty="0"/>
          </a:p>
        </p:txBody>
      </p:sp>
      <p:sp>
        <p:nvSpPr>
          <p:cNvPr id="3" name="Content Placeholder 2"/>
          <p:cNvSpPr>
            <a:spLocks noGrp="1"/>
          </p:cNvSpPr>
          <p:nvPr>
            <p:ph idx="1"/>
          </p:nvPr>
        </p:nvSpPr>
        <p:spPr>
          <a:xfrm>
            <a:off x="282723" y="2096923"/>
            <a:ext cx="7180757" cy="4023360"/>
          </a:xfrm>
        </p:spPr>
        <p:txBody>
          <a:bodyPr/>
          <a:lstStyle/>
          <a:p>
            <a:pPr>
              <a:buFont typeface="Wingdings" panose="05000000000000000000" pitchFamily="2" charset="2"/>
              <a:buChar char="v"/>
            </a:pPr>
            <a:r>
              <a:rPr lang="en-US" dirty="0" smtClean="0"/>
              <a:t>Not making a plan is a valid choice!  But…</a:t>
            </a:r>
          </a:p>
          <a:p>
            <a:pPr>
              <a:buFont typeface="Wingdings" panose="05000000000000000000" pitchFamily="2" charset="2"/>
              <a:buChar char="v"/>
            </a:pPr>
            <a:r>
              <a:rPr lang="en-US" dirty="0" smtClean="0"/>
              <a:t>If you’ve had even one “I’ll check out that link later” moment during this talk, that one thing may lead to another! Consider:</a:t>
            </a:r>
          </a:p>
          <a:p>
            <a:pPr lvl="2">
              <a:buFont typeface="Wingdings" panose="05000000000000000000" pitchFamily="2" charset="2"/>
              <a:buChar char="v"/>
            </a:pPr>
            <a:r>
              <a:rPr lang="en-US" sz="1600" dirty="0" smtClean="0"/>
              <a:t>What is realistic for your setting and job, or personal life?</a:t>
            </a:r>
          </a:p>
          <a:p>
            <a:pPr lvl="2">
              <a:buFont typeface="Wingdings" panose="05000000000000000000" pitchFamily="2" charset="2"/>
              <a:buChar char="v"/>
            </a:pPr>
            <a:r>
              <a:rPr lang="en-US" sz="1600" dirty="0" smtClean="0"/>
              <a:t>Who would be natural collaborators?</a:t>
            </a:r>
          </a:p>
          <a:p>
            <a:pPr lvl="2">
              <a:buFont typeface="Wingdings" panose="05000000000000000000" pitchFamily="2" charset="2"/>
              <a:buChar char="v"/>
            </a:pPr>
            <a:r>
              <a:rPr lang="en-US" sz="1600" dirty="0" smtClean="0"/>
              <a:t>What appeals to you? (at work or not)</a:t>
            </a:r>
          </a:p>
          <a:p>
            <a:pPr>
              <a:buFont typeface="Wingdings" panose="05000000000000000000" pitchFamily="2" charset="2"/>
              <a:buChar char="v"/>
            </a:pPr>
            <a:r>
              <a:rPr lang="en-US" dirty="0" smtClean="0"/>
              <a:t>Then– set goals!  1, 3 and 6 months…???</a:t>
            </a:r>
            <a:endParaRPr lang="en-US" dirty="0"/>
          </a:p>
        </p:txBody>
      </p:sp>
      <p:sp>
        <p:nvSpPr>
          <p:cNvPr id="4" name="Footer Placeholder 3"/>
          <p:cNvSpPr>
            <a:spLocks noGrp="1"/>
          </p:cNvSpPr>
          <p:nvPr>
            <p:ph type="ftr" sz="quarter" idx="11"/>
          </p:nvPr>
        </p:nvSpPr>
        <p:spPr/>
        <p:txBody>
          <a:bodyPr/>
          <a:lstStyle/>
          <a:p>
            <a:r>
              <a:rPr lang="en-US" dirty="0"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42</a:t>
            </a:fld>
            <a:endParaRPr lang="en-US" dirty="0"/>
          </a:p>
        </p:txBody>
      </p:sp>
      <p:pic>
        <p:nvPicPr>
          <p:cNvPr id="6" name="Picture 5"/>
          <p:cNvPicPr/>
          <p:nvPr/>
        </p:nvPicPr>
        <p:blipFill>
          <a:blip r:embed="rId2"/>
          <a:stretch>
            <a:fillRect/>
          </a:stretch>
        </p:blipFill>
        <p:spPr>
          <a:xfrm>
            <a:off x="7793661" y="1751448"/>
            <a:ext cx="3531475" cy="3137373"/>
          </a:xfrm>
          <a:prstGeom prst="rect">
            <a:avLst/>
          </a:prstGeom>
        </p:spPr>
      </p:pic>
      <p:sp>
        <p:nvSpPr>
          <p:cNvPr id="7" name="TextBox 6"/>
          <p:cNvSpPr txBox="1"/>
          <p:nvPr/>
        </p:nvSpPr>
        <p:spPr>
          <a:xfrm>
            <a:off x="6397656" y="4531580"/>
            <a:ext cx="3468414" cy="369332"/>
          </a:xfrm>
          <a:prstGeom prst="rect">
            <a:avLst/>
          </a:prstGeom>
          <a:noFill/>
        </p:spPr>
        <p:txBody>
          <a:bodyPr wrap="square" rtlCol="0">
            <a:spAutoFit/>
          </a:bodyPr>
          <a:lstStyle/>
          <a:p>
            <a:r>
              <a:rPr lang="en-US" dirty="0" smtClean="0"/>
              <a:t>Credit: </a:t>
            </a:r>
            <a:r>
              <a:rPr lang="en-US" dirty="0" smtClean="0">
                <a:hlinkClick r:id="rId3"/>
              </a:rPr>
              <a:t>Zilupe</a:t>
            </a:r>
            <a:endParaRPr lang="en-US" dirty="0"/>
          </a:p>
        </p:txBody>
      </p:sp>
      <p:sp>
        <p:nvSpPr>
          <p:cNvPr id="8" name="TextBox 7"/>
          <p:cNvSpPr txBox="1"/>
          <p:nvPr/>
        </p:nvSpPr>
        <p:spPr>
          <a:xfrm>
            <a:off x="410187" y="4964118"/>
            <a:ext cx="10503243" cy="1200329"/>
          </a:xfrm>
          <a:prstGeom prst="rect">
            <a:avLst/>
          </a:prstGeom>
          <a:noFill/>
          <a:ln w="38100">
            <a:solidFill>
              <a:srgbClr val="FF0000"/>
            </a:solidFill>
          </a:ln>
        </p:spPr>
        <p:txBody>
          <a:bodyPr wrap="square" rtlCol="0">
            <a:spAutoFit/>
          </a:bodyPr>
          <a:lstStyle/>
          <a:p>
            <a:r>
              <a:rPr lang="en-US" b="1" i="1" dirty="0" smtClean="0"/>
              <a:t>MINE:</a:t>
            </a:r>
          </a:p>
          <a:p>
            <a:r>
              <a:rPr lang="en-US" dirty="0" smtClean="0"/>
              <a:t>1: Read </a:t>
            </a:r>
            <a:r>
              <a:rPr lang="en-US" i="1" dirty="0" smtClean="0"/>
              <a:t>Data Feminism </a:t>
            </a:r>
            <a:r>
              <a:rPr lang="en-US" dirty="0" smtClean="0"/>
              <a:t>book</a:t>
            </a:r>
          </a:p>
          <a:p>
            <a:r>
              <a:rPr lang="en-US" dirty="0" smtClean="0"/>
              <a:t>3: Take a class, “Power Pivot Data Modeling in Excel”</a:t>
            </a:r>
          </a:p>
          <a:p>
            <a:r>
              <a:rPr lang="en-US" dirty="0" smtClean="0"/>
              <a:t>6: Create my own template of library assessment data relating to my departments, that I can update yearly</a:t>
            </a:r>
            <a:endParaRPr lang="en-US" dirty="0"/>
          </a:p>
        </p:txBody>
      </p:sp>
    </p:spTree>
    <p:extLst>
      <p:ext uri="{BB962C8B-B14F-4D97-AF65-F5344CB8AC3E}">
        <p14:creationId xmlns:p14="http://schemas.microsoft.com/office/powerpoint/2010/main" val="4386396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(in addition to the Above Links)</a:t>
            </a:r>
            <a:endParaRPr lang="en-US" dirty="0"/>
          </a:p>
        </p:txBody>
      </p:sp>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43</a:t>
            </a:fld>
            <a:endParaRPr lang="en-US" dirty="0"/>
          </a:p>
        </p:txBody>
      </p:sp>
      <p:pic>
        <p:nvPicPr>
          <p:cNvPr id="6" name="Content Placeholder 8"/>
          <p:cNvPicPr>
            <a:picLocks noGrp="1"/>
          </p:cNvPicPr>
          <p:nvPr>
            <p:ph idx="1"/>
          </p:nvPr>
        </p:nvPicPr>
        <p:blipFill>
          <a:blip r:embed="rId2"/>
          <a:stretch>
            <a:fillRect/>
          </a:stretch>
        </p:blipFill>
        <p:spPr>
          <a:xfrm>
            <a:off x="7959614" y="2296999"/>
            <a:ext cx="3851386" cy="4022725"/>
          </a:xfrm>
          <a:prstGeom prst="rect">
            <a:avLst/>
          </a:prstGeom>
        </p:spPr>
      </p:pic>
      <p:pic>
        <p:nvPicPr>
          <p:cNvPr id="7" name="Picture 6"/>
          <p:cNvPicPr>
            <a:picLocks noChangeAspect="1"/>
          </p:cNvPicPr>
          <p:nvPr/>
        </p:nvPicPr>
        <p:blipFill>
          <a:blip r:embed="rId3"/>
          <a:stretch>
            <a:fillRect/>
          </a:stretch>
        </p:blipFill>
        <p:spPr>
          <a:xfrm>
            <a:off x="7793661" y="1833362"/>
            <a:ext cx="2822693" cy="502940"/>
          </a:xfrm>
          <a:prstGeom prst="rect">
            <a:avLst/>
          </a:prstGeom>
        </p:spPr>
      </p:pic>
      <p:pic>
        <p:nvPicPr>
          <p:cNvPr id="3" name="Picture 2">
            <a:hlinkClick r:id="rId4" action="ppaction://hlinkfile"/>
          </p:cNvPr>
          <p:cNvPicPr>
            <a:picLocks noChangeAspect="1"/>
          </p:cNvPicPr>
          <p:nvPr/>
        </p:nvPicPr>
        <p:blipFill>
          <a:blip r:embed="rId5"/>
          <a:stretch>
            <a:fillRect/>
          </a:stretch>
        </p:blipFill>
        <p:spPr>
          <a:xfrm>
            <a:off x="559765" y="2189040"/>
            <a:ext cx="3849129" cy="1274339"/>
          </a:xfrm>
          <a:prstGeom prst="rect">
            <a:avLst/>
          </a:prstGeom>
        </p:spPr>
      </p:pic>
      <p:pic>
        <p:nvPicPr>
          <p:cNvPr id="8" name="Picture 7">
            <a:hlinkClick r:id="rId6"/>
          </p:cNvPr>
          <p:cNvPicPr>
            <a:picLocks noChangeAspect="1"/>
          </p:cNvPicPr>
          <p:nvPr/>
        </p:nvPicPr>
        <p:blipFill>
          <a:blip r:embed="rId7"/>
          <a:stretch>
            <a:fillRect/>
          </a:stretch>
        </p:blipFill>
        <p:spPr>
          <a:xfrm>
            <a:off x="1452836" y="3463379"/>
            <a:ext cx="4027692" cy="1604026"/>
          </a:xfrm>
          <a:prstGeom prst="rect">
            <a:avLst/>
          </a:prstGeom>
        </p:spPr>
      </p:pic>
      <p:pic>
        <p:nvPicPr>
          <p:cNvPr id="9" name="Picture 8">
            <a:hlinkClick r:id="rId8"/>
          </p:cNvPr>
          <p:cNvPicPr>
            <a:picLocks noChangeAspect="1"/>
          </p:cNvPicPr>
          <p:nvPr/>
        </p:nvPicPr>
        <p:blipFill>
          <a:blip r:embed="rId9"/>
          <a:stretch>
            <a:fillRect/>
          </a:stretch>
        </p:blipFill>
        <p:spPr>
          <a:xfrm>
            <a:off x="3260736" y="5092157"/>
            <a:ext cx="3164392" cy="1378547"/>
          </a:xfrm>
          <a:prstGeom prst="rect">
            <a:avLst/>
          </a:prstGeom>
        </p:spPr>
      </p:pic>
    </p:spTree>
    <p:extLst>
      <p:ext uri="{BB962C8B-B14F-4D97-AF65-F5344CB8AC3E}">
        <p14:creationId xmlns:p14="http://schemas.microsoft.com/office/powerpoint/2010/main" val="41560375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529" y="527283"/>
            <a:ext cx="3200003" cy="1499616"/>
          </a:xfrm>
        </p:spPr>
        <p:txBody>
          <a:bodyPr/>
          <a:lstStyle/>
          <a:p>
            <a:r>
              <a:rPr lang="en-US" dirty="0" smtClean="0"/>
              <a:t>QUESTIONS?</a:t>
            </a:r>
            <a:endParaRPr lang="en-US" dirty="0"/>
          </a:p>
        </p:txBody>
      </p:sp>
      <p:sp>
        <p:nvSpPr>
          <p:cNvPr id="5" name="Rectangle 4"/>
          <p:cNvSpPr/>
          <p:nvPr/>
        </p:nvSpPr>
        <p:spPr>
          <a:xfrm>
            <a:off x="6647718" y="6187780"/>
            <a:ext cx="2327240" cy="369332"/>
          </a:xfrm>
          <a:prstGeom prst="rect">
            <a:avLst/>
          </a:prstGeom>
        </p:spPr>
        <p:txBody>
          <a:bodyPr wrap="none">
            <a:spAutoFit/>
          </a:bodyPr>
          <a:lstStyle/>
          <a:p>
            <a:r>
              <a:rPr lang="en-US" dirty="0"/>
              <a:t>C</a:t>
            </a:r>
            <a:r>
              <a:rPr lang="en-US" dirty="0" smtClean="0"/>
              <a:t>redit</a:t>
            </a:r>
            <a:r>
              <a:rPr lang="en-US" dirty="0"/>
              <a:t>: </a:t>
            </a:r>
            <a:r>
              <a:rPr lang="en-US" dirty="0" smtClean="0">
                <a:hlinkClick r:id="rId2"/>
              </a:rPr>
              <a:t>Janet McKnight </a:t>
            </a:r>
            <a:endParaRPr lang="en-US" dirty="0"/>
          </a:p>
        </p:txBody>
      </p:sp>
      <p:pic>
        <p:nvPicPr>
          <p:cNvPr id="3" name="Picture 2"/>
          <p:cNvPicPr>
            <a:picLocks noChangeAspect="1"/>
          </p:cNvPicPr>
          <p:nvPr/>
        </p:nvPicPr>
        <p:blipFill>
          <a:blip r:embed="rId3"/>
          <a:stretch>
            <a:fillRect/>
          </a:stretch>
        </p:blipFill>
        <p:spPr>
          <a:xfrm>
            <a:off x="5765019" y="197684"/>
            <a:ext cx="4737003" cy="5791702"/>
          </a:xfrm>
          <a:prstGeom prst="rect">
            <a:avLst/>
          </a:prstGeom>
        </p:spPr>
      </p:pic>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44</a:t>
            </a:fld>
            <a:endParaRPr lang="en-US" dirty="0"/>
          </a:p>
        </p:txBody>
      </p:sp>
      <p:sp>
        <p:nvSpPr>
          <p:cNvPr id="7" name="Rectangle 6"/>
          <p:cNvSpPr/>
          <p:nvPr/>
        </p:nvSpPr>
        <p:spPr>
          <a:xfrm>
            <a:off x="551718" y="2885469"/>
            <a:ext cx="6096000" cy="1754326"/>
          </a:xfrm>
          <a:prstGeom prst="rect">
            <a:avLst/>
          </a:prstGeom>
        </p:spPr>
        <p:txBody>
          <a:bodyPr>
            <a:spAutoFit/>
          </a:bodyPr>
          <a:lstStyle/>
          <a:p>
            <a:r>
              <a:rPr lang="en-US" dirty="0"/>
              <a:t>The slides:</a:t>
            </a:r>
          </a:p>
          <a:p>
            <a:pPr lvl="1"/>
            <a:r>
              <a:rPr lang="en-US" dirty="0">
                <a:hlinkClick r:id="rId4"/>
              </a:rPr>
              <a:t>https://is.gd/DataEngage_Slides</a:t>
            </a:r>
            <a:r>
              <a:rPr lang="en-US" dirty="0"/>
              <a:t> </a:t>
            </a:r>
          </a:p>
          <a:p>
            <a:r>
              <a:rPr lang="en-US" dirty="0"/>
              <a:t>My email:</a:t>
            </a:r>
          </a:p>
          <a:p>
            <a:pPr lvl="1"/>
            <a:r>
              <a:rPr lang="en-US" dirty="0"/>
              <a:t>Glusker@berkeley.edu</a:t>
            </a:r>
          </a:p>
          <a:p>
            <a:r>
              <a:rPr lang="en-US" dirty="0"/>
              <a:t>Collaborative notes document:</a:t>
            </a:r>
          </a:p>
          <a:p>
            <a:pPr lvl="1"/>
            <a:r>
              <a:rPr lang="en-US" dirty="0">
                <a:hlinkClick r:id="rId5"/>
              </a:rPr>
              <a:t>https://is.gd/DataEngage_CollabNotes</a:t>
            </a:r>
            <a:r>
              <a:rPr lang="en-US" dirty="0"/>
              <a:t> </a:t>
            </a:r>
          </a:p>
        </p:txBody>
      </p:sp>
    </p:spTree>
    <p:extLst>
      <p:ext uri="{BB962C8B-B14F-4D97-AF65-F5344CB8AC3E}">
        <p14:creationId xmlns:p14="http://schemas.microsoft.com/office/powerpoint/2010/main" val="42941921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336" y="624973"/>
            <a:ext cx="9720072" cy="1499616"/>
          </a:xfrm>
        </p:spPr>
        <p:txBody>
          <a:bodyPr/>
          <a:lstStyle/>
          <a:p>
            <a:r>
              <a:rPr lang="en-US" dirty="0" smtClean="0"/>
              <a:t>WHY DATA, WHY NOW?</a:t>
            </a:r>
            <a:endParaRPr lang="en-US" dirty="0"/>
          </a:p>
        </p:txBody>
      </p:sp>
      <p:sp>
        <p:nvSpPr>
          <p:cNvPr id="3" name="Content Placeholder 2"/>
          <p:cNvSpPr>
            <a:spLocks noGrp="1"/>
          </p:cNvSpPr>
          <p:nvPr>
            <p:ph idx="1"/>
          </p:nvPr>
        </p:nvSpPr>
        <p:spPr>
          <a:xfrm>
            <a:off x="426346" y="2834640"/>
            <a:ext cx="11442235" cy="4023360"/>
          </a:xfrm>
        </p:spPr>
        <p:txBody>
          <a:bodyPr>
            <a:normAutofit/>
          </a:bodyPr>
          <a:lstStyle/>
          <a:p>
            <a:pPr>
              <a:buFont typeface="Wingdings" panose="05000000000000000000" pitchFamily="2" charset="2"/>
              <a:buChar char="v"/>
            </a:pPr>
            <a:r>
              <a:rPr lang="en-US" sz="2400" dirty="0" smtClean="0"/>
              <a:t>Increasingly, we encounter </a:t>
            </a:r>
            <a:r>
              <a:rPr lang="en-US" sz="2400" b="1" i="1" dirty="0" smtClean="0"/>
              <a:t>data in everyday/real life </a:t>
            </a:r>
            <a:r>
              <a:rPr lang="en-US" sz="2400" dirty="0" smtClean="0"/>
              <a:t>(we need it for understanding the news, engaging in public discourse, assessing information about weather patterns, etc.)</a:t>
            </a:r>
          </a:p>
          <a:p>
            <a:pPr>
              <a:buFont typeface="Wingdings" panose="05000000000000000000" pitchFamily="2" charset="2"/>
              <a:buChar char="v"/>
            </a:pPr>
            <a:r>
              <a:rPr lang="en-US" sz="2400" dirty="0" smtClean="0"/>
              <a:t>Many data publishers, governments in particular, are making their </a:t>
            </a:r>
            <a:r>
              <a:rPr lang="en-US" sz="2400" b="1" i="1" dirty="0" smtClean="0"/>
              <a:t>data open and accessible </a:t>
            </a:r>
          </a:p>
          <a:p>
            <a:pPr>
              <a:buFont typeface="Wingdings" panose="05000000000000000000" pitchFamily="2" charset="2"/>
              <a:buChar char="v"/>
            </a:pPr>
            <a:r>
              <a:rPr lang="en-US" sz="2400" dirty="0" smtClean="0"/>
              <a:t>With more accessibility and more encounters come </a:t>
            </a:r>
            <a:r>
              <a:rPr lang="en-US" sz="2400" b="1" i="1" dirty="0" smtClean="0"/>
              <a:t>more user requests for help</a:t>
            </a:r>
            <a:r>
              <a:rPr lang="en-US" sz="2400" i="1" dirty="0" smtClean="0"/>
              <a:t> </a:t>
            </a:r>
            <a:r>
              <a:rPr lang="en-US" sz="2400" dirty="0" smtClean="0"/>
              <a:t>in understanding and using data for a wide range of purposes</a:t>
            </a:r>
          </a:p>
          <a:p>
            <a:pPr>
              <a:buFont typeface="Wingdings" panose="05000000000000000000" pitchFamily="2" charset="2"/>
              <a:buChar char="v"/>
            </a:pPr>
            <a:r>
              <a:rPr lang="en-US" sz="2400" dirty="0" smtClean="0"/>
              <a:t>Libraries are increasingly involved in providing </a:t>
            </a:r>
            <a:r>
              <a:rPr lang="en-US" sz="2400" b="1" i="1" dirty="0" smtClean="0"/>
              <a:t>research data management services</a:t>
            </a:r>
            <a:r>
              <a:rPr lang="en-US" sz="2400" dirty="0" smtClean="0"/>
              <a:t> to their settings, purchasing and hosting data, etc.</a:t>
            </a:r>
          </a:p>
          <a:p>
            <a:pPr>
              <a:buFont typeface="Wingdings" panose="05000000000000000000" pitchFamily="2" charset="2"/>
              <a:buChar char="v"/>
            </a:pPr>
            <a:r>
              <a:rPr lang="en-US" sz="2400" dirty="0" smtClean="0"/>
              <a:t>Increased need for </a:t>
            </a:r>
            <a:r>
              <a:rPr lang="en-US" sz="2400" b="1" i="1" dirty="0" smtClean="0"/>
              <a:t>fact-checking in public discourse</a:t>
            </a:r>
          </a:p>
        </p:txBody>
      </p:sp>
      <p:pic>
        <p:nvPicPr>
          <p:cNvPr id="4" name="Picture 3"/>
          <p:cNvPicPr>
            <a:picLocks noChangeAspect="1"/>
          </p:cNvPicPr>
          <p:nvPr/>
        </p:nvPicPr>
        <p:blipFill>
          <a:blip r:embed="rId2"/>
          <a:stretch>
            <a:fillRect/>
          </a:stretch>
        </p:blipFill>
        <p:spPr>
          <a:xfrm>
            <a:off x="6180520" y="212859"/>
            <a:ext cx="5688061" cy="2480914"/>
          </a:xfrm>
          <a:prstGeom prst="rect">
            <a:avLst/>
          </a:prstGeom>
        </p:spPr>
      </p:pic>
      <p:sp>
        <p:nvSpPr>
          <p:cNvPr id="5" name="TextBox 4"/>
          <p:cNvSpPr txBox="1"/>
          <p:nvPr/>
        </p:nvSpPr>
        <p:spPr>
          <a:xfrm>
            <a:off x="4065373" y="1989438"/>
            <a:ext cx="1767016" cy="646331"/>
          </a:xfrm>
          <a:prstGeom prst="rect">
            <a:avLst/>
          </a:prstGeom>
          <a:noFill/>
        </p:spPr>
        <p:txBody>
          <a:bodyPr wrap="square" rtlCol="0">
            <a:spAutoFit/>
          </a:bodyPr>
          <a:lstStyle/>
          <a:p>
            <a:r>
              <a:rPr lang="en-US" dirty="0" smtClean="0"/>
              <a:t>Credit:</a:t>
            </a:r>
          </a:p>
          <a:p>
            <a:r>
              <a:rPr lang="en-US" dirty="0" smtClean="0">
                <a:hlinkClick r:id="rId3"/>
              </a:rPr>
              <a:t>Julie </a:t>
            </a:r>
            <a:r>
              <a:rPr lang="en-US" dirty="0" err="1" smtClean="0">
                <a:hlinkClick r:id="rId3"/>
              </a:rPr>
              <a:t>Rybarczyk</a:t>
            </a:r>
            <a:endParaRPr lang="en-US" dirty="0"/>
          </a:p>
        </p:txBody>
      </p:sp>
      <p:sp>
        <p:nvSpPr>
          <p:cNvPr id="6" name="Footer Placeholder 5"/>
          <p:cNvSpPr>
            <a:spLocks noGrp="1"/>
          </p:cNvSpPr>
          <p:nvPr>
            <p:ph type="ftr" sz="quarter" idx="11"/>
          </p:nvPr>
        </p:nvSpPr>
        <p:spPr/>
        <p:txBody>
          <a:bodyPr/>
          <a:lstStyle/>
          <a:p>
            <a:r>
              <a:rPr lang="en-US" smtClean="0"/>
              <a:t>Ann Glusker, UC Berkeley Library, glusker@berkeley.edu</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5</a:t>
            </a:fld>
            <a:endParaRPr lang="en-US" dirty="0"/>
          </a:p>
        </p:txBody>
      </p:sp>
    </p:spTree>
    <p:extLst>
      <p:ext uri="{BB962C8B-B14F-4D97-AF65-F5344CB8AC3E}">
        <p14:creationId xmlns:p14="http://schemas.microsoft.com/office/powerpoint/2010/main" val="7836743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DATA LITERACY:</a:t>
            </a:r>
            <a:br>
              <a:rPr lang="en-US" dirty="0" smtClean="0"/>
            </a:br>
            <a:r>
              <a:rPr lang="en-US" dirty="0" smtClean="0"/>
              <a:t>THE GOAL IS SKILL IN CALLING BULL</a:t>
            </a:r>
            <a:endParaRPr lang="en-US" dirty="0"/>
          </a:p>
        </p:txBody>
      </p:sp>
      <p:sp>
        <p:nvSpPr>
          <p:cNvPr id="3" name="Content Placeholder 2"/>
          <p:cNvSpPr>
            <a:spLocks noGrp="1"/>
          </p:cNvSpPr>
          <p:nvPr>
            <p:ph idx="1"/>
          </p:nvPr>
        </p:nvSpPr>
        <p:spPr>
          <a:xfrm>
            <a:off x="530143" y="2105308"/>
            <a:ext cx="5839127" cy="4344919"/>
          </a:xfrm>
        </p:spPr>
        <p:txBody>
          <a:bodyPr>
            <a:normAutofit fontScale="85000" lnSpcReduction="20000"/>
          </a:bodyPr>
          <a:lstStyle/>
          <a:p>
            <a:r>
              <a:rPr lang="en-US" b="1" dirty="0" smtClean="0"/>
              <a:t>“The </a:t>
            </a:r>
            <a:r>
              <a:rPr lang="en-US" b="1" dirty="0"/>
              <a:t>world is awash in bull.</a:t>
            </a:r>
            <a:r>
              <a:rPr lang="en-US" dirty="0"/>
              <a:t> Politicians are unconstrained by facts. Science is conducted by press release. Higher education rewards bull over analytic thought. Startup culture elevates bull to high art. Advertisers wink conspiratorially and invite us to join them in seeing through all the bull — and take advantage of our lowered guard to bombard us with bull of the second order. The majority of administrative activity, whether in private business or the public sphere, seems to be little more than a sophisticated exercise in the </a:t>
            </a:r>
            <a:r>
              <a:rPr lang="en-US" i="1" dirty="0"/>
              <a:t>combinatorial reassembly </a:t>
            </a:r>
            <a:r>
              <a:rPr lang="en-US" dirty="0"/>
              <a:t>of bull.</a:t>
            </a:r>
          </a:p>
          <a:p>
            <a:r>
              <a:rPr lang="en-US" dirty="0"/>
              <a:t>We're sick of it. It's time to do something, and as educators, one constructive thing we know how to do is to teach people. So, the aim of this course is </a:t>
            </a:r>
            <a:r>
              <a:rPr lang="en-US" sz="2400" b="1" i="1" dirty="0"/>
              <a:t>to help students navigate the bull-rich modern environment by</a:t>
            </a:r>
            <a:r>
              <a:rPr lang="en-US" sz="2400" i="1" dirty="0"/>
              <a:t> </a:t>
            </a:r>
            <a:r>
              <a:rPr lang="en-US" sz="2400" b="1" i="1" dirty="0"/>
              <a:t>identifying bull, seeing through it, and combating it with effective analysis and argument</a:t>
            </a:r>
            <a:r>
              <a:rPr lang="en-US" sz="2400" b="1" i="1" dirty="0" smtClean="0"/>
              <a:t>.</a:t>
            </a:r>
            <a:r>
              <a:rPr lang="en-US" sz="2400" b="1" dirty="0" smtClean="0"/>
              <a:t>”</a:t>
            </a:r>
            <a:endParaRPr lang="en-US" sz="2400" b="1" dirty="0"/>
          </a:p>
          <a:p>
            <a:r>
              <a:rPr lang="en-US" sz="1900" dirty="0" smtClean="0"/>
              <a:t>--</a:t>
            </a:r>
            <a:r>
              <a:rPr lang="en-US" sz="1900" dirty="0"/>
              <a:t>C</a:t>
            </a:r>
            <a:r>
              <a:rPr lang="en-US" sz="1900" dirty="0" smtClean="0"/>
              <a:t>arl Bergstrom and Jevin West, </a:t>
            </a:r>
            <a:r>
              <a:rPr lang="en-US" sz="1900" dirty="0" smtClean="0">
                <a:hlinkClick r:id="rId2"/>
              </a:rPr>
              <a:t>CallingBull.org</a:t>
            </a:r>
            <a:endParaRPr lang="en-US" sz="1900" dirty="0"/>
          </a:p>
        </p:txBody>
      </p:sp>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6</a:t>
            </a:fld>
            <a:endParaRPr lang="en-US" dirty="0"/>
          </a:p>
        </p:txBody>
      </p:sp>
      <p:pic>
        <p:nvPicPr>
          <p:cNvPr id="6" name="Picture 5"/>
          <p:cNvPicPr>
            <a:picLocks noChangeAspect="1"/>
          </p:cNvPicPr>
          <p:nvPr/>
        </p:nvPicPr>
        <p:blipFill>
          <a:blip r:embed="rId3"/>
          <a:stretch>
            <a:fillRect/>
          </a:stretch>
        </p:blipFill>
        <p:spPr>
          <a:xfrm>
            <a:off x="6705950" y="2084832"/>
            <a:ext cx="4968672" cy="3312448"/>
          </a:xfrm>
          <a:prstGeom prst="rect">
            <a:avLst/>
          </a:prstGeom>
        </p:spPr>
      </p:pic>
      <p:pic>
        <p:nvPicPr>
          <p:cNvPr id="7" name="Picture 6"/>
          <p:cNvPicPr>
            <a:picLocks noChangeAspect="1"/>
          </p:cNvPicPr>
          <p:nvPr/>
        </p:nvPicPr>
        <p:blipFill>
          <a:blip r:embed="rId4"/>
          <a:stretch>
            <a:fillRect/>
          </a:stretch>
        </p:blipFill>
        <p:spPr>
          <a:xfrm>
            <a:off x="7166971" y="5631906"/>
            <a:ext cx="3176291" cy="493819"/>
          </a:xfrm>
          <a:prstGeom prst="rect">
            <a:avLst/>
          </a:prstGeom>
        </p:spPr>
      </p:pic>
    </p:spTree>
    <p:extLst>
      <p:ext uri="{BB962C8B-B14F-4D97-AF65-F5344CB8AC3E}">
        <p14:creationId xmlns:p14="http://schemas.microsoft.com/office/powerpoint/2010/main" val="5911545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DATA LITERACY:</a:t>
            </a:r>
            <a:br>
              <a:rPr lang="en-US" dirty="0" smtClean="0"/>
            </a:br>
            <a:r>
              <a:rPr lang="en-US" dirty="0" smtClean="0"/>
              <a:t>STARTS WITH DATA LITERACY</a:t>
            </a:r>
            <a:endParaRPr lang="en-US" dirty="0"/>
          </a:p>
        </p:txBody>
      </p:sp>
      <p:sp>
        <p:nvSpPr>
          <p:cNvPr id="3" name="Content Placeholder 2"/>
          <p:cNvSpPr>
            <a:spLocks noGrp="1"/>
          </p:cNvSpPr>
          <p:nvPr>
            <p:ph idx="1"/>
          </p:nvPr>
        </p:nvSpPr>
        <p:spPr>
          <a:xfrm>
            <a:off x="803410" y="2069066"/>
            <a:ext cx="5975762" cy="4573472"/>
          </a:xfrm>
        </p:spPr>
        <p:txBody>
          <a:bodyPr>
            <a:normAutofit fontScale="92500" lnSpcReduction="10000"/>
          </a:bodyPr>
          <a:lstStyle/>
          <a:p>
            <a:r>
              <a:rPr lang="en-US" dirty="0" smtClean="0"/>
              <a:t>“We </a:t>
            </a:r>
            <a:r>
              <a:rPr lang="en-US" dirty="0"/>
              <a:t>adopt a multifaceted definition of data literacy. For our purposes, data literacy includes the ability to read, work with, analyze and argue with data. </a:t>
            </a:r>
            <a:endParaRPr lang="en-US" dirty="0" smtClean="0"/>
          </a:p>
          <a:p>
            <a:pPr>
              <a:buFont typeface="Wingdings" panose="05000000000000000000" pitchFamily="2" charset="2"/>
              <a:buChar char="v"/>
            </a:pPr>
            <a:r>
              <a:rPr lang="en-US" b="1" i="1" dirty="0" smtClean="0"/>
              <a:t>Reading </a:t>
            </a:r>
            <a:r>
              <a:rPr lang="en-US" b="1" i="1" dirty="0"/>
              <a:t>data </a:t>
            </a:r>
            <a:r>
              <a:rPr lang="en-US" dirty="0"/>
              <a:t>involves understanding what data is, and what aspects of the world it represents. </a:t>
            </a:r>
            <a:endParaRPr lang="en-US" dirty="0" smtClean="0"/>
          </a:p>
          <a:p>
            <a:pPr>
              <a:buFont typeface="Wingdings" panose="05000000000000000000" pitchFamily="2" charset="2"/>
              <a:buChar char="v"/>
            </a:pPr>
            <a:r>
              <a:rPr lang="en-US" b="1" i="1" dirty="0" smtClean="0"/>
              <a:t>Working </a:t>
            </a:r>
            <a:r>
              <a:rPr lang="en-US" b="1" i="1" dirty="0"/>
              <a:t>with data </a:t>
            </a:r>
            <a:r>
              <a:rPr lang="en-US" dirty="0"/>
              <a:t>involves creating, acquiring, cleaning, and managing it. </a:t>
            </a:r>
            <a:endParaRPr lang="en-US" dirty="0" smtClean="0"/>
          </a:p>
          <a:p>
            <a:pPr>
              <a:buFont typeface="Wingdings" panose="05000000000000000000" pitchFamily="2" charset="2"/>
              <a:buChar char="v"/>
            </a:pPr>
            <a:r>
              <a:rPr lang="en-US" b="1" i="1" dirty="0" smtClean="0"/>
              <a:t>Analyzing </a:t>
            </a:r>
            <a:r>
              <a:rPr lang="en-US" b="1" i="1" dirty="0"/>
              <a:t>data </a:t>
            </a:r>
            <a:r>
              <a:rPr lang="en-US" dirty="0"/>
              <a:t>involves filtering, sorting, aggregating, comparing, and performing other such analytic operations on it. </a:t>
            </a:r>
            <a:endParaRPr lang="en-US" dirty="0" smtClean="0"/>
          </a:p>
          <a:p>
            <a:pPr>
              <a:buFont typeface="Wingdings" panose="05000000000000000000" pitchFamily="2" charset="2"/>
              <a:buChar char="v"/>
            </a:pPr>
            <a:r>
              <a:rPr lang="en-US" b="1" i="1" dirty="0" smtClean="0"/>
              <a:t>Arguing </a:t>
            </a:r>
            <a:r>
              <a:rPr lang="en-US" b="1" i="1" dirty="0"/>
              <a:t>with data </a:t>
            </a:r>
            <a:r>
              <a:rPr lang="en-US" dirty="0"/>
              <a:t>involves using data to support a larger narrative intended to communicate some message to a particular audience</a:t>
            </a:r>
            <a:r>
              <a:rPr lang="en-US" dirty="0" smtClean="0"/>
              <a:t>.”</a:t>
            </a:r>
          </a:p>
          <a:p>
            <a:pPr marL="0" indent="0">
              <a:buNone/>
            </a:pPr>
            <a:r>
              <a:rPr lang="en-US" sz="1700" dirty="0" smtClean="0"/>
              <a:t>--Catherine </a:t>
            </a:r>
            <a:r>
              <a:rPr lang="en-US" sz="1700" dirty="0" err="1" smtClean="0"/>
              <a:t>d’Ignazio</a:t>
            </a:r>
            <a:r>
              <a:rPr lang="en-US" sz="1700" dirty="0" smtClean="0"/>
              <a:t> and </a:t>
            </a:r>
            <a:r>
              <a:rPr lang="en-US" sz="1700" dirty="0"/>
              <a:t>Rahul Bhargava, </a:t>
            </a:r>
            <a:r>
              <a:rPr lang="en-US" sz="1700" dirty="0" smtClean="0"/>
              <a:t>“</a:t>
            </a:r>
            <a:r>
              <a:rPr lang="en-US" sz="1700" dirty="0" smtClean="0">
                <a:hlinkClick r:id="rId2"/>
              </a:rPr>
              <a:t>Designing </a:t>
            </a:r>
            <a:r>
              <a:rPr lang="en-US" sz="1700" dirty="0">
                <a:hlinkClick r:id="rId2"/>
              </a:rPr>
              <a:t>Tools and Activities for Data Literacy </a:t>
            </a:r>
            <a:r>
              <a:rPr lang="en-US" sz="1700" dirty="0" smtClean="0">
                <a:hlinkClick r:id="rId2"/>
              </a:rPr>
              <a:t>Learners</a:t>
            </a:r>
            <a:r>
              <a:rPr lang="en-US" sz="1700" dirty="0" smtClean="0"/>
              <a:t>”</a:t>
            </a:r>
            <a:endParaRPr lang="en-US" sz="1700" dirty="0"/>
          </a:p>
        </p:txBody>
      </p:sp>
      <p:sp>
        <p:nvSpPr>
          <p:cNvPr id="4" name="Footer Placeholder 3"/>
          <p:cNvSpPr>
            <a:spLocks noGrp="1"/>
          </p:cNvSpPr>
          <p:nvPr>
            <p:ph type="ftr" sz="quarter" idx="11"/>
          </p:nvPr>
        </p:nvSpPr>
        <p:spPr/>
        <p:txBody>
          <a:bodyPr/>
          <a:lstStyle/>
          <a:p>
            <a:r>
              <a:rPr lang="en-US" dirty="0"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7</a:t>
            </a:fld>
            <a:endParaRPr lang="en-US" dirty="0"/>
          </a:p>
        </p:txBody>
      </p:sp>
      <p:pic>
        <p:nvPicPr>
          <p:cNvPr id="6" name="Picture 5"/>
          <p:cNvPicPr/>
          <p:nvPr/>
        </p:nvPicPr>
        <p:blipFill>
          <a:blip r:embed="rId3"/>
          <a:stretch>
            <a:fillRect/>
          </a:stretch>
        </p:blipFill>
        <p:spPr>
          <a:xfrm>
            <a:off x="7273158" y="2286000"/>
            <a:ext cx="4156112" cy="3105764"/>
          </a:xfrm>
          <a:prstGeom prst="rect">
            <a:avLst/>
          </a:prstGeom>
        </p:spPr>
      </p:pic>
      <p:sp>
        <p:nvSpPr>
          <p:cNvPr id="7" name="TextBox 6"/>
          <p:cNvSpPr txBox="1"/>
          <p:nvPr/>
        </p:nvSpPr>
        <p:spPr>
          <a:xfrm>
            <a:off x="8986345" y="1335024"/>
            <a:ext cx="2071593" cy="369332"/>
          </a:xfrm>
          <a:prstGeom prst="rect">
            <a:avLst/>
          </a:prstGeom>
          <a:noFill/>
        </p:spPr>
        <p:txBody>
          <a:bodyPr wrap="none" rtlCol="0">
            <a:spAutoFit/>
          </a:bodyPr>
          <a:lstStyle/>
          <a:p>
            <a:r>
              <a:rPr lang="en-US" dirty="0" smtClean="0"/>
              <a:t>Credit: </a:t>
            </a:r>
            <a:r>
              <a:rPr lang="en-US" dirty="0" smtClean="0">
                <a:hlinkClick r:id="rId4"/>
              </a:rPr>
              <a:t>Ed </a:t>
            </a:r>
            <a:r>
              <a:rPr lang="en-US" dirty="0" err="1" smtClean="0">
                <a:hlinkClick r:id="rId4"/>
              </a:rPr>
              <a:t>Ivanushkin</a:t>
            </a:r>
            <a:endParaRPr lang="en-US" dirty="0"/>
          </a:p>
        </p:txBody>
      </p:sp>
    </p:spTree>
    <p:extLst>
      <p:ext uri="{BB962C8B-B14F-4D97-AF65-F5344CB8AC3E}">
        <p14:creationId xmlns:p14="http://schemas.microsoft.com/office/powerpoint/2010/main" val="2653336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DATA LITERACY:</a:t>
            </a:r>
            <a:br>
              <a:rPr lang="en-US" dirty="0" smtClean="0"/>
            </a:br>
            <a:r>
              <a:rPr lang="en-US" dirty="0" smtClean="0"/>
              <a:t>DeFINED</a:t>
            </a:r>
            <a:endParaRPr lang="en-US" dirty="0"/>
          </a:p>
        </p:txBody>
      </p:sp>
      <p:sp>
        <p:nvSpPr>
          <p:cNvPr id="3" name="Content Placeholder 2"/>
          <p:cNvSpPr>
            <a:spLocks noGrp="1"/>
          </p:cNvSpPr>
          <p:nvPr>
            <p:ph idx="1"/>
          </p:nvPr>
        </p:nvSpPr>
        <p:spPr>
          <a:xfrm>
            <a:off x="356721" y="2084832"/>
            <a:ext cx="4711893" cy="4385872"/>
          </a:xfrm>
        </p:spPr>
        <p:txBody>
          <a:bodyPr>
            <a:normAutofit fontScale="92500" lnSpcReduction="10000"/>
          </a:bodyPr>
          <a:lstStyle/>
          <a:p>
            <a:r>
              <a:rPr lang="en-US" sz="2600" i="1" dirty="0" smtClean="0"/>
              <a:t>Data literacy and calling bull go together!</a:t>
            </a:r>
          </a:p>
          <a:p>
            <a:r>
              <a:rPr lang="en-US" dirty="0" smtClean="0"/>
              <a:t>“</a:t>
            </a:r>
            <a:r>
              <a:rPr lang="en-US" b="1" i="1" dirty="0"/>
              <a:t>I rarely talk now about just “data literacy”, and instead, I now frame it more clearly as critical data literacy</a:t>
            </a:r>
            <a:r>
              <a:rPr lang="en-US" dirty="0"/>
              <a:t>. The skills needed to copy and paste your spreadsheet into a great tool like </a:t>
            </a:r>
            <a:r>
              <a:rPr lang="en-US" dirty="0">
                <a:hlinkClick r:id="rId2"/>
              </a:rPr>
              <a:t>Datawrapper</a:t>
            </a:r>
            <a:r>
              <a:rPr lang="en-US" dirty="0"/>
              <a:t> or </a:t>
            </a:r>
            <a:r>
              <a:rPr lang="en-US" dirty="0">
                <a:hlinkClick r:id="rId3"/>
              </a:rPr>
              <a:t>RAW</a:t>
            </a:r>
            <a:r>
              <a:rPr lang="en-US" dirty="0"/>
              <a:t> seem far less urgent to me than being able to critically assess the limitations of your data and what it might make your viewer think; about who can access and understand that data, and </a:t>
            </a:r>
            <a:r>
              <a:rPr lang="en-US" dirty="0">
                <a:hlinkClick r:id="rId4"/>
              </a:rPr>
              <a:t>what you want them to do once they have understood</a:t>
            </a:r>
            <a:r>
              <a:rPr lang="en-US" dirty="0"/>
              <a:t>, to name just a few of those skills</a:t>
            </a:r>
            <a:r>
              <a:rPr lang="en-US" dirty="0" smtClean="0"/>
              <a:t>.”</a:t>
            </a:r>
          </a:p>
          <a:p>
            <a:r>
              <a:rPr lang="en-US" sz="1700" dirty="0" smtClean="0"/>
              <a:t>--Zara Rahman, “</a:t>
            </a:r>
            <a:r>
              <a:rPr lang="en-US" sz="1700" dirty="0" smtClean="0">
                <a:hlinkClick r:id="rId5"/>
              </a:rPr>
              <a:t>Getting Critical with Data Literacy</a:t>
            </a:r>
            <a:r>
              <a:rPr lang="en-US" sz="1700" dirty="0" smtClean="0"/>
              <a:t>”</a:t>
            </a:r>
            <a:endParaRPr lang="en-US" sz="1700" dirty="0"/>
          </a:p>
        </p:txBody>
      </p:sp>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8</a:t>
            </a:fld>
            <a:endParaRPr lang="en-US" dirty="0"/>
          </a:p>
        </p:txBody>
      </p:sp>
      <p:pic>
        <p:nvPicPr>
          <p:cNvPr id="6" name="Picture 5"/>
          <p:cNvPicPr/>
          <p:nvPr/>
        </p:nvPicPr>
        <p:blipFill>
          <a:blip r:embed="rId6"/>
          <a:stretch>
            <a:fillRect/>
          </a:stretch>
        </p:blipFill>
        <p:spPr>
          <a:xfrm>
            <a:off x="5709745" y="2509928"/>
            <a:ext cx="5943600" cy="3535680"/>
          </a:xfrm>
          <a:prstGeom prst="rect">
            <a:avLst/>
          </a:prstGeom>
        </p:spPr>
      </p:pic>
      <p:sp>
        <p:nvSpPr>
          <p:cNvPr id="7" name="TextBox 6"/>
          <p:cNvSpPr txBox="1"/>
          <p:nvPr/>
        </p:nvSpPr>
        <p:spPr>
          <a:xfrm>
            <a:off x="7378262" y="1743382"/>
            <a:ext cx="2427268" cy="369332"/>
          </a:xfrm>
          <a:prstGeom prst="rect">
            <a:avLst/>
          </a:prstGeom>
          <a:noFill/>
        </p:spPr>
        <p:txBody>
          <a:bodyPr wrap="none" rtlCol="0">
            <a:spAutoFit/>
          </a:bodyPr>
          <a:lstStyle/>
          <a:p>
            <a:r>
              <a:rPr lang="en-US" dirty="0" smtClean="0"/>
              <a:t>Credit: </a:t>
            </a:r>
            <a:r>
              <a:rPr lang="en-US" dirty="0" smtClean="0">
                <a:hlinkClick r:id="rId7"/>
              </a:rPr>
              <a:t>Harry McGregor</a:t>
            </a:r>
            <a:endParaRPr lang="en-US" dirty="0"/>
          </a:p>
        </p:txBody>
      </p:sp>
    </p:spTree>
    <p:extLst>
      <p:ext uri="{BB962C8B-B14F-4D97-AF65-F5344CB8AC3E}">
        <p14:creationId xmlns:p14="http://schemas.microsoft.com/office/powerpoint/2010/main" val="29410272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EXPECTING UNIVERSAL DATA SAVVY…</a:t>
            </a:r>
            <a:endParaRPr lang="en-US" dirty="0"/>
          </a:p>
        </p:txBody>
      </p:sp>
      <p:sp>
        <p:nvSpPr>
          <p:cNvPr id="3" name="Content Placeholder 2"/>
          <p:cNvSpPr>
            <a:spLocks noGrp="1"/>
          </p:cNvSpPr>
          <p:nvPr>
            <p:ph idx="1"/>
          </p:nvPr>
        </p:nvSpPr>
        <p:spPr>
          <a:xfrm>
            <a:off x="853548" y="1848876"/>
            <a:ext cx="5586879" cy="4083269"/>
          </a:xfrm>
        </p:spPr>
        <p:txBody>
          <a:bodyPr>
            <a:normAutofit lnSpcReduction="10000"/>
          </a:bodyPr>
          <a:lstStyle/>
          <a:p>
            <a:pPr>
              <a:buFont typeface="Wingdings" panose="05000000000000000000" pitchFamily="2" charset="2"/>
              <a:buChar char="v"/>
            </a:pPr>
            <a:r>
              <a:rPr lang="en-US" b="1" dirty="0" smtClean="0"/>
              <a:t>Can we?</a:t>
            </a:r>
          </a:p>
          <a:p>
            <a:pPr lvl="1">
              <a:buFont typeface="Wingdings" panose="05000000000000000000" pitchFamily="2" charset="2"/>
              <a:buChar char="v"/>
            </a:pPr>
            <a:r>
              <a:rPr lang="en-US" dirty="0" smtClean="0"/>
              <a:t>We CAN… but only with a broad definition of data and of savvy, with respect for persons and their varying connections to and experiences of data</a:t>
            </a:r>
            <a:endParaRPr lang="en-US" dirty="0"/>
          </a:p>
          <a:p>
            <a:pPr>
              <a:buFont typeface="Wingdings" panose="05000000000000000000" pitchFamily="2" charset="2"/>
              <a:buChar char="v"/>
            </a:pPr>
            <a:r>
              <a:rPr lang="en-US" b="1" dirty="0" smtClean="0"/>
              <a:t>Must we?</a:t>
            </a:r>
          </a:p>
          <a:p>
            <a:pPr lvl="1">
              <a:buFont typeface="Wingdings" panose="05000000000000000000" pitchFamily="2" charset="2"/>
              <a:buChar char="v"/>
            </a:pPr>
            <a:r>
              <a:rPr lang="en-US" dirty="0" smtClean="0"/>
              <a:t>IMHO: In some settings, we may need to expect that people can step up to changes in their roles, and can help patrons in basic ways which may have a data component; if that changes the fit of the job to the person, supportively address that!</a:t>
            </a:r>
            <a:endParaRPr lang="en-US" dirty="0"/>
          </a:p>
          <a:p>
            <a:pPr>
              <a:buFont typeface="Wingdings" panose="05000000000000000000" pitchFamily="2" charset="2"/>
              <a:buChar char="v"/>
            </a:pPr>
            <a:r>
              <a:rPr lang="en-US" b="1" dirty="0" smtClean="0"/>
              <a:t>Should we?</a:t>
            </a:r>
          </a:p>
          <a:p>
            <a:pPr lvl="1">
              <a:buFont typeface="Wingdings" panose="05000000000000000000" pitchFamily="2" charset="2"/>
              <a:buChar char="v"/>
            </a:pPr>
            <a:r>
              <a:rPr lang="en-US" dirty="0" smtClean="0"/>
              <a:t>IT DEPENDS! Improving skills in our data-driven world can give a sense of control, but if we push or rush, we risk losing more than we gain</a:t>
            </a:r>
            <a:endParaRPr lang="en-US" dirty="0"/>
          </a:p>
          <a:p>
            <a:pPr lvl="1">
              <a:buFont typeface="Wingdings" panose="05000000000000000000" pitchFamily="2" charset="2"/>
              <a:buChar char="v"/>
            </a:pPr>
            <a:endParaRPr lang="en-US" dirty="0" smtClean="0"/>
          </a:p>
        </p:txBody>
      </p:sp>
      <p:sp>
        <p:nvSpPr>
          <p:cNvPr id="4" name="Footer Placeholder 3"/>
          <p:cNvSpPr>
            <a:spLocks noGrp="1"/>
          </p:cNvSpPr>
          <p:nvPr>
            <p:ph type="ftr" sz="quarter" idx="11"/>
          </p:nvPr>
        </p:nvSpPr>
        <p:spPr/>
        <p:txBody>
          <a:bodyPr/>
          <a:lstStyle/>
          <a:p>
            <a:r>
              <a:rPr lang="en-US" smtClean="0"/>
              <a:t>Ann Glusker, UC Berkeley Library, glusker@berkeley.edu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9</a:t>
            </a:fld>
            <a:endParaRPr lang="en-US" dirty="0"/>
          </a:p>
        </p:txBody>
      </p:sp>
      <p:pic>
        <p:nvPicPr>
          <p:cNvPr id="6" name="Picture 5"/>
          <p:cNvPicPr/>
          <p:nvPr/>
        </p:nvPicPr>
        <p:blipFill>
          <a:blip r:embed="rId2"/>
          <a:stretch>
            <a:fillRect/>
          </a:stretch>
        </p:blipFill>
        <p:spPr>
          <a:xfrm>
            <a:off x="7052441" y="2246176"/>
            <a:ext cx="4996939" cy="3975512"/>
          </a:xfrm>
          <a:prstGeom prst="rect">
            <a:avLst/>
          </a:prstGeom>
        </p:spPr>
      </p:pic>
      <p:sp>
        <p:nvSpPr>
          <p:cNvPr id="7" name="TextBox 6"/>
          <p:cNvSpPr txBox="1"/>
          <p:nvPr/>
        </p:nvSpPr>
        <p:spPr>
          <a:xfrm>
            <a:off x="8912772" y="1566041"/>
            <a:ext cx="1818318" cy="369332"/>
          </a:xfrm>
          <a:prstGeom prst="rect">
            <a:avLst/>
          </a:prstGeom>
          <a:noFill/>
        </p:spPr>
        <p:txBody>
          <a:bodyPr wrap="none" rtlCol="0">
            <a:spAutoFit/>
          </a:bodyPr>
          <a:lstStyle/>
          <a:p>
            <a:r>
              <a:rPr lang="en-US" dirty="0" smtClean="0"/>
              <a:t>Credit: </a:t>
            </a:r>
            <a:r>
              <a:rPr lang="en-US" dirty="0" smtClean="0">
                <a:hlinkClick r:id="rId3"/>
              </a:rPr>
              <a:t>Matt Karp</a:t>
            </a:r>
            <a:endParaRPr lang="en-US" dirty="0"/>
          </a:p>
        </p:txBody>
      </p:sp>
      <p:sp>
        <p:nvSpPr>
          <p:cNvPr id="8" name="TextBox 7"/>
          <p:cNvSpPr txBox="1"/>
          <p:nvPr/>
        </p:nvSpPr>
        <p:spPr>
          <a:xfrm>
            <a:off x="394422" y="6098693"/>
            <a:ext cx="5801710" cy="646331"/>
          </a:xfrm>
          <a:prstGeom prst="rect">
            <a:avLst/>
          </a:prstGeom>
          <a:noFill/>
          <a:ln w="38100">
            <a:solidFill>
              <a:srgbClr val="FF0000"/>
            </a:solidFill>
          </a:ln>
        </p:spPr>
        <p:txBody>
          <a:bodyPr wrap="square" rtlCol="0">
            <a:spAutoFit/>
          </a:bodyPr>
          <a:lstStyle/>
          <a:p>
            <a:r>
              <a:rPr lang="en-US" dirty="0" smtClean="0"/>
              <a:t>DISCUSS– Amongst yourselves?  Or, with me!  I’m happy to hear other perspectives—it’s all a work in progress. </a:t>
            </a:r>
            <a:endParaRPr lang="en-US" dirty="0"/>
          </a:p>
        </p:txBody>
      </p:sp>
    </p:spTree>
    <p:extLst>
      <p:ext uri="{BB962C8B-B14F-4D97-AF65-F5344CB8AC3E}">
        <p14:creationId xmlns:p14="http://schemas.microsoft.com/office/powerpoint/2010/main" val="414097468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2437</TotalTime>
  <Words>4971</Words>
  <Application>Microsoft Office PowerPoint</Application>
  <PresentationFormat>Widescreen</PresentationFormat>
  <Paragraphs>441</Paragraphs>
  <Slides>44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Calibri</vt:lpstr>
      <vt:lpstr>Courier New</vt:lpstr>
      <vt:lpstr>Times New Roman</vt:lpstr>
      <vt:lpstr>Tw Cen MT</vt:lpstr>
      <vt:lpstr>Tw Cen MT Condensed</vt:lpstr>
      <vt:lpstr>Wingdings</vt:lpstr>
      <vt:lpstr>Wingdings 3</vt:lpstr>
      <vt:lpstr>Integral</vt:lpstr>
      <vt:lpstr>Data Engagement for THE  Data-hesitant Librarian</vt:lpstr>
      <vt:lpstr>Today’s Session</vt:lpstr>
      <vt:lpstr>ONLINE LIFE BEING WHAT IT IS:</vt:lpstr>
      <vt:lpstr>ABOUT ME</vt:lpstr>
      <vt:lpstr>WHY DATA, WHY NOW?</vt:lpstr>
      <vt:lpstr>CRITICAL DATA LITERACY: THE GOAL IS SKILL IN CALLING BULL</vt:lpstr>
      <vt:lpstr>CRITICAL DATA LITERACY: STARTS WITH DATA LITERACY</vt:lpstr>
      <vt:lpstr>CRITICAL DATA LITERACY: DeFINED</vt:lpstr>
      <vt:lpstr>EXPECTING UNIVERSAL DATA SAVVY…</vt:lpstr>
      <vt:lpstr>WHO/WHAT IS A DATA LIBRARIAN ANYWAY?</vt:lpstr>
      <vt:lpstr>EMPOWERING LIBRARIANS: CHALLENGING THE STATUS QUO</vt:lpstr>
      <vt:lpstr>EMPOWERMENT:  ADDRESSING EMOTIONAL ASPECTS</vt:lpstr>
      <vt:lpstr>EMPOWERMENT: REMIND OURSELVES, WE ALREADY KNOW HOW TO DO THIS!</vt:lpstr>
      <vt:lpstr>EMPOWERMENT:  Choosing our own approaches</vt:lpstr>
      <vt:lpstr>EMPOWERMENT: NO REINVENTING NEEDED</vt:lpstr>
      <vt:lpstr>EMPOWERMENT: CONNECTIONS TO EXPLORE (PROGRAM IDEAS?)</vt:lpstr>
      <vt:lpstr>EMPOWERMENT:  ON MY MUST READ LIST (WHAT’s ON YOURS?)</vt:lpstr>
      <vt:lpstr>ENGAGING:  ”It don’t mean a thing..”</vt:lpstr>
      <vt:lpstr> ENGAGING:  CIVIC DATA IS A GREAT PLACE TO START</vt:lpstr>
      <vt:lpstr>ENGAGING:   THERE’S NO PLACE  LIKE HOME</vt:lpstr>
      <vt:lpstr>ENGAGING:  PICK AND CHOOSE</vt:lpstr>
      <vt:lpstr>ENGAGING: A THING OF BEAUTY (in 26 ROWS)</vt:lpstr>
      <vt:lpstr>TRAINING: FOR THE DATA BEGINNER</vt:lpstr>
      <vt:lpstr>TRAINING:  AN EXCITING EXAMPLE:</vt:lpstr>
      <vt:lpstr>TRAINING FOR THE DATA-SAVVIER</vt:lpstr>
      <vt:lpstr>LIBRARY CARPENTRY</vt:lpstr>
      <vt:lpstr>TRAINING WITHIN A TRAINING!</vt:lpstr>
      <vt:lpstr>TRAINING CONTENT: DATA VS. STATISTICS</vt:lpstr>
      <vt:lpstr>TRAINING CONTENT: How are data cREATED? Case STUDY: Birth Certificate </vt:lpstr>
      <vt:lpstr>TRAINING CONTENT: POTENTIAL DATA ISSUES with DATA ON prenatal care</vt:lpstr>
      <vt:lpstr>TRAINING CONTENT: DATA CREATION AND MAINTENANCE</vt:lpstr>
      <vt:lpstr>TRAINING CONTENT: QuANTITATIVE vs QUALITATIVE*</vt:lpstr>
      <vt:lpstr>TRAINING CONTENT: Population Data ARE IDEAL, but What about surveys?</vt:lpstr>
      <vt:lpstr>TRAINING CONTENT: DATA VISUALIZATION</vt:lpstr>
      <vt:lpstr>TRAINING CONTENT: DATA PITFALLS, OR, HOW TO BE AN INFORMED DATA CONSUMER</vt:lpstr>
      <vt:lpstr>TRAINING CONTENT: MORE PITFALLS TO AVOID!</vt:lpstr>
      <vt:lpstr>TRAINING CONTENT: FINDING THE PERFECT DATA SET (OR NOT?)</vt:lpstr>
      <vt:lpstr>TRAINING CONTENT: WHAT IF YOU AREN’T FINDING DATA ON THE TOPIC?</vt:lpstr>
      <vt:lpstr> TRAINING CONTENT: BEST PRACTICES AS YOU USE DATA (WITH userS OR NOT!) </vt:lpstr>
      <vt:lpstr>TRAINING CONTENT: BEST PRACTICES FOR ENGAGING userS</vt:lpstr>
      <vt:lpstr>TRAINING CONTENT: WHAT ABOUT numeracy, challenges of complex data analyses?</vt:lpstr>
      <vt:lpstr>CREATING YOUR PLAN OF ACTION: IT’s UP TO YOU!</vt:lpstr>
      <vt:lpstr>READING (in addition to the Above Links)</vt:lpstr>
      <vt:lpstr>QUESTIONS?</vt:lpstr>
    </vt:vector>
  </TitlesOfParts>
  <Company>University of Washington Libraries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SECRETS OF THE DATA WHISPERER</dc:title>
  <dc:creator>Ann Glusker</dc:creator>
  <cp:lastModifiedBy>Ann Glusker</cp:lastModifiedBy>
  <cp:revision>145</cp:revision>
  <cp:lastPrinted>2017-09-20T01:33:52Z</cp:lastPrinted>
  <dcterms:created xsi:type="dcterms:W3CDTF">2017-03-08T20:31:12Z</dcterms:created>
  <dcterms:modified xsi:type="dcterms:W3CDTF">2021-07-23T20:29:20Z</dcterms:modified>
</cp:coreProperties>
</file>